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08" r:id="rId4"/>
    <p:sldMasterId id="2147483720" r:id="rId5"/>
    <p:sldMasterId id="2147483732" r:id="rId6"/>
    <p:sldMasterId id="2147483756" r:id="rId7"/>
  </p:sldMasterIdLst>
  <p:notesMasterIdLst>
    <p:notesMasterId r:id="rId41"/>
  </p:notesMasterIdLst>
  <p:sldIdLst>
    <p:sldId id="256" r:id="rId8"/>
    <p:sldId id="271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3" r:id="rId24"/>
    <p:sldId id="274" r:id="rId25"/>
    <p:sldId id="278" r:id="rId26"/>
    <p:sldId id="280" r:id="rId27"/>
    <p:sldId id="281" r:id="rId28"/>
    <p:sldId id="279" r:id="rId29"/>
    <p:sldId id="282" r:id="rId30"/>
    <p:sldId id="283" r:id="rId31"/>
    <p:sldId id="284" r:id="rId32"/>
    <p:sldId id="285" r:id="rId33"/>
    <p:sldId id="288" r:id="rId34"/>
    <p:sldId id="289" r:id="rId35"/>
    <p:sldId id="294" r:id="rId36"/>
    <p:sldId id="295" r:id="rId37"/>
    <p:sldId id="296" r:id="rId38"/>
    <p:sldId id="292" r:id="rId39"/>
    <p:sldId id="29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2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B2B75-0498-465A-AAE3-7D69E879B413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A323A-7EDE-4DA9-8085-8FA32D0B8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5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18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A323A-7EDE-4DA9-8085-8FA32D0B8104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25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6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62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3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49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65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57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658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508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56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71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524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62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084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81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5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11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64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035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49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739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671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80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135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6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17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204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1677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276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9655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53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75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158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014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3374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1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7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577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377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303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935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28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174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969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7823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6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267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0273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115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965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9435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474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8302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384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46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170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8588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0104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773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844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061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2167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97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0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2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1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13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68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AECF-BD25-43A3-B0CF-C72B8E0F6C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7197-2DDD-4586-9BCD-3D00AEC59F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2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Standar</a:t>
            </a: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EDP Audit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0" y="3886200"/>
            <a:ext cx="9144000" cy="2971800"/>
          </a:xfrm>
        </p:spPr>
        <p:txBody>
          <a:bodyPr>
            <a:noAutofit/>
          </a:bodyPr>
          <a:lstStyle/>
          <a:p>
            <a:pPr algn="just"/>
            <a:r>
              <a:rPr lang="en-US" sz="2000" b="1" i="1" dirty="0" smtClean="0">
                <a:solidFill>
                  <a:schemeClr val="bg1"/>
                </a:solidFill>
              </a:rPr>
              <a:t>						              </a:t>
            </a:r>
          </a:p>
          <a:p>
            <a:pPr algn="r"/>
            <a:r>
              <a:rPr lang="en-US" sz="2800" b="1" i="1" dirty="0" err="1" smtClean="0">
                <a:solidFill>
                  <a:schemeClr val="bg1"/>
                </a:solidFill>
              </a:rPr>
              <a:t>Kelompok</a:t>
            </a:r>
            <a:r>
              <a:rPr lang="en-US" sz="2800" b="1" i="1" dirty="0" smtClean="0">
                <a:solidFill>
                  <a:schemeClr val="bg1"/>
                </a:solidFill>
              </a:rPr>
              <a:t> 3:</a:t>
            </a:r>
          </a:p>
          <a:p>
            <a:pPr marL="514350" indent="-514350" algn="r">
              <a:buAutoNum type="arabicPeriod"/>
            </a:pPr>
            <a:r>
              <a:rPr lang="en-US" sz="2200" b="1" i="1" dirty="0" smtClean="0">
                <a:solidFill>
                  <a:schemeClr val="bg1"/>
                </a:solidFill>
              </a:rPr>
              <a:t>Handoyo Wahyu U.	22-3Y</a:t>
            </a:r>
          </a:p>
          <a:p>
            <a:pPr marL="514350" indent="-514350" algn="r">
              <a:buAutoNum type="arabicPeriod"/>
            </a:pPr>
            <a:r>
              <a:rPr lang="en-US" sz="2200" b="1" i="1" dirty="0" err="1" smtClean="0">
                <a:solidFill>
                  <a:schemeClr val="bg1"/>
                </a:solidFill>
              </a:rPr>
              <a:t>Heri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Suanda</a:t>
            </a:r>
            <a:r>
              <a:rPr lang="en-US" sz="2200" b="1" i="1" dirty="0" smtClean="0">
                <a:solidFill>
                  <a:schemeClr val="bg1"/>
                </a:solidFill>
              </a:rPr>
              <a:t> S.		23-3Y</a:t>
            </a:r>
          </a:p>
          <a:p>
            <a:pPr marL="514350" indent="-514350" algn="r">
              <a:buAutoNum type="arabicPeriod"/>
            </a:pPr>
            <a:r>
              <a:rPr lang="en-US" sz="2200" b="1" i="1" dirty="0" smtClean="0">
                <a:solidFill>
                  <a:schemeClr val="bg1"/>
                </a:solidFill>
              </a:rPr>
              <a:t>Markus </a:t>
            </a:r>
            <a:r>
              <a:rPr lang="en-US" sz="2200" b="1" i="1" dirty="0" smtClean="0">
                <a:solidFill>
                  <a:schemeClr val="bg1"/>
                </a:solidFill>
              </a:rPr>
              <a:t>Antonius </a:t>
            </a:r>
            <a:r>
              <a:rPr lang="en-US" sz="2200" b="1" i="1" dirty="0" smtClean="0">
                <a:solidFill>
                  <a:schemeClr val="bg1"/>
                </a:solidFill>
              </a:rPr>
              <a:t>T.		25-3Y</a:t>
            </a:r>
          </a:p>
          <a:p>
            <a:pPr marL="514350" indent="-514350" algn="r">
              <a:buAutoNum type="arabicPeriod"/>
            </a:pPr>
            <a:r>
              <a:rPr lang="en-US" sz="2200" b="1" i="1" dirty="0" err="1" smtClean="0">
                <a:solidFill>
                  <a:schemeClr val="bg1"/>
                </a:solidFill>
              </a:rPr>
              <a:t>Meisa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Andini</a:t>
            </a:r>
            <a:r>
              <a:rPr lang="en-US" sz="2200" b="1" i="1" dirty="0" smtClean="0">
                <a:solidFill>
                  <a:schemeClr val="bg1"/>
                </a:solidFill>
              </a:rPr>
              <a:t>		26-3Y</a:t>
            </a:r>
          </a:p>
          <a:p>
            <a:pPr marL="514350" indent="-514350" algn="r">
              <a:buAutoNum type="arabicPeriod"/>
            </a:pPr>
            <a:r>
              <a:rPr lang="en-US" sz="2200" b="1" i="1" dirty="0" smtClean="0">
                <a:solidFill>
                  <a:schemeClr val="bg1"/>
                </a:solidFill>
              </a:rPr>
              <a:t>Muhammad </a:t>
            </a:r>
            <a:r>
              <a:rPr lang="en-US" sz="2200" b="1" i="1" dirty="0" err="1" smtClean="0">
                <a:solidFill>
                  <a:schemeClr val="bg1"/>
                </a:solidFill>
              </a:rPr>
              <a:t>Iqbal</a:t>
            </a:r>
            <a:r>
              <a:rPr lang="en-US" sz="2200" b="1" i="1" dirty="0" smtClean="0">
                <a:solidFill>
                  <a:schemeClr val="bg1"/>
                </a:solidFill>
              </a:rPr>
              <a:t> F.	29-3Y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III. Management Guidelines </a:t>
            </a:r>
            <a:r>
              <a:rPr lang="en-US" b="1" i="1" dirty="0" smtClean="0">
                <a:solidFill>
                  <a:schemeClr val="bg1"/>
                </a:solidFill>
              </a:rPr>
              <a:t>COBIT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/>
              <a:t>arahan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spesifik</a:t>
            </a:r>
            <a:r>
              <a:rPr lang="en-US" dirty="0"/>
              <a:t>,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</a:t>
            </a:r>
            <a:r>
              <a:rPr lang="en-US" dirty="0" err="1"/>
              <a:t>saja</a:t>
            </a:r>
            <a:r>
              <a:rPr lang="en-US" dirty="0"/>
              <a:t> yang </a:t>
            </a:r>
            <a:r>
              <a:rPr lang="en-US" dirty="0" err="1"/>
              <a:t>mesti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, </a:t>
            </a:r>
            <a:r>
              <a:rPr lang="en-US" dirty="0" err="1"/>
              <a:t>terutama</a:t>
            </a:r>
            <a:r>
              <a:rPr lang="en-US" dirty="0"/>
              <a:t> agar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menjawab</a:t>
            </a:r>
            <a:r>
              <a:rPr lang="en-US" dirty="0"/>
              <a:t> </a:t>
            </a: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smtClean="0"/>
              <a:t>:</a:t>
            </a:r>
          </a:p>
          <a:p>
            <a:pPr algn="just"/>
            <a:r>
              <a:rPr lang="en-US" dirty="0" err="1" smtClean="0"/>
              <a:t>Sejauh</a:t>
            </a:r>
            <a:r>
              <a:rPr lang="en-US" dirty="0" smtClean="0"/>
              <a:t> </a:t>
            </a:r>
            <a:r>
              <a:rPr lang="en-US" dirty="0" err="1"/>
              <a:t>mana</a:t>
            </a:r>
            <a:r>
              <a:rPr lang="en-US" dirty="0"/>
              <a:t> TI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bergerak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/>
              <a:t>TI yang </a:t>
            </a:r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dirty="0" err="1" smtClean="0"/>
              <a:t>manfaat</a:t>
            </a:r>
            <a:r>
              <a:rPr lang="en-US" dirty="0" smtClean="0"/>
              <a:t> 	yang </a:t>
            </a:r>
            <a:r>
              <a:rPr lang="en-US" dirty="0" err="1" smtClean="0"/>
              <a:t>dihasilkannya</a:t>
            </a:r>
            <a:r>
              <a:rPr lang="en-US" dirty="0" smtClean="0"/>
              <a:t>?</a:t>
            </a:r>
          </a:p>
          <a:p>
            <a:pPr algn="just"/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/>
              <a:t>saja</a:t>
            </a:r>
            <a:r>
              <a:rPr lang="en-US" dirty="0"/>
              <a:t> </a:t>
            </a:r>
            <a:r>
              <a:rPr lang="en-US" dirty="0" err="1"/>
              <a:t>indikator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kinerja</a:t>
            </a:r>
            <a:r>
              <a:rPr lang="en-US" dirty="0"/>
              <a:t> yang </a:t>
            </a:r>
            <a:r>
              <a:rPr lang="en-US" dirty="0" smtClean="0"/>
              <a:t>	</a:t>
            </a:r>
            <a:r>
              <a:rPr lang="en-US" dirty="0" err="1" smtClean="0"/>
              <a:t>bagus</a:t>
            </a:r>
            <a:r>
              <a:rPr lang="en-US" dirty="0" smtClean="0"/>
              <a:t>?</a:t>
            </a:r>
          </a:p>
          <a:p>
            <a:pPr algn="just"/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/>
              <a:t>saja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dirty="0" err="1" smtClean="0"/>
              <a:t>diciptakan</a:t>
            </a:r>
            <a:r>
              <a:rPr lang="en-US" dirty="0"/>
              <a:t> </a:t>
            </a:r>
            <a:r>
              <a:rPr lang="en-US" dirty="0" smtClean="0"/>
              <a:t>agar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sukses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IV. Maturity 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memetakan</a:t>
            </a:r>
            <a:r>
              <a:rPr lang="en-US" dirty="0"/>
              <a:t> status </a:t>
            </a:r>
            <a:r>
              <a:rPr lang="en-US" i="1" dirty="0"/>
              <a:t>maturity</a:t>
            </a:r>
            <a:r>
              <a:rPr lang="en-US" dirty="0"/>
              <a:t> </a:t>
            </a:r>
            <a:r>
              <a:rPr lang="en-US" dirty="0" smtClean="0"/>
              <a:t>proses-proses </a:t>
            </a:r>
            <a:r>
              <a:rPr lang="en-US" dirty="0"/>
              <a:t>TI (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skala</a:t>
            </a:r>
            <a:r>
              <a:rPr lang="en-US" dirty="0"/>
              <a:t> 0 – 5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7162800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Konsep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Pengendalian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600200"/>
            <a:ext cx="5334000" cy="4525963"/>
          </a:xfrm>
        </p:spPr>
        <p:txBody>
          <a:bodyPr/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COBIT </a:t>
            </a:r>
            <a:r>
              <a:rPr lang="en-US" dirty="0" err="1">
                <a:solidFill>
                  <a:schemeClr val="bg1"/>
                </a:solidFill>
              </a:rPr>
              <a:t>melihat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pengendalian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dimensi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berbeda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yaitu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1. </a:t>
            </a:r>
            <a:r>
              <a:rPr lang="en-US" dirty="0" err="1" smtClean="0">
                <a:solidFill>
                  <a:schemeClr val="bg1"/>
                </a:solidFill>
              </a:rPr>
              <a:t>Sumber</a:t>
            </a:r>
            <a:r>
              <a:rPr lang="en-US" dirty="0" smtClean="0">
                <a:solidFill>
                  <a:schemeClr val="bg1"/>
                </a:solidFill>
              </a:rPr>
              <a:t> IT 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2. </a:t>
            </a:r>
            <a:r>
              <a:rPr lang="en-US" dirty="0" err="1" smtClean="0">
                <a:solidFill>
                  <a:schemeClr val="bg1"/>
                </a:solidFill>
              </a:rPr>
              <a:t>Proses</a:t>
            </a:r>
            <a:r>
              <a:rPr lang="en-US" dirty="0" smtClean="0">
                <a:solidFill>
                  <a:schemeClr val="bg1"/>
                </a:solidFill>
              </a:rPr>
              <a:t> IT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3. </a:t>
            </a:r>
            <a:r>
              <a:rPr lang="en-US" dirty="0" err="1" smtClean="0">
                <a:solidFill>
                  <a:schemeClr val="bg1"/>
                </a:solidFill>
              </a:rPr>
              <a:t>Kriteria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IT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Sumber</a:t>
            </a:r>
            <a:r>
              <a:rPr lang="en-US" sz="4800" b="1" dirty="0" smtClean="0">
                <a:solidFill>
                  <a:schemeClr val="bg1"/>
                </a:solidFill>
              </a:rPr>
              <a:t> TI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3600" dirty="0">
                <a:solidFill>
                  <a:schemeClr val="bg1"/>
                </a:solidFill>
              </a:rPr>
              <a:t>a. </a:t>
            </a:r>
            <a:r>
              <a:rPr lang="en-US" sz="3600" dirty="0" err="1">
                <a:solidFill>
                  <a:schemeClr val="bg1"/>
                </a:solidFill>
              </a:rPr>
              <a:t>Sistem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err="1">
                <a:solidFill>
                  <a:schemeClr val="bg1"/>
                </a:solidFill>
              </a:rPr>
              <a:t>aplikasi</a:t>
            </a:r>
            <a:endParaRPr lang="en-US" sz="36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600" dirty="0">
                <a:solidFill>
                  <a:schemeClr val="bg1"/>
                </a:solidFill>
              </a:rPr>
              <a:t>b. </a:t>
            </a:r>
            <a:r>
              <a:rPr lang="en-US" sz="3600" dirty="0" err="1">
                <a:solidFill>
                  <a:schemeClr val="bg1"/>
                </a:solidFill>
              </a:rPr>
              <a:t>Informasi</a:t>
            </a:r>
            <a:endParaRPr lang="en-US" sz="36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600" dirty="0">
                <a:solidFill>
                  <a:schemeClr val="bg1"/>
                </a:solidFill>
              </a:rPr>
              <a:t>c. </a:t>
            </a:r>
            <a:r>
              <a:rPr lang="en-US" sz="3600" dirty="0" err="1">
                <a:solidFill>
                  <a:schemeClr val="bg1"/>
                </a:solidFill>
              </a:rPr>
              <a:t>Infrastruktur</a:t>
            </a:r>
            <a:endParaRPr lang="en-US" sz="36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600" dirty="0">
                <a:solidFill>
                  <a:schemeClr val="bg1"/>
                </a:solidFill>
              </a:rPr>
              <a:t>d. </a:t>
            </a:r>
            <a:r>
              <a:rPr lang="en-US" sz="3600" dirty="0" err="1">
                <a:solidFill>
                  <a:schemeClr val="bg1"/>
                </a:solidFill>
              </a:rPr>
              <a:t>Personil</a:t>
            </a:r>
            <a:endParaRPr lang="en-US" sz="36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>
                <a:solidFill>
                  <a:schemeClr val="bg1"/>
                </a:solidFill>
              </a:rPr>
              <a:t>Proses</a:t>
            </a:r>
            <a:r>
              <a:rPr lang="en-US" sz="5400" b="1" dirty="0">
                <a:solidFill>
                  <a:schemeClr val="bg1"/>
                </a:solidFill>
              </a:rPr>
              <a:t> 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COBIT </a:t>
            </a:r>
            <a:r>
              <a:rPr lang="en-US" dirty="0" err="1">
                <a:solidFill>
                  <a:schemeClr val="bg1"/>
                </a:solidFill>
              </a:rPr>
              <a:t>terdiri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segmen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yaitu</a:t>
            </a:r>
            <a:r>
              <a:rPr lang="en-US" dirty="0">
                <a:solidFill>
                  <a:schemeClr val="bg1"/>
                </a:solidFill>
              </a:rPr>
              <a:t> : domains, </a:t>
            </a:r>
            <a:r>
              <a:rPr lang="en-US" dirty="0" err="1">
                <a:solidFill>
                  <a:schemeClr val="bg1"/>
                </a:solidFill>
              </a:rPr>
              <a:t>proses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aktivitas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Proses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berjumlah</a:t>
            </a:r>
            <a:r>
              <a:rPr lang="en-US" dirty="0" smtClean="0">
                <a:solidFill>
                  <a:schemeClr val="bg1"/>
                </a:solidFill>
              </a:rPr>
              <a:t> 34, </a:t>
            </a:r>
            <a:r>
              <a:rPr lang="en-US" dirty="0" err="1" smtClean="0">
                <a:solidFill>
                  <a:schemeClr val="bg1"/>
                </a:solidFill>
              </a:rPr>
              <a:t>terdiri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lvl="1"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PO1 </a:t>
            </a:r>
            <a:r>
              <a:rPr lang="en-US" dirty="0" err="1" smtClean="0">
                <a:solidFill>
                  <a:schemeClr val="bg1"/>
                </a:solidFill>
              </a:rPr>
              <a:t>sampai</a:t>
            </a:r>
            <a:r>
              <a:rPr lang="en-US" dirty="0" smtClean="0">
                <a:solidFill>
                  <a:schemeClr val="bg1"/>
                </a:solidFill>
              </a:rPr>
              <a:t> PO11</a:t>
            </a:r>
          </a:p>
          <a:p>
            <a:pPr lvl="1">
              <a:buNone/>
            </a:pPr>
            <a:r>
              <a:rPr lang="en-US" dirty="0" smtClean="0">
                <a:solidFill>
                  <a:schemeClr val="bg1"/>
                </a:solidFill>
              </a:rPr>
              <a:t>AI1 </a:t>
            </a:r>
            <a:r>
              <a:rPr lang="en-US" dirty="0" err="1" smtClean="0">
                <a:solidFill>
                  <a:schemeClr val="bg1"/>
                </a:solidFill>
              </a:rPr>
              <a:t>sampai</a:t>
            </a:r>
            <a:r>
              <a:rPr lang="en-US" dirty="0" smtClean="0">
                <a:solidFill>
                  <a:schemeClr val="bg1"/>
                </a:solidFill>
              </a:rPr>
              <a:t> AI17</a:t>
            </a:r>
          </a:p>
          <a:p>
            <a:pPr lvl="1">
              <a:buNone/>
            </a:pPr>
            <a:r>
              <a:rPr lang="en-US" dirty="0" smtClean="0">
                <a:solidFill>
                  <a:schemeClr val="bg1"/>
                </a:solidFill>
              </a:rPr>
              <a:t>DS1 </a:t>
            </a:r>
            <a:r>
              <a:rPr lang="en-US" dirty="0" err="1" smtClean="0">
                <a:solidFill>
                  <a:schemeClr val="bg1"/>
                </a:solidFill>
              </a:rPr>
              <a:t>sampai</a:t>
            </a:r>
            <a:r>
              <a:rPr lang="en-US" dirty="0" smtClean="0">
                <a:solidFill>
                  <a:schemeClr val="bg1"/>
                </a:solidFill>
              </a:rPr>
              <a:t> DS13</a:t>
            </a:r>
          </a:p>
          <a:p>
            <a:pPr lvl="1">
              <a:buNone/>
            </a:pPr>
            <a:r>
              <a:rPr lang="en-US" dirty="0" smtClean="0">
                <a:solidFill>
                  <a:schemeClr val="bg1"/>
                </a:solidFill>
              </a:rPr>
              <a:t>ME1 </a:t>
            </a:r>
            <a:r>
              <a:rPr lang="en-US" dirty="0" err="1" smtClean="0">
                <a:solidFill>
                  <a:schemeClr val="bg1"/>
                </a:solidFill>
              </a:rPr>
              <a:t>sampai</a:t>
            </a:r>
            <a:r>
              <a:rPr lang="en-US" dirty="0" smtClean="0">
                <a:solidFill>
                  <a:schemeClr val="bg1"/>
                </a:solidFill>
              </a:rPr>
              <a:t> ME4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Kriteria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Informasi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Efektifitas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Efisiensi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Kerahasiaan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Integritas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Ketersediaan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Kepatuhan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· </a:t>
            </a:r>
            <a:r>
              <a:rPr lang="en-US" dirty="0" err="1">
                <a:solidFill>
                  <a:schemeClr val="bg1"/>
                </a:solidFill>
              </a:rPr>
              <a:t>Keandalan</a:t>
            </a: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</a:rPr>
              <a:t>Kom</a:t>
            </a:r>
            <a:r>
              <a:rPr lang="en-US" sz="5400" b="1" dirty="0" err="1">
                <a:solidFill>
                  <a:schemeClr val="bg1"/>
                </a:solidFill>
              </a:rPr>
              <a:t>p</a:t>
            </a:r>
            <a:r>
              <a:rPr lang="en-US" sz="5400" b="1" dirty="0" err="1" smtClean="0">
                <a:solidFill>
                  <a:schemeClr val="bg1"/>
                </a:solidFill>
              </a:rPr>
              <a:t>onen</a:t>
            </a:r>
            <a:r>
              <a:rPr lang="en-US" sz="5400" b="1" dirty="0" smtClean="0">
                <a:solidFill>
                  <a:schemeClr val="bg1"/>
                </a:solidFill>
              </a:rPr>
              <a:t> COBIT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40000"/>
            </a:schemeClr>
          </a:solidFill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Ringkasan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pimpinan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i="1" dirty="0" err="1">
                <a:solidFill>
                  <a:schemeClr val="bg1"/>
                </a:solidFill>
              </a:rPr>
              <a:t>excecutive</a:t>
            </a:r>
            <a:r>
              <a:rPr lang="en-US" i="1" dirty="0">
                <a:solidFill>
                  <a:schemeClr val="bg1"/>
                </a:solidFill>
              </a:rPr>
              <a:t> overview</a:t>
            </a:r>
            <a:r>
              <a:rPr lang="en-US" i="1" dirty="0" smtClean="0">
                <a:solidFill>
                  <a:schemeClr val="bg1"/>
                </a:solidFill>
              </a:rPr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Kerangka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kerja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i="1" dirty="0" smtClean="0">
                <a:solidFill>
                  <a:schemeClr val="bg1"/>
                </a:solidFill>
              </a:rPr>
              <a:t>framework)</a:t>
            </a:r>
          </a:p>
          <a:p>
            <a:pPr marL="514350" indent="-514350" algn="just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Isi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pokok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i="1" dirty="0">
                <a:solidFill>
                  <a:schemeClr val="bg1"/>
                </a:solidFill>
              </a:rPr>
              <a:t>core </a:t>
            </a:r>
            <a:r>
              <a:rPr lang="en-US" i="1" dirty="0" smtClean="0">
                <a:solidFill>
                  <a:schemeClr val="bg1"/>
                </a:solidFill>
              </a:rPr>
              <a:t>content)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Lampiran-lampiran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COSO</a:t>
            </a:r>
            <a:endParaRPr 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9144000" cy="175260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(</a:t>
            </a:r>
            <a:r>
              <a:rPr lang="en-US" b="1" i="1" dirty="0">
                <a:solidFill>
                  <a:schemeClr val="bg1"/>
                </a:solidFill>
              </a:rPr>
              <a:t>Committee of Sponsoring Organizations of the </a:t>
            </a:r>
            <a:r>
              <a:rPr lang="en-US" b="1" i="1" dirty="0" err="1">
                <a:solidFill>
                  <a:schemeClr val="bg1"/>
                </a:solidFill>
              </a:rPr>
              <a:t>Treadway</a:t>
            </a:r>
            <a:r>
              <a:rPr lang="en-US" b="1" i="1" dirty="0">
                <a:solidFill>
                  <a:schemeClr val="bg1"/>
                </a:solidFill>
              </a:rPr>
              <a:t> Commission</a:t>
            </a:r>
            <a:r>
              <a:rPr lang="en-US" b="1" i="1" dirty="0" smtClean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1560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Pengertian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COSO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Apa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itu</a:t>
            </a:r>
            <a:r>
              <a:rPr lang="en-US" dirty="0" smtClean="0">
                <a:solidFill>
                  <a:schemeClr val="bg1"/>
                </a:solidFill>
              </a:rPr>
              <a:t> COSO?</a:t>
            </a:r>
          </a:p>
          <a:p>
            <a:pPr marL="0" indent="0" algn="just">
              <a:buNone/>
            </a:pPr>
            <a:r>
              <a:rPr lang="en-US" i="1" dirty="0">
                <a:solidFill>
                  <a:schemeClr val="bg1"/>
                </a:solidFill>
              </a:rPr>
              <a:t>Committee of Sponsoring Organizations of the </a:t>
            </a:r>
            <a:r>
              <a:rPr lang="en-US" i="1" dirty="0" err="1">
                <a:solidFill>
                  <a:schemeClr val="bg1"/>
                </a:solidFill>
              </a:rPr>
              <a:t>Treadway</a:t>
            </a:r>
            <a:r>
              <a:rPr lang="en-US" i="1" dirty="0">
                <a:solidFill>
                  <a:schemeClr val="bg1"/>
                </a:solidFill>
              </a:rPr>
              <a:t> Commission</a:t>
            </a:r>
            <a:r>
              <a:rPr lang="en-US" dirty="0">
                <a:solidFill>
                  <a:schemeClr val="bg1"/>
                </a:solidFill>
              </a:rPr>
              <a:t> (COSO)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kelompok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organisasi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sektor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swasta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didirikan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Amerika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Serikat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dimaksudkan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meningkatkan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kualitas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Laporan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Keuangan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melalui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etika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bisnis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</a:rPr>
              <a:t>effective internal control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kelola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perusahaan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COSO </a:t>
            </a:r>
            <a:r>
              <a:rPr lang="en-US" dirty="0" err="1">
                <a:solidFill>
                  <a:schemeClr val="bg1"/>
                </a:solidFill>
              </a:rPr>
              <a:t>disponsori</a:t>
            </a:r>
            <a:r>
              <a:rPr lang="en-US" dirty="0">
                <a:solidFill>
                  <a:schemeClr val="bg1"/>
                </a:solidFill>
              </a:rPr>
              <a:t> 5 Professional Organization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en-US" dirty="0" smtClean="0">
              <a:solidFill>
                <a:schemeClr val="bg1"/>
              </a:solidFill>
              <a:latin typeface="Georgia"/>
            </a:endParaRPr>
          </a:p>
          <a:p>
            <a:pPr algn="just"/>
            <a:endParaRPr lang="en-US" dirty="0">
              <a:solidFill>
                <a:schemeClr val="bg1"/>
              </a:solidFill>
              <a:latin typeface="Georgia"/>
            </a:endParaRPr>
          </a:p>
          <a:p>
            <a:pPr algn="just"/>
            <a:endParaRPr lang="en-US" dirty="0" smtClean="0">
              <a:solidFill>
                <a:schemeClr val="bg1"/>
              </a:solidFill>
              <a:latin typeface="Georgia"/>
            </a:endParaRP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Georgia"/>
              </a:rPr>
              <a:t>American </a:t>
            </a:r>
            <a:r>
              <a:rPr lang="en-US" dirty="0">
                <a:solidFill>
                  <a:schemeClr val="bg1"/>
                </a:solidFill>
                <a:latin typeface="Georgia"/>
              </a:rPr>
              <a:t>Institute of Certified Public Accountants (AICPA</a:t>
            </a:r>
            <a:r>
              <a:rPr lang="en-US" dirty="0" smtClean="0">
                <a:solidFill>
                  <a:schemeClr val="bg1"/>
                </a:solidFill>
                <a:latin typeface="Georgia"/>
              </a:rPr>
              <a:t>)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Georgia"/>
              </a:rPr>
              <a:t>American Accounting Association (AAA</a:t>
            </a:r>
            <a:r>
              <a:rPr lang="en-US" dirty="0" smtClean="0">
                <a:solidFill>
                  <a:schemeClr val="bg1"/>
                </a:solidFill>
                <a:latin typeface="Georgia"/>
              </a:rPr>
              <a:t>)</a:t>
            </a:r>
            <a:endParaRPr lang="en-US" dirty="0">
              <a:solidFill>
                <a:schemeClr val="bg1"/>
              </a:solidFill>
              <a:latin typeface="Georgia"/>
            </a:endParaRPr>
          </a:p>
          <a:p>
            <a:pPr algn="just"/>
            <a:r>
              <a:rPr lang="en-US" dirty="0">
                <a:solidFill>
                  <a:schemeClr val="bg1"/>
                </a:solidFill>
                <a:latin typeface="Georgia"/>
              </a:rPr>
              <a:t>Financial Executives International (FEI</a:t>
            </a:r>
            <a:r>
              <a:rPr lang="en-US" dirty="0" smtClean="0">
                <a:solidFill>
                  <a:schemeClr val="bg1"/>
                </a:solidFill>
                <a:latin typeface="Georgia"/>
              </a:rPr>
              <a:t>)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Georgia"/>
              </a:rPr>
              <a:t>The Institute of Internal Auditors (IIA</a:t>
            </a:r>
            <a:r>
              <a:rPr lang="en-US" dirty="0" smtClean="0">
                <a:solidFill>
                  <a:schemeClr val="bg1"/>
                </a:solidFill>
                <a:latin typeface="Georgia"/>
              </a:rPr>
              <a:t>)</a:t>
            </a:r>
            <a:endParaRPr lang="en-US" dirty="0">
              <a:solidFill>
                <a:schemeClr val="bg1"/>
              </a:solidFill>
              <a:latin typeface="Georgia"/>
            </a:endParaRPr>
          </a:p>
          <a:p>
            <a:pPr algn="just"/>
            <a:r>
              <a:rPr lang="en-US" dirty="0">
                <a:solidFill>
                  <a:schemeClr val="bg1"/>
                </a:solidFill>
                <a:latin typeface="Georgia"/>
              </a:rPr>
              <a:t>Institute of Management Accountants (IMA</a:t>
            </a:r>
            <a:r>
              <a:rPr lang="en-US" dirty="0" smtClean="0">
                <a:solidFill>
                  <a:schemeClr val="bg1"/>
                </a:solidFill>
                <a:latin typeface="Georgia"/>
              </a:rPr>
              <a:t>)</a:t>
            </a:r>
            <a:endParaRPr lang="en-US" dirty="0">
              <a:solidFill>
                <a:schemeClr val="bg1"/>
              </a:solidFill>
              <a:latin typeface="Georgi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828800"/>
            <a:ext cx="548640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0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COBIT</a:t>
            </a:r>
            <a:endParaRPr 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9144000" cy="17526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(Control Objectives for Information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en-US" b="1" i="1" dirty="0" smtClean="0">
                <a:solidFill>
                  <a:schemeClr val="bg1"/>
                </a:solidFill>
              </a:rPr>
              <a:t>and </a:t>
            </a:r>
            <a:r>
              <a:rPr lang="en-US" b="1" i="1" dirty="0">
                <a:solidFill>
                  <a:schemeClr val="bg1"/>
                </a:solidFill>
              </a:rPr>
              <a:t>Related Technology)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663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Visi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Misi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324600" cy="5334000"/>
          </a:xfrm>
        </p:spPr>
        <p:txBody>
          <a:bodyPr>
            <a:noAutofit/>
          </a:bodyPr>
          <a:lstStyle/>
          <a:p>
            <a:pPr algn="just"/>
            <a:r>
              <a:rPr lang="en-US" sz="2300" dirty="0" err="1">
                <a:solidFill>
                  <a:schemeClr val="bg1"/>
                </a:solidFill>
              </a:rPr>
              <a:t>Visi</a:t>
            </a:r>
            <a:endParaRPr lang="en-US" sz="2300" dirty="0">
              <a:solidFill>
                <a:schemeClr val="bg1"/>
              </a:solidFill>
            </a:endParaRPr>
          </a:p>
          <a:p>
            <a:pPr marL="0" indent="360000" algn="just">
              <a:spcBef>
                <a:spcPts val="0"/>
              </a:spcBef>
              <a:buNone/>
            </a:pPr>
            <a:r>
              <a:rPr lang="en-US" sz="2300" dirty="0">
                <a:solidFill>
                  <a:schemeClr val="bg1"/>
                </a:solidFill>
              </a:rPr>
              <a:t>Agar </a:t>
            </a:r>
            <a:r>
              <a:rPr lang="en-US" sz="2300" dirty="0" err="1">
                <a:solidFill>
                  <a:schemeClr val="bg1"/>
                </a:solidFill>
              </a:rPr>
              <a:t>dapat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diakui</a:t>
            </a:r>
            <a:r>
              <a:rPr lang="en-US" sz="2300" dirty="0">
                <a:solidFill>
                  <a:schemeClr val="bg1"/>
                </a:solidFill>
              </a:rPr>
              <a:t> di </a:t>
            </a:r>
            <a:r>
              <a:rPr lang="en-US" sz="2300" dirty="0" err="1">
                <a:solidFill>
                  <a:schemeClr val="bg1"/>
                </a:solidFill>
              </a:rPr>
              <a:t>pasar</a:t>
            </a:r>
            <a:r>
              <a:rPr lang="en-US" sz="2300" dirty="0">
                <a:solidFill>
                  <a:schemeClr val="bg1"/>
                </a:solidFill>
              </a:rPr>
              <a:t> global </a:t>
            </a:r>
            <a:r>
              <a:rPr lang="en-US" sz="2300" dirty="0" err="1">
                <a:solidFill>
                  <a:schemeClr val="bg1"/>
                </a:solidFill>
              </a:rPr>
              <a:t>dalam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pengembangan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i="1" dirty="0">
                <a:solidFill>
                  <a:schemeClr val="bg1"/>
                </a:solidFill>
              </a:rPr>
              <a:t>guidance</a:t>
            </a:r>
            <a:r>
              <a:rPr lang="en-US" sz="2300" dirty="0">
                <a:solidFill>
                  <a:schemeClr val="bg1"/>
                </a:solidFill>
              </a:rPr>
              <a:t> di </a:t>
            </a:r>
            <a:r>
              <a:rPr lang="en-US" sz="2300" dirty="0" err="1">
                <a:solidFill>
                  <a:schemeClr val="bg1"/>
                </a:solidFill>
              </a:rPr>
              <a:t>bidang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resiko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control </a:t>
            </a:r>
            <a:r>
              <a:rPr lang="en-US" sz="2300" dirty="0" err="1">
                <a:solidFill>
                  <a:schemeClr val="bg1"/>
                </a:solidFill>
              </a:rPr>
              <a:t>sehingga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memungkinkan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tata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kelola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organisasi</a:t>
            </a:r>
            <a:r>
              <a:rPr lang="en-US" sz="2300" dirty="0">
                <a:solidFill>
                  <a:schemeClr val="bg1"/>
                </a:solidFill>
              </a:rPr>
              <a:t> yang </a:t>
            </a:r>
            <a:r>
              <a:rPr lang="en-US" sz="2300" dirty="0" err="1">
                <a:solidFill>
                  <a:schemeClr val="bg1"/>
                </a:solidFill>
              </a:rPr>
              <a:t>baik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mengurangi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penipuan</a:t>
            </a:r>
            <a:r>
              <a:rPr lang="en-US" sz="2300" dirty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endParaRPr lang="en-US" sz="2300" dirty="0">
              <a:solidFill>
                <a:schemeClr val="bg1"/>
              </a:solidFill>
            </a:endParaRPr>
          </a:p>
          <a:p>
            <a:pPr algn="just"/>
            <a:r>
              <a:rPr lang="en-US" sz="2300" dirty="0" err="1">
                <a:solidFill>
                  <a:schemeClr val="bg1"/>
                </a:solidFill>
              </a:rPr>
              <a:t>Misi</a:t>
            </a:r>
            <a:endParaRPr lang="en-US" sz="2300" dirty="0">
              <a:solidFill>
                <a:schemeClr val="bg1"/>
              </a:solidFill>
            </a:endParaRPr>
          </a:p>
          <a:p>
            <a:pPr marL="0" indent="360000" algn="just">
              <a:spcBef>
                <a:spcPts val="0"/>
              </a:spcBef>
              <a:buNone/>
            </a:pPr>
            <a:r>
              <a:rPr lang="en-US" sz="2300" dirty="0" err="1">
                <a:solidFill>
                  <a:schemeClr val="bg1"/>
                </a:solidFill>
              </a:rPr>
              <a:t>Untuk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memberikan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kepemimpinan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pemikiran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melalui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pengembangan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kerangka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komprehensif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pedoman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manajemen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resiko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perusahaan</a:t>
            </a:r>
            <a:r>
              <a:rPr lang="en-US" sz="2300" dirty="0">
                <a:solidFill>
                  <a:schemeClr val="bg1"/>
                </a:solidFill>
              </a:rPr>
              <a:t>, </a:t>
            </a:r>
            <a:r>
              <a:rPr lang="en-US" sz="2300" dirty="0" err="1">
                <a:solidFill>
                  <a:schemeClr val="bg1"/>
                </a:solidFill>
              </a:rPr>
              <a:t>pengendalian</a:t>
            </a:r>
            <a:r>
              <a:rPr lang="en-US" sz="2300" dirty="0">
                <a:solidFill>
                  <a:schemeClr val="bg1"/>
                </a:solidFill>
              </a:rPr>
              <a:t> internal,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pencegahan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penipuan</a:t>
            </a:r>
            <a:r>
              <a:rPr lang="en-US" sz="2300" dirty="0">
                <a:solidFill>
                  <a:schemeClr val="bg1"/>
                </a:solidFill>
              </a:rPr>
              <a:t>, yang </a:t>
            </a:r>
            <a:r>
              <a:rPr lang="en-US" sz="2300" dirty="0" err="1">
                <a:solidFill>
                  <a:schemeClr val="bg1"/>
                </a:solidFill>
              </a:rPr>
              <a:t>dirancang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untuk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meningkatkan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kinerja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organisasi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pemerintah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untuk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mengurangi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tingkat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penipuan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dalam</a:t>
            </a:r>
            <a:r>
              <a:rPr lang="en-US" sz="2300" dirty="0">
                <a:solidFill>
                  <a:schemeClr val="bg1"/>
                </a:solidFill>
              </a:rPr>
              <a:t> </a:t>
            </a:r>
            <a:r>
              <a:rPr lang="en-US" sz="2300" dirty="0" err="1">
                <a:solidFill>
                  <a:schemeClr val="bg1"/>
                </a:solidFill>
              </a:rPr>
              <a:t>organisasi</a:t>
            </a:r>
            <a:r>
              <a:rPr lang="en-US" sz="23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977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Sejarah</a:t>
            </a:r>
            <a:r>
              <a:rPr lang="en-US" sz="4800" b="1" dirty="0" smtClean="0">
                <a:solidFill>
                  <a:schemeClr val="bg1"/>
                </a:solidFill>
              </a:rPr>
              <a:t> COSO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5105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COSO </a:t>
            </a:r>
            <a:r>
              <a:rPr lang="en-US" dirty="0" err="1">
                <a:solidFill>
                  <a:schemeClr val="bg1"/>
                </a:solidFill>
              </a:rPr>
              <a:t>diselenggarakan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tahun</a:t>
            </a:r>
            <a:r>
              <a:rPr lang="en-US" dirty="0">
                <a:solidFill>
                  <a:schemeClr val="bg1"/>
                </a:solidFill>
              </a:rPr>
              <a:t> 1985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mendukung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National Commission on Fraudulent Financial Reporting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sebuah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organisasi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sektor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swasta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mempelajari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faktor-faktor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penyebab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kecurangan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menyusun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laporan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keuangan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pPr algn="just"/>
            <a:r>
              <a:rPr lang="en-US" dirty="0" err="1">
                <a:solidFill>
                  <a:schemeClr val="bg1"/>
                </a:solidFill>
              </a:rPr>
              <a:t>Ketua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komisi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nasional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tersebut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James C. </a:t>
            </a:r>
            <a:r>
              <a:rPr lang="en-US" dirty="0" err="1">
                <a:solidFill>
                  <a:schemeClr val="bg1"/>
                </a:solidFill>
              </a:rPr>
              <a:t>Treadway</a:t>
            </a:r>
            <a:r>
              <a:rPr lang="en-US" dirty="0">
                <a:solidFill>
                  <a:schemeClr val="bg1"/>
                </a:solidFill>
              </a:rPr>
              <a:t>, Jr. </a:t>
            </a:r>
            <a:r>
              <a:rPr lang="en-US" dirty="0" err="1">
                <a:solidFill>
                  <a:schemeClr val="bg1"/>
                </a:solidFill>
              </a:rPr>
              <a:t>Komisi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mengeluarkan</a:t>
            </a:r>
            <a:r>
              <a:rPr lang="en-US" dirty="0">
                <a:solidFill>
                  <a:schemeClr val="bg1"/>
                </a:solidFill>
              </a:rPr>
              <a:t> report </a:t>
            </a:r>
            <a:r>
              <a:rPr lang="en-US" dirty="0" err="1">
                <a:solidFill>
                  <a:schemeClr val="bg1"/>
                </a:solidFill>
              </a:rPr>
              <a:t>pertamanya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1987. </a:t>
            </a:r>
          </a:p>
        </p:txBody>
      </p:sp>
    </p:spTree>
    <p:extLst>
      <p:ext uri="{BB962C8B-B14F-4D97-AF65-F5344CB8AC3E}">
        <p14:creationId xmlns:p14="http://schemas.microsoft.com/office/powerpoint/2010/main" val="3810220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COSO </a:t>
            </a:r>
            <a:r>
              <a:rPr lang="en-US" sz="5400" b="1" dirty="0" err="1" smtClean="0">
                <a:solidFill>
                  <a:schemeClr val="bg1"/>
                </a:solidFill>
              </a:rPr>
              <a:t>memiliki</a:t>
            </a:r>
            <a:r>
              <a:rPr lang="en-US" sz="5400" b="1" dirty="0" smtClean="0">
                <a:solidFill>
                  <a:schemeClr val="bg1"/>
                </a:solidFill>
              </a:rPr>
              <a:t> 3 area </a:t>
            </a:r>
            <a:r>
              <a:rPr lang="en-US" sz="5400" b="1" dirty="0" err="1" smtClean="0">
                <a:solidFill>
                  <a:schemeClr val="bg1"/>
                </a:solidFill>
              </a:rPr>
              <a:t>fokus</a:t>
            </a:r>
            <a:r>
              <a:rPr lang="en-US" sz="5400" b="1" dirty="0" smtClean="0">
                <a:solidFill>
                  <a:schemeClr val="bg1"/>
                </a:solidFill>
              </a:rPr>
              <a:t>: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Internal Control</a:t>
            </a:r>
            <a:r>
              <a:rPr lang="en-US" b="1" dirty="0" smtClean="0">
                <a:solidFill>
                  <a:schemeClr val="bg1"/>
                </a:solidFill>
                <a:latin typeface="Times New Roman"/>
                <a:ea typeface="Calibri"/>
              </a:rPr>
              <a:t>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i="1" dirty="0">
                <a:solidFill>
                  <a:schemeClr val="bg1"/>
                </a:solidFill>
                <a:latin typeface="Times New Roman"/>
                <a:ea typeface="Calibri"/>
              </a:rPr>
              <a:t>Enterprise Risk Management </a:t>
            </a:r>
            <a:r>
              <a:rPr lang="en-US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,</a:t>
            </a:r>
            <a:r>
              <a:rPr lang="en-US" b="1" dirty="0" err="1" smtClean="0">
                <a:solidFill>
                  <a:schemeClr val="bg1"/>
                </a:solidFill>
                <a:latin typeface="Times New Roman"/>
                <a:ea typeface="Calibri"/>
              </a:rPr>
              <a:t>dan</a:t>
            </a:r>
            <a:endParaRPr lang="en-US" b="1" dirty="0" smtClean="0">
              <a:solidFill>
                <a:schemeClr val="bg1"/>
              </a:solidFill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Fraud Deterrence.</a:t>
            </a:r>
            <a:endParaRPr lang="en-US" b="1" dirty="0">
              <a:solidFill>
                <a:schemeClr val="bg1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24562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I. </a:t>
            </a:r>
            <a:r>
              <a:rPr lang="en-US" sz="3600" b="1" i="1" dirty="0">
                <a:solidFill>
                  <a:schemeClr val="bg1"/>
                </a:solidFill>
              </a:rPr>
              <a:t>Internal </a:t>
            </a:r>
            <a:r>
              <a:rPr lang="en-US" sz="3600" b="1" i="1" dirty="0" smtClean="0">
                <a:solidFill>
                  <a:schemeClr val="bg1"/>
                </a:solidFill>
              </a:rPr>
              <a:t>Control-Integrated Framework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en-US" dirty="0" err="1"/>
              <a:t>Menurut</a:t>
            </a:r>
            <a:r>
              <a:rPr lang="en-US" dirty="0"/>
              <a:t> COSO </a:t>
            </a:r>
            <a:r>
              <a:rPr lang="en-US" i="1" dirty="0"/>
              <a:t>Internal </a:t>
            </a:r>
            <a:r>
              <a:rPr lang="en-US" i="1" dirty="0" smtClean="0"/>
              <a:t>Control – Integrated </a:t>
            </a:r>
            <a:r>
              <a:rPr lang="en-US" i="1" dirty="0"/>
              <a:t>Framework</a:t>
            </a:r>
            <a:r>
              <a:rPr lang="en-US" dirty="0"/>
              <a:t>, </a:t>
            </a:r>
            <a:r>
              <a:rPr lang="en-US" dirty="0" err="1" smtClean="0"/>
              <a:t>pengendalian</a:t>
            </a:r>
            <a:r>
              <a:rPr lang="en-US" dirty="0" smtClean="0"/>
              <a:t> </a:t>
            </a:r>
            <a:r>
              <a:rPr lang="en-US" dirty="0"/>
              <a:t>internal </a:t>
            </a:r>
            <a:r>
              <a:rPr lang="en-US" dirty="0" err="1"/>
              <a:t>memiliki</a:t>
            </a:r>
            <a:r>
              <a:rPr lang="en-US" dirty="0"/>
              <a:t> 5 </a:t>
            </a:r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: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/>
              <a:t>1. </a:t>
            </a:r>
            <a:r>
              <a:rPr lang="en-US" i="1" dirty="0" smtClean="0"/>
              <a:t>Control </a:t>
            </a:r>
            <a:r>
              <a:rPr lang="en-US" i="1" dirty="0"/>
              <a:t>Environment</a:t>
            </a:r>
          </a:p>
          <a:p>
            <a:pPr algn="just">
              <a:buNone/>
            </a:pPr>
            <a:r>
              <a:rPr lang="en-US" i="1" dirty="0"/>
              <a:t>Control environment</a:t>
            </a:r>
            <a:r>
              <a:rPr lang="en-US" dirty="0"/>
              <a:t> </a:t>
            </a:r>
            <a:r>
              <a:rPr lang="en-US" dirty="0" err="1"/>
              <a:t>berfungsi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menetapkan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proses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menjamin</a:t>
            </a:r>
            <a:r>
              <a:rPr lang="en-US" dirty="0"/>
              <a:t> </a:t>
            </a:r>
            <a:r>
              <a:rPr lang="en-US" dirty="0" err="1" smtClean="0"/>
              <a:t>tercapainya</a:t>
            </a:r>
            <a:r>
              <a:rPr lang="en-US" dirty="0" smtClean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perusahaan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mencegah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mendeteksi</a:t>
            </a:r>
            <a:r>
              <a:rPr lang="en-US" dirty="0"/>
              <a:t> </a:t>
            </a:r>
            <a:r>
              <a:rPr lang="en-US" dirty="0" err="1"/>
              <a:t>terjadinya</a:t>
            </a:r>
            <a:r>
              <a:rPr lang="en-US" dirty="0"/>
              <a:t> </a:t>
            </a:r>
            <a:r>
              <a:rPr lang="en-US" dirty="0" err="1"/>
              <a:t>kesalahan</a:t>
            </a:r>
            <a:r>
              <a:rPr lang="en-US" dirty="0"/>
              <a:t>. </a:t>
            </a:r>
            <a:r>
              <a:rPr lang="en-US" dirty="0" err="1"/>
              <a:t>Inti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/>
              <a:t> </a:t>
            </a:r>
            <a:r>
              <a:rPr lang="en-US" smtClean="0"/>
              <a:t>orang-orang </a:t>
            </a:r>
            <a:r>
              <a:rPr lang="en-US" dirty="0"/>
              <a:t>di </a:t>
            </a:r>
            <a:r>
              <a:rPr lang="en-US" dirty="0" err="1"/>
              <a:t>dalamnya</a:t>
            </a:r>
            <a:r>
              <a:rPr lang="en-US" dirty="0"/>
              <a:t>.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i="1" dirty="0"/>
              <a:t>control environment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</a:t>
            </a:r>
            <a:r>
              <a:rPr lang="en-US" i="1" dirty="0"/>
              <a:t>internal </a:t>
            </a:r>
            <a:r>
              <a:rPr lang="en-US" i="1" dirty="0" smtClean="0"/>
              <a:t>control.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22684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I. Internal Control-Integrated Framework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/>
              <a:t>2. </a:t>
            </a:r>
            <a:r>
              <a:rPr lang="en-US" i="1" dirty="0" smtClean="0"/>
              <a:t>Risk </a:t>
            </a:r>
            <a:r>
              <a:rPr lang="en-US" i="1" dirty="0" err="1"/>
              <a:t>Assesment</a:t>
            </a:r>
            <a:endParaRPr lang="en-US" i="1" dirty="0"/>
          </a:p>
          <a:p>
            <a:pPr algn="just">
              <a:buNone/>
            </a:pP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apapun</a:t>
            </a:r>
            <a:r>
              <a:rPr lang="en-US" dirty="0"/>
              <a:t>,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resiko</a:t>
            </a:r>
            <a:r>
              <a:rPr lang="en-US" dirty="0"/>
              <a:t> di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yang </a:t>
            </a:r>
            <a:r>
              <a:rPr lang="en-US" dirty="0" err="1"/>
              <a:t>berkaitan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non </a:t>
            </a:r>
            <a:r>
              <a:rPr lang="en-US" dirty="0" err="1"/>
              <a:t>bisnis</a:t>
            </a:r>
            <a:r>
              <a:rPr lang="en-US" dirty="0"/>
              <a:t>.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mengidentifikasi</a:t>
            </a:r>
            <a:r>
              <a:rPr lang="en-US" dirty="0"/>
              <a:t>, </a:t>
            </a:r>
            <a:r>
              <a:rPr lang="en-US" dirty="0" err="1"/>
              <a:t>menganalisis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mengelola</a:t>
            </a:r>
            <a:r>
              <a:rPr lang="en-US" dirty="0"/>
              <a:t> </a:t>
            </a:r>
            <a:r>
              <a:rPr lang="en-US" dirty="0" err="1"/>
              <a:t>resiko</a:t>
            </a:r>
            <a:r>
              <a:rPr lang="en-US" dirty="0"/>
              <a:t> yang </a:t>
            </a:r>
            <a:r>
              <a:rPr lang="en-US" dirty="0" err="1"/>
              <a:t>terkait</a:t>
            </a:r>
            <a:r>
              <a:rPr lang="en-US" dirty="0"/>
              <a:t>.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resiko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diidentifikasi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dianalisis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dievaluasi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 smtClean="0"/>
              <a:t>intensitas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tindakan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meminimalkannya</a:t>
            </a:r>
            <a:r>
              <a:rPr lang="en-US" dirty="0"/>
              <a:t>.</a:t>
            </a:r>
          </a:p>
          <a:p>
            <a:pPr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0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I. Internal Control-Integrated Framework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sz="3400" dirty="0"/>
              <a:t>3. </a:t>
            </a:r>
            <a:r>
              <a:rPr lang="en-US" sz="3400" i="1" dirty="0" smtClean="0"/>
              <a:t>Control </a:t>
            </a:r>
            <a:r>
              <a:rPr lang="en-US" sz="3400" i="1" dirty="0"/>
              <a:t>Activities</a:t>
            </a:r>
          </a:p>
          <a:p>
            <a:pPr algn="just">
              <a:buNone/>
            </a:pPr>
            <a:r>
              <a:rPr lang="en-US" sz="3400" dirty="0" err="1"/>
              <a:t>Kebijakan</a:t>
            </a:r>
            <a:r>
              <a:rPr lang="en-US" sz="3400" dirty="0"/>
              <a:t> </a:t>
            </a:r>
            <a:r>
              <a:rPr lang="en-US" sz="3400" dirty="0" err="1"/>
              <a:t>dan</a:t>
            </a:r>
            <a:r>
              <a:rPr lang="en-US" sz="3400" dirty="0"/>
              <a:t> </a:t>
            </a:r>
            <a:r>
              <a:rPr lang="en-US" sz="3400" dirty="0" err="1"/>
              <a:t>prosedur</a:t>
            </a:r>
            <a:r>
              <a:rPr lang="en-US" sz="3400" dirty="0"/>
              <a:t> </a:t>
            </a:r>
            <a:r>
              <a:rPr lang="en-US" sz="3400" dirty="0" err="1"/>
              <a:t>pengendalian</a:t>
            </a:r>
            <a:r>
              <a:rPr lang="en-US" sz="3400" dirty="0"/>
              <a:t> </a:t>
            </a:r>
            <a:r>
              <a:rPr lang="en-US" sz="3400" dirty="0" err="1"/>
              <a:t>harus</a:t>
            </a:r>
            <a:r>
              <a:rPr lang="en-US" sz="3400" dirty="0"/>
              <a:t> </a:t>
            </a:r>
            <a:r>
              <a:rPr lang="en-US" sz="3400" dirty="0" err="1"/>
              <a:t>dibuat</a:t>
            </a:r>
            <a:r>
              <a:rPr lang="en-US" sz="3400" dirty="0"/>
              <a:t> </a:t>
            </a:r>
            <a:r>
              <a:rPr lang="en-US" sz="3400" dirty="0" err="1"/>
              <a:t>dan</a:t>
            </a:r>
            <a:r>
              <a:rPr lang="en-US" sz="3400" dirty="0"/>
              <a:t> </a:t>
            </a:r>
            <a:r>
              <a:rPr lang="en-US" sz="3400" dirty="0" err="1"/>
              <a:t>dilaksanakan</a:t>
            </a:r>
            <a:r>
              <a:rPr lang="en-US" sz="3400" dirty="0"/>
              <a:t> </a:t>
            </a:r>
            <a:r>
              <a:rPr lang="en-US" sz="3400" dirty="0" err="1"/>
              <a:t>untuk</a:t>
            </a:r>
            <a:r>
              <a:rPr lang="en-US" sz="3400" dirty="0"/>
              <a:t> </a:t>
            </a:r>
            <a:r>
              <a:rPr lang="en-US" sz="3400" dirty="0" err="1"/>
              <a:t>membantu</a:t>
            </a:r>
            <a:r>
              <a:rPr lang="en-US" sz="3400" dirty="0"/>
              <a:t> </a:t>
            </a:r>
            <a:r>
              <a:rPr lang="en-US" sz="3400" dirty="0" err="1"/>
              <a:t>memastikan</a:t>
            </a:r>
            <a:r>
              <a:rPr lang="en-US" sz="3400" dirty="0"/>
              <a:t> </a:t>
            </a:r>
            <a:r>
              <a:rPr lang="en-US" sz="3400" dirty="0" err="1"/>
              <a:t>bahwa</a:t>
            </a:r>
            <a:r>
              <a:rPr lang="en-US" sz="3400" dirty="0"/>
              <a:t> </a:t>
            </a:r>
            <a:r>
              <a:rPr lang="en-US" sz="3400" dirty="0" err="1"/>
              <a:t>tindakan</a:t>
            </a:r>
            <a:r>
              <a:rPr lang="en-US" sz="3400" dirty="0"/>
              <a:t> yang </a:t>
            </a:r>
            <a:r>
              <a:rPr lang="en-US" sz="3400" dirty="0" err="1"/>
              <a:t>diidentifikasi</a:t>
            </a:r>
            <a:r>
              <a:rPr lang="en-US" sz="3400" dirty="0"/>
              <a:t> </a:t>
            </a:r>
            <a:r>
              <a:rPr lang="en-US" sz="3400" dirty="0" err="1"/>
              <a:t>oleh</a:t>
            </a:r>
            <a:r>
              <a:rPr lang="en-US" sz="3400" dirty="0"/>
              <a:t> </a:t>
            </a:r>
            <a:r>
              <a:rPr lang="en-US" sz="3400" dirty="0" err="1"/>
              <a:t>pihak</a:t>
            </a:r>
            <a:r>
              <a:rPr lang="en-US" sz="3400" dirty="0"/>
              <a:t> </a:t>
            </a:r>
            <a:r>
              <a:rPr lang="en-US" sz="3400" dirty="0" err="1"/>
              <a:t>manajemen</a:t>
            </a:r>
            <a:r>
              <a:rPr lang="en-US" sz="3400" dirty="0"/>
              <a:t> </a:t>
            </a:r>
            <a:r>
              <a:rPr lang="en-US" sz="3400" dirty="0" err="1"/>
              <a:t>untuk</a:t>
            </a:r>
            <a:r>
              <a:rPr lang="en-US" sz="3400" dirty="0"/>
              <a:t> </a:t>
            </a:r>
            <a:r>
              <a:rPr lang="en-US" sz="3400" dirty="0" err="1"/>
              <a:t>mengatasi</a:t>
            </a:r>
            <a:r>
              <a:rPr lang="en-US" sz="3400" dirty="0"/>
              <a:t> </a:t>
            </a:r>
            <a:r>
              <a:rPr lang="en-US" sz="3400" dirty="0" err="1"/>
              <a:t>resiko</a:t>
            </a:r>
            <a:r>
              <a:rPr lang="en-US" sz="3400" dirty="0"/>
              <a:t> </a:t>
            </a:r>
            <a:r>
              <a:rPr lang="en-US" sz="3400" dirty="0" err="1"/>
              <a:t>pencapaian</a:t>
            </a:r>
            <a:r>
              <a:rPr lang="en-US" sz="3400" dirty="0"/>
              <a:t> </a:t>
            </a:r>
            <a:r>
              <a:rPr lang="en-US" sz="3400" dirty="0" err="1"/>
              <a:t>tujuan</a:t>
            </a:r>
            <a:r>
              <a:rPr lang="en-US" sz="3400" dirty="0"/>
              <a:t> </a:t>
            </a:r>
            <a:r>
              <a:rPr lang="en-US" sz="3400" dirty="0" err="1" smtClean="0"/>
              <a:t>organisasi</a:t>
            </a:r>
            <a:r>
              <a:rPr lang="en-US" sz="3400" dirty="0" smtClean="0"/>
              <a:t> </a:t>
            </a:r>
            <a:r>
              <a:rPr lang="en-US" sz="3400" dirty="0" err="1"/>
              <a:t>telah</a:t>
            </a:r>
            <a:r>
              <a:rPr lang="en-US" sz="3400" dirty="0"/>
              <a:t> </a:t>
            </a:r>
            <a:r>
              <a:rPr lang="en-US" sz="3400" dirty="0" err="1"/>
              <a:t>dijalankan</a:t>
            </a:r>
            <a:r>
              <a:rPr lang="en-US" sz="3400" dirty="0"/>
              <a:t> </a:t>
            </a:r>
            <a:r>
              <a:rPr lang="en-US" sz="3400" dirty="0" err="1"/>
              <a:t>secara</a:t>
            </a:r>
            <a:r>
              <a:rPr lang="en-US" sz="3400" dirty="0"/>
              <a:t> </a:t>
            </a:r>
            <a:r>
              <a:rPr lang="en-US" sz="3400" dirty="0" err="1" smtClean="0"/>
              <a:t>efektif</a:t>
            </a:r>
            <a:r>
              <a:rPr lang="en-US" sz="3400" dirty="0" smtClean="0"/>
              <a:t>.</a:t>
            </a:r>
          </a:p>
          <a:p>
            <a:pPr algn="just">
              <a:buNone/>
            </a:pPr>
            <a:endParaRPr lang="en-US" sz="3400" dirty="0"/>
          </a:p>
          <a:p>
            <a:pPr algn="just">
              <a:buNone/>
            </a:pPr>
            <a:r>
              <a:rPr lang="en-US" sz="3400" dirty="0" smtClean="0"/>
              <a:t>4. </a:t>
            </a:r>
            <a:r>
              <a:rPr lang="en-US" sz="3400" i="1" dirty="0" smtClean="0"/>
              <a:t>Information </a:t>
            </a:r>
            <a:r>
              <a:rPr lang="en-US" sz="3400" i="1" dirty="0"/>
              <a:t>and communication</a:t>
            </a:r>
          </a:p>
          <a:p>
            <a:pPr algn="just">
              <a:buNone/>
            </a:pPr>
            <a:r>
              <a:rPr lang="en-US" sz="3400" dirty="0" err="1" smtClean="0"/>
              <a:t>Komunikasi</a:t>
            </a:r>
            <a:r>
              <a:rPr lang="en-US" sz="3400" dirty="0" smtClean="0"/>
              <a:t> </a:t>
            </a:r>
            <a:r>
              <a:rPr lang="en-US" sz="3400" dirty="0" err="1" smtClean="0"/>
              <a:t>memungkinkan</a:t>
            </a:r>
            <a:r>
              <a:rPr lang="en-US" sz="3400" dirty="0" smtClean="0"/>
              <a:t> </a:t>
            </a:r>
            <a:r>
              <a:rPr lang="en-US" sz="3400" dirty="0"/>
              <a:t>orang-orang di </a:t>
            </a:r>
            <a:r>
              <a:rPr lang="en-US" sz="3400" dirty="0" err="1"/>
              <a:t>organisasi</a:t>
            </a:r>
            <a:r>
              <a:rPr lang="en-US" sz="3400" dirty="0"/>
              <a:t> </a:t>
            </a:r>
            <a:r>
              <a:rPr lang="en-US" sz="3400" dirty="0" err="1"/>
              <a:t>tersebut</a:t>
            </a:r>
            <a:r>
              <a:rPr lang="en-US" sz="3400" dirty="0"/>
              <a:t> </a:t>
            </a:r>
            <a:r>
              <a:rPr lang="en-US" sz="3400" dirty="0" err="1"/>
              <a:t>untuk</a:t>
            </a:r>
            <a:r>
              <a:rPr lang="en-US" sz="3400" dirty="0"/>
              <a:t> </a:t>
            </a:r>
            <a:r>
              <a:rPr lang="en-US" sz="3400" dirty="0" err="1"/>
              <a:t>saling</a:t>
            </a:r>
            <a:r>
              <a:rPr lang="en-US" sz="3400" dirty="0"/>
              <a:t> </a:t>
            </a:r>
            <a:r>
              <a:rPr lang="en-US" sz="3400" dirty="0" err="1"/>
              <a:t>bertukar</a:t>
            </a:r>
            <a:r>
              <a:rPr lang="en-US" sz="3400" dirty="0"/>
              <a:t> </a:t>
            </a:r>
            <a:r>
              <a:rPr lang="en-US" sz="3400" dirty="0" err="1"/>
              <a:t>informasi</a:t>
            </a:r>
            <a:r>
              <a:rPr lang="en-US" sz="3400" dirty="0"/>
              <a:t> yang </a:t>
            </a:r>
            <a:r>
              <a:rPr lang="en-US" sz="3400" dirty="0" err="1"/>
              <a:t>dibutuhkan</a:t>
            </a:r>
            <a:r>
              <a:rPr lang="en-US" sz="3400" dirty="0"/>
              <a:t> </a:t>
            </a:r>
            <a:r>
              <a:rPr lang="en-US" sz="3400" dirty="0" err="1"/>
              <a:t>dalam</a:t>
            </a:r>
            <a:r>
              <a:rPr lang="en-US" sz="3400" dirty="0"/>
              <a:t> </a:t>
            </a:r>
            <a:r>
              <a:rPr lang="en-US" sz="3400" dirty="0" err="1"/>
              <a:t>melaksanakan</a:t>
            </a:r>
            <a:r>
              <a:rPr lang="en-US" sz="3400" dirty="0"/>
              <a:t>, </a:t>
            </a:r>
            <a:r>
              <a:rPr lang="en-US" sz="3400" dirty="0" err="1"/>
              <a:t>mengelola</a:t>
            </a:r>
            <a:r>
              <a:rPr lang="en-US" sz="3400" dirty="0"/>
              <a:t>, </a:t>
            </a:r>
            <a:r>
              <a:rPr lang="en-US" sz="3400" dirty="0" err="1"/>
              <a:t>dan</a:t>
            </a:r>
            <a:r>
              <a:rPr lang="en-US" sz="3400" dirty="0"/>
              <a:t> </a:t>
            </a:r>
            <a:r>
              <a:rPr lang="en-US" sz="3400" dirty="0" err="1"/>
              <a:t>mengendalikan</a:t>
            </a:r>
            <a:r>
              <a:rPr lang="en-US" sz="3400" dirty="0"/>
              <a:t> </a:t>
            </a:r>
            <a:r>
              <a:rPr lang="en-US" sz="3400" dirty="0" err="1"/>
              <a:t>operasinya</a:t>
            </a:r>
            <a:r>
              <a:rPr lang="en-US" sz="3400" dirty="0"/>
              <a:t>. </a:t>
            </a:r>
            <a:r>
              <a:rPr lang="en-US" sz="3400" dirty="0" err="1"/>
              <a:t>Informasi</a:t>
            </a:r>
            <a:r>
              <a:rPr lang="en-US" sz="3400" dirty="0"/>
              <a:t> </a:t>
            </a:r>
            <a:r>
              <a:rPr lang="en-US" sz="3400" dirty="0" err="1"/>
              <a:t>juga</a:t>
            </a:r>
            <a:r>
              <a:rPr lang="en-US" sz="3400" dirty="0"/>
              <a:t> </a:t>
            </a:r>
            <a:r>
              <a:rPr lang="en-US" sz="3400" dirty="0" err="1"/>
              <a:t>diperlukan</a:t>
            </a:r>
            <a:r>
              <a:rPr lang="en-US" sz="3400" dirty="0"/>
              <a:t> </a:t>
            </a:r>
            <a:r>
              <a:rPr lang="en-US" sz="3400" dirty="0" err="1"/>
              <a:t>dari</a:t>
            </a:r>
            <a:r>
              <a:rPr lang="en-US" sz="3400" dirty="0"/>
              <a:t> </a:t>
            </a:r>
            <a:r>
              <a:rPr lang="en-US" sz="3400" dirty="0" err="1"/>
              <a:t>pihak</a:t>
            </a:r>
            <a:r>
              <a:rPr lang="en-US" sz="3400" dirty="0"/>
              <a:t> </a:t>
            </a:r>
            <a:r>
              <a:rPr lang="en-US" sz="3400" dirty="0" err="1"/>
              <a:t>luar</a:t>
            </a:r>
            <a:r>
              <a:rPr lang="en-US" sz="3400" dirty="0"/>
              <a:t> </a:t>
            </a:r>
            <a:r>
              <a:rPr lang="en-US" sz="3400" dirty="0" err="1"/>
              <a:t>perusahaan</a:t>
            </a:r>
            <a:r>
              <a:rPr lang="en-US" sz="3400" dirty="0"/>
              <a:t>. </a:t>
            </a:r>
            <a:r>
              <a:rPr lang="en-US" sz="3400" dirty="0" err="1"/>
              <a:t>Informasi</a:t>
            </a:r>
            <a:r>
              <a:rPr lang="en-US" sz="3400" dirty="0"/>
              <a:t> </a:t>
            </a:r>
            <a:r>
              <a:rPr lang="en-US" sz="3400" dirty="0" err="1"/>
              <a:t>dari</a:t>
            </a:r>
            <a:r>
              <a:rPr lang="en-US" sz="3400" dirty="0"/>
              <a:t> </a:t>
            </a:r>
            <a:r>
              <a:rPr lang="en-US" sz="3400" dirty="0" err="1"/>
              <a:t>luar</a:t>
            </a:r>
            <a:r>
              <a:rPr lang="en-US" sz="3400" dirty="0"/>
              <a:t> </a:t>
            </a:r>
            <a:r>
              <a:rPr lang="en-US" sz="3400" dirty="0" err="1"/>
              <a:t>ini</a:t>
            </a:r>
            <a:r>
              <a:rPr lang="en-US" sz="3400" dirty="0"/>
              <a:t> </a:t>
            </a:r>
            <a:r>
              <a:rPr lang="en-US" sz="3400" dirty="0" err="1"/>
              <a:t>dapat</a:t>
            </a:r>
            <a:r>
              <a:rPr lang="en-US" sz="3400" dirty="0"/>
              <a:t> </a:t>
            </a:r>
            <a:r>
              <a:rPr lang="en-US" sz="3400" dirty="0" err="1"/>
              <a:t>digunakan</a:t>
            </a:r>
            <a:r>
              <a:rPr lang="en-US" sz="3400" dirty="0"/>
              <a:t>  </a:t>
            </a:r>
            <a:r>
              <a:rPr lang="en-US" sz="3400" dirty="0" err="1"/>
              <a:t>untuk</a:t>
            </a:r>
            <a:r>
              <a:rPr lang="en-US" sz="3400" dirty="0"/>
              <a:t> </a:t>
            </a:r>
            <a:r>
              <a:rPr lang="en-US" sz="3400" dirty="0" err="1"/>
              <a:t>menilai</a:t>
            </a:r>
            <a:r>
              <a:rPr lang="en-US" sz="3400" dirty="0"/>
              <a:t> </a:t>
            </a:r>
            <a:r>
              <a:rPr lang="en-US" sz="3400" dirty="0" err="1"/>
              <a:t>standar</a:t>
            </a:r>
            <a:r>
              <a:rPr lang="en-US" sz="3400" dirty="0"/>
              <a:t> </a:t>
            </a:r>
            <a:r>
              <a:rPr lang="en-US" sz="3400" dirty="0" err="1"/>
              <a:t>eksternal</a:t>
            </a:r>
            <a:r>
              <a:rPr lang="en-US" sz="3400" dirty="0"/>
              <a:t>.</a:t>
            </a:r>
          </a:p>
          <a:p>
            <a:pPr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65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I. Internal Control-Integrated Framework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400" dirty="0" smtClean="0"/>
              <a:t>5. </a:t>
            </a:r>
            <a:r>
              <a:rPr lang="en-US" sz="3400" i="1" dirty="0" smtClean="0"/>
              <a:t>Monitoring</a:t>
            </a:r>
            <a:endParaRPr lang="en-US" sz="3400" i="1" dirty="0"/>
          </a:p>
          <a:p>
            <a:pPr algn="just">
              <a:buNone/>
            </a:pPr>
            <a:r>
              <a:rPr lang="en-US" sz="3400" dirty="0" err="1"/>
              <a:t>Seluruh</a:t>
            </a:r>
            <a:r>
              <a:rPr lang="en-US" sz="3400" dirty="0"/>
              <a:t> proses </a:t>
            </a:r>
            <a:r>
              <a:rPr lang="en-US" sz="3400" dirty="0" err="1"/>
              <a:t>harus</a:t>
            </a:r>
            <a:r>
              <a:rPr lang="en-US" sz="3400" dirty="0"/>
              <a:t> </a:t>
            </a:r>
            <a:r>
              <a:rPr lang="en-US" sz="3400" dirty="0" err="1"/>
              <a:t>diawasi</a:t>
            </a:r>
            <a:r>
              <a:rPr lang="en-US" sz="3400" dirty="0"/>
              <a:t> </a:t>
            </a:r>
            <a:r>
              <a:rPr lang="en-US" sz="3400" dirty="0" err="1"/>
              <a:t>dan</a:t>
            </a:r>
            <a:r>
              <a:rPr lang="en-US" sz="3400" dirty="0"/>
              <a:t> </a:t>
            </a:r>
            <a:r>
              <a:rPr lang="en-US" sz="3400" dirty="0" err="1"/>
              <a:t>perubahan</a:t>
            </a:r>
            <a:r>
              <a:rPr lang="en-US" sz="3400" dirty="0"/>
              <a:t> </a:t>
            </a:r>
            <a:r>
              <a:rPr lang="en-US" sz="3400" dirty="0" err="1"/>
              <a:t>dilakukan</a:t>
            </a:r>
            <a:r>
              <a:rPr lang="en-US" sz="3400" dirty="0"/>
              <a:t> </a:t>
            </a:r>
            <a:r>
              <a:rPr lang="en-US" sz="3400" dirty="0" err="1"/>
              <a:t>sesuai</a:t>
            </a:r>
            <a:r>
              <a:rPr lang="en-US" sz="3400" dirty="0"/>
              <a:t> </a:t>
            </a:r>
            <a:r>
              <a:rPr lang="en-US" sz="3400" dirty="0" err="1"/>
              <a:t>kebutuhan</a:t>
            </a:r>
            <a:r>
              <a:rPr lang="en-US" sz="3400" dirty="0"/>
              <a:t>. </a:t>
            </a:r>
            <a:r>
              <a:rPr lang="en-US" sz="3400" dirty="0" err="1"/>
              <a:t>Pemantauan</a:t>
            </a:r>
            <a:r>
              <a:rPr lang="en-US" sz="3400" dirty="0"/>
              <a:t> </a:t>
            </a:r>
            <a:r>
              <a:rPr lang="en-US" sz="3400" dirty="0" err="1"/>
              <a:t>dan</a:t>
            </a:r>
            <a:r>
              <a:rPr lang="en-US" sz="3400" dirty="0"/>
              <a:t> </a:t>
            </a:r>
            <a:r>
              <a:rPr lang="en-US" sz="3400" dirty="0" err="1"/>
              <a:t>pengawasan</a:t>
            </a:r>
            <a:r>
              <a:rPr lang="en-US" sz="3400" dirty="0"/>
              <a:t> </a:t>
            </a:r>
            <a:r>
              <a:rPr lang="en-US" sz="3400" dirty="0" err="1"/>
              <a:t>terhadap</a:t>
            </a:r>
            <a:r>
              <a:rPr lang="en-US" sz="3400" dirty="0"/>
              <a:t> system </a:t>
            </a:r>
            <a:r>
              <a:rPr lang="en-US" sz="3400" dirty="0" err="1"/>
              <a:t>pengendalian</a:t>
            </a:r>
            <a:r>
              <a:rPr lang="en-US" sz="3400" dirty="0"/>
              <a:t> intern </a:t>
            </a:r>
            <a:r>
              <a:rPr lang="en-US" sz="3400" dirty="0" err="1"/>
              <a:t>akan</a:t>
            </a:r>
            <a:r>
              <a:rPr lang="en-US" sz="3400" dirty="0"/>
              <a:t> </a:t>
            </a:r>
            <a:r>
              <a:rPr lang="en-US" sz="3400" dirty="0" err="1"/>
              <a:t>menemukan</a:t>
            </a:r>
            <a:r>
              <a:rPr lang="en-US" sz="3400" dirty="0"/>
              <a:t> </a:t>
            </a:r>
            <a:r>
              <a:rPr lang="en-US" sz="3400" dirty="0" err="1"/>
              <a:t>kekurangan</a:t>
            </a:r>
            <a:r>
              <a:rPr lang="en-US" sz="3400" dirty="0"/>
              <a:t> </a:t>
            </a:r>
            <a:r>
              <a:rPr lang="en-US" sz="3400" dirty="0" err="1"/>
              <a:t>serta</a:t>
            </a:r>
            <a:r>
              <a:rPr lang="en-US" sz="3400" dirty="0"/>
              <a:t> </a:t>
            </a:r>
            <a:r>
              <a:rPr lang="en-US" sz="3400" dirty="0" err="1"/>
              <a:t>meningkatkan</a:t>
            </a:r>
            <a:r>
              <a:rPr lang="en-US" sz="3400" dirty="0"/>
              <a:t> </a:t>
            </a:r>
            <a:r>
              <a:rPr lang="en-US" sz="3400" dirty="0" err="1"/>
              <a:t>efektivitas</a:t>
            </a:r>
            <a:r>
              <a:rPr lang="en-US" sz="3400" dirty="0"/>
              <a:t> </a:t>
            </a:r>
            <a:r>
              <a:rPr lang="en-US" sz="3400" dirty="0" err="1"/>
              <a:t>pengendalian</a:t>
            </a:r>
            <a:r>
              <a:rPr lang="en-US" sz="3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841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II. Enterprise </a:t>
            </a:r>
            <a:r>
              <a:rPr lang="en-US" sz="3600" b="1" i="1" dirty="0">
                <a:solidFill>
                  <a:schemeClr val="bg1"/>
                </a:solidFill>
              </a:rPr>
              <a:t>Risk Management – Integrated </a:t>
            </a:r>
            <a:r>
              <a:rPr lang="en-US" sz="3600" b="1" i="1" dirty="0" smtClean="0">
                <a:solidFill>
                  <a:schemeClr val="bg1"/>
                </a:solidFill>
              </a:rPr>
              <a:t>Framework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err="1">
                <a:solidFill>
                  <a:schemeClr val="bg1"/>
                </a:solidFill>
              </a:rPr>
              <a:t>Terdapat</a:t>
            </a:r>
            <a:r>
              <a:rPr lang="en-US" dirty="0">
                <a:solidFill>
                  <a:schemeClr val="bg1"/>
                </a:solidFill>
              </a:rPr>
              <a:t> 8 </a:t>
            </a:r>
            <a:r>
              <a:rPr lang="en-US" dirty="0" err="1">
                <a:solidFill>
                  <a:schemeClr val="bg1"/>
                </a:solidFill>
              </a:rPr>
              <a:t>komponen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Enterprise Risk Management – Integrated </a:t>
            </a:r>
            <a:r>
              <a:rPr lang="en-US" i="1" dirty="0" smtClean="0">
                <a:solidFill>
                  <a:schemeClr val="bg1"/>
                </a:solidFill>
              </a:rPr>
              <a:t>Framework </a:t>
            </a:r>
            <a:r>
              <a:rPr lang="en-US" dirty="0" err="1" smtClean="0">
                <a:solidFill>
                  <a:schemeClr val="bg1"/>
                </a:solidFill>
              </a:rPr>
              <a:t>meliputi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1. </a:t>
            </a:r>
            <a:r>
              <a:rPr lang="en-US" i="1" dirty="0" smtClean="0">
                <a:solidFill>
                  <a:schemeClr val="bg1"/>
                </a:solidFill>
              </a:rPr>
              <a:t>Control </a:t>
            </a:r>
            <a:r>
              <a:rPr lang="en-US" i="1" dirty="0">
                <a:solidFill>
                  <a:schemeClr val="bg1"/>
                </a:solidFill>
              </a:rPr>
              <a:t>Environment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i="1" dirty="0">
                <a:solidFill>
                  <a:schemeClr val="bg1"/>
                </a:solidFill>
              </a:rPr>
              <a:t>Control </a:t>
            </a:r>
            <a:r>
              <a:rPr lang="en-US" i="1" dirty="0" smtClean="0">
                <a:solidFill>
                  <a:schemeClr val="bg1"/>
                </a:solidFill>
              </a:rPr>
              <a:t>environment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menetapkan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dasar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bagaimana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memandang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menangani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resiko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orang-orang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entitas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tersebut</a:t>
            </a:r>
            <a:r>
              <a:rPr lang="en-US" dirty="0">
                <a:solidFill>
                  <a:schemeClr val="bg1"/>
                </a:solidFill>
              </a:rPr>
              <a:t>. Yang </a:t>
            </a:r>
            <a:r>
              <a:rPr lang="en-US" dirty="0" err="1">
                <a:solidFill>
                  <a:schemeClr val="bg1"/>
                </a:solidFill>
              </a:rPr>
              <a:t>termasuk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control environment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yaitu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filosofi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manajemen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resiko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integritas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nilai-niai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resiko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lingkungan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tempat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bekerja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dsb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1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II. Enterprise </a:t>
            </a:r>
            <a:r>
              <a:rPr lang="en-US" sz="3600" b="1" i="1" dirty="0">
                <a:solidFill>
                  <a:schemeClr val="bg1"/>
                </a:solidFill>
              </a:rPr>
              <a:t>Risk Management – Integrated </a:t>
            </a:r>
            <a:r>
              <a:rPr lang="en-US" sz="3600" b="1" i="1" dirty="0" smtClean="0">
                <a:solidFill>
                  <a:schemeClr val="bg1"/>
                </a:solidFill>
              </a:rPr>
              <a:t>Framework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>
            <a:noAutofit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2. </a:t>
            </a:r>
            <a:r>
              <a:rPr lang="en-US" sz="2000" i="1" dirty="0" smtClean="0">
                <a:solidFill>
                  <a:schemeClr val="bg1"/>
                </a:solidFill>
              </a:rPr>
              <a:t>Objective </a:t>
            </a:r>
            <a:r>
              <a:rPr lang="en-US" sz="2000" i="1" dirty="0">
                <a:solidFill>
                  <a:schemeClr val="bg1"/>
                </a:solidFill>
              </a:rPr>
              <a:t>Setting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 err="1">
                <a:solidFill>
                  <a:schemeClr val="bg1"/>
                </a:solidFill>
              </a:rPr>
              <a:t>Tujuan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harus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ditetapkan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sebelum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manajemen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mampu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mengidentifikasi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kegiatan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potensial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</a:rPr>
              <a:t>mempengaruhi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prestasi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kerjanya</a:t>
            </a:r>
            <a:r>
              <a:rPr lang="en-US" sz="2000" dirty="0">
                <a:solidFill>
                  <a:schemeClr val="bg1"/>
                </a:solidFill>
              </a:rPr>
              <a:t>. ERM </a:t>
            </a:r>
            <a:r>
              <a:rPr lang="en-US" sz="2000" dirty="0" err="1">
                <a:solidFill>
                  <a:schemeClr val="bg1"/>
                </a:solidFill>
              </a:rPr>
              <a:t>memastikan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bahwa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manajemen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telah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menetapkan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tujuannya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tujuan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ditetapkan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tersebut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didukung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serta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sejalan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misi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perusahaan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3. </a:t>
            </a:r>
            <a:r>
              <a:rPr lang="en-US" sz="2000" i="1" dirty="0" smtClean="0">
                <a:solidFill>
                  <a:schemeClr val="bg1"/>
                </a:solidFill>
              </a:rPr>
              <a:t>Event </a:t>
            </a:r>
            <a:r>
              <a:rPr lang="en-US" sz="2000" i="1" dirty="0">
                <a:solidFill>
                  <a:schemeClr val="bg1"/>
                </a:solidFill>
              </a:rPr>
              <a:t>Identification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 err="1">
                <a:solidFill>
                  <a:schemeClr val="bg1"/>
                </a:solidFill>
              </a:rPr>
              <a:t>Kejadian</a:t>
            </a:r>
            <a:r>
              <a:rPr lang="en-US" sz="2000" dirty="0">
                <a:solidFill>
                  <a:schemeClr val="bg1"/>
                </a:solidFill>
              </a:rPr>
              <a:t> internal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eksternal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mempengaruhi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pencapaian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tujuan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perusahaan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harus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diidentifikasi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membedakan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antara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resiko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peluang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olidFill>
                  <a:schemeClr val="bg1"/>
                </a:solidFill>
              </a:rPr>
              <a:t>Peluang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disalurkan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kembali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strategi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manajemen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atau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i="1" dirty="0">
                <a:solidFill>
                  <a:schemeClr val="bg1"/>
                </a:solidFill>
              </a:rPr>
              <a:t>objective setting process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54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II. Enterprise </a:t>
            </a:r>
            <a:r>
              <a:rPr lang="en-US" sz="3600" b="1" i="1" dirty="0">
                <a:solidFill>
                  <a:schemeClr val="bg1"/>
                </a:solidFill>
              </a:rPr>
              <a:t>Risk Management – Integrated </a:t>
            </a:r>
            <a:r>
              <a:rPr lang="en-US" sz="3600" b="1" i="1" dirty="0" smtClean="0">
                <a:solidFill>
                  <a:schemeClr val="bg1"/>
                </a:solidFill>
              </a:rPr>
              <a:t>Framework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>
            <a:noAutofit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bg1"/>
                </a:solidFill>
              </a:rPr>
              <a:t>4. </a:t>
            </a:r>
            <a:r>
              <a:rPr lang="en-US" sz="2400" i="1" dirty="0">
                <a:solidFill>
                  <a:schemeClr val="bg1"/>
                </a:solidFill>
              </a:rPr>
              <a:t>Risk </a:t>
            </a:r>
            <a:r>
              <a:rPr lang="en-US" sz="2400" i="1" dirty="0" err="1">
                <a:solidFill>
                  <a:schemeClr val="bg1"/>
                </a:solidFill>
              </a:rPr>
              <a:t>Assesment</a:t>
            </a:r>
            <a:endParaRPr lang="en-US" sz="2400" i="1" dirty="0">
              <a:solidFill>
                <a:schemeClr val="bg1"/>
              </a:solidFill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 err="1">
                <a:solidFill>
                  <a:schemeClr val="bg1"/>
                </a:solidFill>
              </a:rPr>
              <a:t>Resiko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dianalisis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deangan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mempertimbangkan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kemungkinan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dampaknya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sebagai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dasar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menentukan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bagaimana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mengatasinya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bg1"/>
                </a:solidFill>
              </a:rPr>
              <a:t>5. </a:t>
            </a:r>
            <a:r>
              <a:rPr lang="en-US" sz="2400" i="1" dirty="0">
                <a:solidFill>
                  <a:schemeClr val="bg1"/>
                </a:solidFill>
              </a:rPr>
              <a:t>Risk Response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 err="1">
                <a:solidFill>
                  <a:schemeClr val="bg1"/>
                </a:solidFill>
              </a:rPr>
              <a:t>Manajemen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menentukan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tanggapan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terhadap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resiko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r>
              <a:rPr lang="en-US" sz="2400" dirty="0" err="1">
                <a:solidFill>
                  <a:schemeClr val="bg1"/>
                </a:solidFill>
              </a:rPr>
              <a:t>Apakah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menghindari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menerima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mengurangi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atau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membagi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resiko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tersebut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sesuai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toleransi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keinginan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perusahaan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47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err="1">
                <a:solidFill>
                  <a:schemeClr val="bg1"/>
                </a:solidFill>
              </a:rPr>
              <a:t>Pengertian</a:t>
            </a:r>
            <a:r>
              <a:rPr lang="en-US" sz="5400" b="1" dirty="0">
                <a:solidFill>
                  <a:schemeClr val="bg1"/>
                </a:solidFill>
              </a:rPr>
              <a:t> </a:t>
            </a:r>
            <a:r>
              <a:rPr lang="en-US" sz="5400" b="1" dirty="0" smtClean="0">
                <a:solidFill>
                  <a:schemeClr val="bg1"/>
                </a:solidFill>
              </a:rPr>
              <a:t>COBIT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867400" cy="541020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en-US" dirty="0">
                <a:solidFill>
                  <a:schemeClr val="bg1"/>
                </a:solidFill>
              </a:rPr>
              <a:t>COBIT </a:t>
            </a:r>
            <a:r>
              <a:rPr lang="en-US" i="1" dirty="0">
                <a:solidFill>
                  <a:schemeClr val="bg1"/>
                </a:solidFill>
              </a:rPr>
              <a:t>(Control Objectives for Information and Related Technology)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sekumpulan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dokumentasi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best practices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TI </a:t>
            </a:r>
            <a:r>
              <a:rPr lang="en-US" i="1" dirty="0">
                <a:solidFill>
                  <a:schemeClr val="bg1"/>
                </a:solidFill>
              </a:rPr>
              <a:t>Governance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membantu</a:t>
            </a:r>
            <a:r>
              <a:rPr lang="en-US" dirty="0">
                <a:solidFill>
                  <a:schemeClr val="bg1"/>
                </a:solidFill>
              </a:rPr>
              <a:t> auditor, </a:t>
            </a:r>
            <a:r>
              <a:rPr lang="en-US" dirty="0" err="1">
                <a:solidFill>
                  <a:schemeClr val="bg1"/>
                </a:solidFill>
              </a:rPr>
              <a:t>pengguna</a:t>
            </a:r>
            <a:r>
              <a:rPr lang="en-US" dirty="0">
                <a:solidFill>
                  <a:schemeClr val="bg1"/>
                </a:solidFill>
              </a:rPr>
              <a:t> (user),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manajemen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menjembatani</a:t>
            </a:r>
            <a:r>
              <a:rPr lang="en-US" dirty="0">
                <a:solidFill>
                  <a:schemeClr val="bg1"/>
                </a:solidFill>
              </a:rPr>
              <a:t> gap </a:t>
            </a:r>
            <a:r>
              <a:rPr lang="en-US" dirty="0" err="1">
                <a:solidFill>
                  <a:schemeClr val="bg1"/>
                </a:solidFill>
              </a:rPr>
              <a:t>antara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risiko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bisnis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kebutuhan</a:t>
            </a:r>
            <a:r>
              <a:rPr lang="en-US" dirty="0">
                <a:solidFill>
                  <a:schemeClr val="bg1"/>
                </a:solidFill>
              </a:rPr>
              <a:t> control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masalah-masalah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teknis</a:t>
            </a:r>
            <a:r>
              <a:rPr lang="en-US" dirty="0">
                <a:solidFill>
                  <a:schemeClr val="bg1"/>
                </a:solidFill>
              </a:rPr>
              <a:t> TI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II. Enterprise </a:t>
            </a:r>
            <a:r>
              <a:rPr lang="en-US" sz="3600" b="1" i="1" dirty="0">
                <a:solidFill>
                  <a:schemeClr val="bg1"/>
                </a:solidFill>
              </a:rPr>
              <a:t>Risk Management – Integrated </a:t>
            </a:r>
            <a:r>
              <a:rPr lang="en-US" sz="3600" b="1" i="1" dirty="0" smtClean="0">
                <a:solidFill>
                  <a:schemeClr val="bg1"/>
                </a:solidFill>
              </a:rPr>
              <a:t>Framework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>
            <a:noAutofit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200" dirty="0">
                <a:solidFill>
                  <a:schemeClr val="bg1"/>
                </a:solidFill>
              </a:rPr>
              <a:t>6. </a:t>
            </a:r>
            <a:r>
              <a:rPr lang="en-US" sz="2200" i="1" dirty="0">
                <a:solidFill>
                  <a:schemeClr val="bg1"/>
                </a:solidFill>
              </a:rPr>
              <a:t>Control Activities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200" dirty="0" err="1">
                <a:solidFill>
                  <a:schemeClr val="bg1"/>
                </a:solidFill>
              </a:rPr>
              <a:t>Kebijakan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prosedur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pengendalian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harus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dibuat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dilaksanakan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untuk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membantu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memastikan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bahwa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tindakan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untuk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menanggapi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resiko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telah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dilaksanakan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200" dirty="0">
                <a:solidFill>
                  <a:schemeClr val="bg1"/>
                </a:solidFill>
              </a:rPr>
              <a:t>7. </a:t>
            </a:r>
            <a:r>
              <a:rPr lang="en-US" sz="2200" i="1" dirty="0">
                <a:solidFill>
                  <a:schemeClr val="bg1"/>
                </a:solidFill>
              </a:rPr>
              <a:t>Information and Communication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200" dirty="0" err="1">
                <a:solidFill>
                  <a:schemeClr val="bg1"/>
                </a:solidFill>
              </a:rPr>
              <a:t>Informasi</a:t>
            </a:r>
            <a:r>
              <a:rPr lang="en-US" sz="2200" dirty="0">
                <a:solidFill>
                  <a:schemeClr val="bg1"/>
                </a:solidFill>
              </a:rPr>
              <a:t> yang </a:t>
            </a:r>
            <a:r>
              <a:rPr lang="en-US" sz="2200" dirty="0" err="1">
                <a:solidFill>
                  <a:schemeClr val="bg1"/>
                </a:solidFill>
              </a:rPr>
              <a:t>relevan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diidentifikasi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disimpan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dan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dikomunikasikan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dalam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bentuk</a:t>
            </a:r>
            <a:r>
              <a:rPr lang="en-US" sz="2200" dirty="0">
                <a:solidFill>
                  <a:schemeClr val="bg1"/>
                </a:solidFill>
              </a:rPr>
              <a:t> yang </a:t>
            </a:r>
            <a:r>
              <a:rPr lang="en-US" sz="2200" dirty="0" err="1">
                <a:solidFill>
                  <a:schemeClr val="bg1"/>
                </a:solidFill>
              </a:rPr>
              <a:t>memungkinkan</a:t>
            </a:r>
            <a:r>
              <a:rPr lang="en-US" sz="2200" dirty="0">
                <a:solidFill>
                  <a:schemeClr val="bg1"/>
                </a:solidFill>
              </a:rPr>
              <a:t> orang </a:t>
            </a:r>
            <a:r>
              <a:rPr lang="en-US" sz="2200" dirty="0" err="1">
                <a:solidFill>
                  <a:schemeClr val="bg1"/>
                </a:solidFill>
              </a:rPr>
              <a:t>untuk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melaksanakan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tanggung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jawab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mereka</a:t>
            </a:r>
            <a:r>
              <a:rPr lang="en-US" sz="2200" dirty="0">
                <a:solidFill>
                  <a:schemeClr val="bg1"/>
                </a:solidFill>
              </a:rPr>
              <a:t>. </a:t>
            </a:r>
            <a:r>
              <a:rPr lang="en-US" sz="2200" dirty="0" err="1">
                <a:solidFill>
                  <a:schemeClr val="bg1"/>
                </a:solidFill>
              </a:rPr>
              <a:t>Komunikasi</a:t>
            </a:r>
            <a:r>
              <a:rPr lang="en-US" sz="2200" dirty="0">
                <a:solidFill>
                  <a:schemeClr val="bg1"/>
                </a:solidFill>
              </a:rPr>
              <a:t> yang </a:t>
            </a:r>
            <a:r>
              <a:rPr lang="en-US" sz="2200" dirty="0" err="1">
                <a:solidFill>
                  <a:schemeClr val="bg1"/>
                </a:solidFill>
              </a:rPr>
              <a:t>efektif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juga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terjadi</a:t>
            </a:r>
            <a:r>
              <a:rPr lang="en-US" sz="2200" dirty="0">
                <a:solidFill>
                  <a:schemeClr val="bg1"/>
                </a:solidFill>
              </a:rPr>
              <a:t> di </a:t>
            </a:r>
            <a:r>
              <a:rPr lang="en-US" sz="2200" dirty="0" err="1">
                <a:solidFill>
                  <a:schemeClr val="bg1"/>
                </a:solidFill>
              </a:rPr>
              <a:t>sekitar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entitas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II. Enterprise </a:t>
            </a:r>
            <a:r>
              <a:rPr lang="en-US" sz="3600" b="1" i="1" dirty="0">
                <a:solidFill>
                  <a:schemeClr val="bg1"/>
                </a:solidFill>
              </a:rPr>
              <a:t>Risk Management – Integrated </a:t>
            </a:r>
            <a:r>
              <a:rPr lang="en-US" sz="3600" b="1" i="1" dirty="0" smtClean="0">
                <a:solidFill>
                  <a:schemeClr val="bg1"/>
                </a:solidFill>
              </a:rPr>
              <a:t>Framework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alpha val="33000"/>
            </a:schemeClr>
          </a:solidFill>
        </p:spPr>
        <p:txBody>
          <a:bodyPr>
            <a:noAutofit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bg1"/>
                </a:solidFill>
              </a:rPr>
              <a:t>8. </a:t>
            </a:r>
            <a:r>
              <a:rPr lang="en-US" sz="2400" i="1" dirty="0">
                <a:solidFill>
                  <a:schemeClr val="bg1"/>
                </a:solidFill>
              </a:rPr>
              <a:t>Monitoring</a:t>
            </a:r>
          </a:p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 err="1">
                <a:solidFill>
                  <a:schemeClr val="bg1"/>
                </a:solidFill>
              </a:rPr>
              <a:t>Keseluruhan</a:t>
            </a:r>
            <a:r>
              <a:rPr lang="en-US" sz="2400" dirty="0">
                <a:solidFill>
                  <a:schemeClr val="bg1"/>
                </a:solidFill>
              </a:rPr>
              <a:t> ERM </a:t>
            </a:r>
            <a:r>
              <a:rPr lang="en-US" sz="2400" dirty="0" err="1">
                <a:solidFill>
                  <a:schemeClr val="bg1"/>
                </a:solidFill>
              </a:rPr>
              <a:t>diawasi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perubahan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dilakukan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seperlunya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saja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r>
              <a:rPr lang="en-US" sz="2400" dirty="0" err="1">
                <a:solidFill>
                  <a:schemeClr val="bg1"/>
                </a:solidFill>
              </a:rPr>
              <a:t>Pemantauan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tersebut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dilakukan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melalui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kegiatan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manajemen</a:t>
            </a:r>
            <a:r>
              <a:rPr lang="en-US" sz="2400" dirty="0">
                <a:solidFill>
                  <a:schemeClr val="bg1"/>
                </a:solidFill>
              </a:rPr>
              <a:t> yang </a:t>
            </a:r>
            <a:r>
              <a:rPr lang="en-US" sz="2400" dirty="0" err="1">
                <a:solidFill>
                  <a:schemeClr val="bg1"/>
                </a:solidFill>
              </a:rPr>
              <a:t>sedang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berjalan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evaluasi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terpisah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maupun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keduanya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04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i="1" dirty="0" smtClean="0">
                <a:solidFill>
                  <a:schemeClr val="bg1"/>
                </a:solidFill>
              </a:rPr>
              <a:t>III. </a:t>
            </a:r>
            <a:r>
              <a:rPr lang="en-US" b="1" i="1" dirty="0">
                <a:solidFill>
                  <a:schemeClr val="bg1"/>
                </a:solidFill>
              </a:rPr>
              <a:t>Fraud </a:t>
            </a:r>
            <a:r>
              <a:rPr lang="en-US" b="1" i="1" dirty="0" smtClean="0">
                <a:solidFill>
                  <a:schemeClr val="bg1"/>
                </a:solidFill>
              </a:rPr>
              <a:t>Deterrence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000" algn="just">
              <a:spcBef>
                <a:spcPts val="0"/>
              </a:spcBef>
              <a:buNone/>
            </a:pP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Fraud Deterrence</a:t>
            </a:r>
            <a:r>
              <a:rPr lang="en-US" dirty="0">
                <a:solidFill>
                  <a:schemeClr val="bg1"/>
                </a:solidFill>
              </a:rPr>
              <a:t>, COSO </a:t>
            </a:r>
            <a:r>
              <a:rPr lang="en-US" dirty="0" err="1">
                <a:solidFill>
                  <a:schemeClr val="bg1"/>
                </a:solidFill>
              </a:rPr>
              <a:t>telah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menerbitkan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studi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penelitian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Penelitian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dirilis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tahun</a:t>
            </a:r>
            <a:r>
              <a:rPr lang="en-US" dirty="0">
                <a:solidFill>
                  <a:schemeClr val="bg1"/>
                </a:solidFill>
              </a:rPr>
              <a:t> 2009 </a:t>
            </a:r>
            <a:r>
              <a:rPr lang="en-US" dirty="0" err="1">
                <a:solidFill>
                  <a:schemeClr val="bg1"/>
                </a:solidFill>
              </a:rPr>
              <a:t>berjudul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Fraudulent Financial Reporting</a:t>
            </a:r>
            <a:r>
              <a:rPr lang="en-US" dirty="0">
                <a:solidFill>
                  <a:schemeClr val="bg1"/>
                </a:solidFill>
              </a:rPr>
              <a:t>: 1987-1997. Dan </a:t>
            </a:r>
            <a:r>
              <a:rPr lang="en-US" dirty="0" err="1">
                <a:solidFill>
                  <a:schemeClr val="bg1"/>
                </a:solidFill>
              </a:rPr>
              <a:t>studi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lanjutan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berjudul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Fraudulent Financial Reporting</a:t>
            </a:r>
            <a:r>
              <a:rPr lang="en-US" dirty="0">
                <a:solidFill>
                  <a:schemeClr val="bg1"/>
                </a:solidFill>
              </a:rPr>
              <a:t>: 1998-2007 </a:t>
            </a:r>
            <a:r>
              <a:rPr lang="en-US" dirty="0" err="1">
                <a:solidFill>
                  <a:schemeClr val="bg1"/>
                </a:solidFill>
              </a:rPr>
              <a:t>dirilis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tahun</a:t>
            </a:r>
            <a:r>
              <a:rPr lang="en-US" dirty="0">
                <a:solidFill>
                  <a:schemeClr val="bg1"/>
                </a:solidFill>
              </a:rPr>
              <a:t> 2010.</a:t>
            </a:r>
          </a:p>
        </p:txBody>
      </p:sp>
    </p:spTree>
    <p:extLst>
      <p:ext uri="{BB962C8B-B14F-4D97-AF65-F5344CB8AC3E}">
        <p14:creationId xmlns:p14="http://schemas.microsoft.com/office/powerpoint/2010/main" val="199940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1336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5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Terima</a:t>
            </a: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Kasih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257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Manfaat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dan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K</a:t>
            </a:r>
            <a:r>
              <a:rPr lang="en-US" b="1" dirty="0" err="1" smtClean="0">
                <a:solidFill>
                  <a:schemeClr val="bg1"/>
                </a:solidFill>
              </a:rPr>
              <a:t>egunaan</a:t>
            </a:r>
            <a:r>
              <a:rPr lang="en-US" b="1" dirty="0" smtClean="0">
                <a:solidFill>
                  <a:schemeClr val="bg1"/>
                </a:solidFill>
              </a:rPr>
              <a:t> COBIT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Bermanfaat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bagi</a:t>
            </a:r>
            <a:r>
              <a:rPr lang="en-US" dirty="0">
                <a:solidFill>
                  <a:schemeClr val="bg1"/>
                </a:solidFill>
              </a:rPr>
              <a:t> auditor </a:t>
            </a:r>
            <a:r>
              <a:rPr lang="en-US" dirty="0" err="1">
                <a:solidFill>
                  <a:schemeClr val="bg1"/>
                </a:solidFill>
              </a:rPr>
              <a:t>karena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merupakan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teknik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membantu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identifikasi</a:t>
            </a:r>
            <a:r>
              <a:rPr lang="en-US" dirty="0">
                <a:solidFill>
                  <a:schemeClr val="bg1"/>
                </a:solidFill>
              </a:rPr>
              <a:t> TI </a:t>
            </a:r>
            <a:r>
              <a:rPr lang="en-US" i="1" dirty="0">
                <a:solidFill>
                  <a:schemeClr val="bg1"/>
                </a:solidFill>
              </a:rPr>
              <a:t>Control Issues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n-US" dirty="0" err="1">
                <a:solidFill>
                  <a:schemeClr val="bg1"/>
                </a:solidFill>
              </a:rPr>
              <a:t>B</a:t>
            </a:r>
            <a:r>
              <a:rPr lang="en-US" dirty="0" err="1" smtClean="0">
                <a:solidFill>
                  <a:schemeClr val="bg1"/>
                </a:solidFill>
              </a:rPr>
              <a:t>agi</a:t>
            </a:r>
            <a:r>
              <a:rPr lang="en-US" dirty="0" smtClean="0">
                <a:solidFill>
                  <a:schemeClr val="bg1"/>
                </a:solidFill>
              </a:rPr>
              <a:t> IT </a:t>
            </a:r>
            <a:r>
              <a:rPr lang="en-US" i="1" dirty="0">
                <a:solidFill>
                  <a:schemeClr val="bg1"/>
                </a:solidFill>
              </a:rPr>
              <a:t>users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memperoleh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keyakinan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kehandalan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sistem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aplikasi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dipergunakan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Bagi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manajer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manfaat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keputusan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investasi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bidang</a:t>
            </a:r>
            <a:r>
              <a:rPr lang="en-US" dirty="0">
                <a:solidFill>
                  <a:schemeClr val="bg1"/>
                </a:solidFill>
              </a:rPr>
              <a:t> TI </a:t>
            </a:r>
            <a:r>
              <a:rPr lang="en-US" dirty="0" err="1">
                <a:solidFill>
                  <a:schemeClr val="bg1"/>
                </a:solidFill>
              </a:rPr>
              <a:t>serta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infrastrukturnya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menyusun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strategic IT Plan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menentukan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information architecture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keputusan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procurement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pengadaan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pembelian</a:t>
            </a:r>
            <a:r>
              <a:rPr lang="en-US" dirty="0">
                <a:solidFill>
                  <a:schemeClr val="bg1"/>
                </a:solidFill>
              </a:rPr>
              <a:t>) </a:t>
            </a:r>
            <a:r>
              <a:rPr lang="en-US" dirty="0" err="1" smtClean="0">
                <a:solidFill>
                  <a:schemeClr val="bg1"/>
                </a:solidFill>
              </a:rPr>
              <a:t>aset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bg1"/>
                </a:solidFill>
              </a:rPr>
              <a:t>Tujuan</a:t>
            </a:r>
            <a:r>
              <a:rPr lang="en-US" sz="4800" b="1" dirty="0" smtClean="0">
                <a:solidFill>
                  <a:schemeClr val="bg1"/>
                </a:solidFill>
              </a:rPr>
              <a:t> COBIT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5105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Diharapkan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membantu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menemukan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berbagai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kebutuhan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manajemen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berkaitan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TI</a:t>
            </a:r>
            <a:r>
              <a:rPr lang="en-US" dirty="0">
                <a:solidFill>
                  <a:schemeClr val="bg1"/>
                </a:solidFill>
              </a:rPr>
              <a:t>;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en-US" dirty="0" smtClean="0">
                <a:solidFill>
                  <a:schemeClr val="bg1"/>
                </a:solidFill>
              </a:rPr>
              <a:t>Agar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mengoptimalkan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investasi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TI;</a:t>
            </a: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Menyediakan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ukuran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kriteria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ketika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terjadi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penyelewengan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penyimpangan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pPr algn="just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Stakeholder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>
                <a:solidFill>
                  <a:schemeClr val="bg1"/>
                </a:solidFill>
              </a:rPr>
              <a:t>COBIT </a:t>
            </a:r>
            <a:r>
              <a:rPr lang="en-US" dirty="0" err="1">
                <a:solidFill>
                  <a:schemeClr val="bg1"/>
                </a:solidFill>
              </a:rPr>
              <a:t>dirancang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pengguna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berbeda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yaitu</a:t>
            </a:r>
            <a:r>
              <a:rPr lang="en-US" dirty="0">
                <a:solidFill>
                  <a:schemeClr val="bg1"/>
                </a:solidFill>
              </a:rPr>
              <a:t> :</a:t>
            </a:r>
          </a:p>
          <a:p>
            <a:pPr algn="just">
              <a:buNone/>
            </a:pPr>
            <a:r>
              <a:rPr lang="en-US" dirty="0">
                <a:solidFill>
                  <a:schemeClr val="bg1"/>
                </a:solidFill>
              </a:rPr>
              <a:t>➢ </a:t>
            </a:r>
            <a:r>
              <a:rPr lang="en-US" dirty="0" err="1">
                <a:solidFill>
                  <a:schemeClr val="bg1"/>
                </a:solidFill>
              </a:rPr>
              <a:t>Manajemen</a:t>
            </a: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➢ </a:t>
            </a:r>
            <a:r>
              <a:rPr lang="en-US" dirty="0" err="1">
                <a:solidFill>
                  <a:schemeClr val="bg1"/>
                </a:solidFill>
              </a:rPr>
              <a:t>Pengguna</a:t>
            </a: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➢ Auditor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Overview </a:t>
            </a:r>
            <a:r>
              <a:rPr lang="en-US" b="1" dirty="0" smtClean="0">
                <a:solidFill>
                  <a:schemeClr val="bg1"/>
                </a:solidFill>
              </a:rPr>
              <a:t>COBIT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324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Secara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singkat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dapat</a:t>
            </a:r>
            <a:r>
              <a:rPr lang="en-US" dirty="0" smtClean="0">
                <a:solidFill>
                  <a:schemeClr val="bg1"/>
                </a:solidFill>
              </a:rPr>
              <a:t> COBIT </a:t>
            </a:r>
            <a:r>
              <a:rPr lang="en-US" dirty="0" err="1" smtClean="0">
                <a:solidFill>
                  <a:schemeClr val="bg1"/>
                </a:solidFill>
              </a:rPr>
              <a:t>memiliki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kerangka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kerja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terdiri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beberapa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arahan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(guidelines)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yakni</a:t>
            </a:r>
            <a:r>
              <a:rPr lang="en-US" dirty="0" smtClean="0">
                <a:solidFill>
                  <a:schemeClr val="bg1"/>
                </a:solidFill>
              </a:rPr>
              <a:t> :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b="1" i="1" dirty="0">
                <a:solidFill>
                  <a:schemeClr val="bg1"/>
                </a:solidFill>
              </a:rPr>
              <a:t>I. Control </a:t>
            </a:r>
            <a:r>
              <a:rPr lang="en-US" b="1" i="1" dirty="0" smtClean="0">
                <a:solidFill>
                  <a:schemeClr val="bg1"/>
                </a:solidFill>
              </a:rPr>
              <a:t>Objectives</a:t>
            </a:r>
          </a:p>
          <a:p>
            <a:pPr marL="0" indent="0" algn="just"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II</a:t>
            </a:r>
            <a:r>
              <a:rPr lang="en-US" b="1" i="1" dirty="0">
                <a:solidFill>
                  <a:schemeClr val="bg1"/>
                </a:solidFill>
              </a:rPr>
              <a:t>. Audit Guidelines </a:t>
            </a:r>
            <a:r>
              <a:rPr lang="en-US" b="1" i="1" dirty="0" smtClean="0">
                <a:solidFill>
                  <a:schemeClr val="bg1"/>
                </a:solidFill>
              </a:rPr>
              <a:t>COBIT</a:t>
            </a:r>
          </a:p>
          <a:p>
            <a:pPr marL="0" indent="0" algn="just"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III</a:t>
            </a:r>
            <a:r>
              <a:rPr lang="en-US" b="1" i="1" dirty="0">
                <a:solidFill>
                  <a:schemeClr val="bg1"/>
                </a:solidFill>
              </a:rPr>
              <a:t>. Management Guidelines </a:t>
            </a:r>
            <a:r>
              <a:rPr lang="en-US" b="1" i="1" dirty="0" smtClean="0">
                <a:solidFill>
                  <a:schemeClr val="bg1"/>
                </a:solidFill>
              </a:rPr>
              <a:t>COBIT</a:t>
            </a:r>
          </a:p>
          <a:p>
            <a:pPr marL="0" indent="0" algn="just"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IV</a:t>
            </a:r>
            <a:r>
              <a:rPr lang="en-US" b="1" i="1" dirty="0">
                <a:solidFill>
                  <a:schemeClr val="bg1"/>
                </a:solidFill>
              </a:rPr>
              <a:t>. Maturity Models</a:t>
            </a:r>
            <a:endParaRPr lang="en-US" dirty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I. Control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COBIT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4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tingkat-tinggi</a:t>
            </a:r>
            <a:r>
              <a:rPr lang="en-US" dirty="0"/>
              <a:t> </a:t>
            </a:r>
            <a:r>
              <a:rPr lang="en-US" i="1" dirty="0"/>
              <a:t>(high-level control objectives)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: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Merencanakan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mengorganisasikan</a:t>
            </a:r>
            <a:endParaRPr lang="en-US" dirty="0" smtClean="0"/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mengimplementasikan</a:t>
            </a:r>
            <a:endParaRPr lang="en-US" dirty="0"/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mendukung</a:t>
            </a:r>
            <a:endParaRPr lang="en-US" dirty="0"/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en-US" dirty="0" err="1" smtClean="0"/>
              <a:t>Memonitor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mengevaluasi</a:t>
            </a:r>
            <a:endParaRPr lang="en-US" dirty="0"/>
          </a:p>
          <a:p>
            <a:pPr marL="514350" indent="-514350" algn="just">
              <a:buAutoNum type="arabicPeriod"/>
            </a:pPr>
            <a:endParaRPr lang="en-US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II. Audit Guidelines COBIT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Berisi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318 </a:t>
            </a:r>
            <a:r>
              <a:rPr lang="en-US" dirty="0" err="1"/>
              <a:t>tujuan-tujuan</a:t>
            </a:r>
            <a:r>
              <a:rPr lang="en-US" dirty="0"/>
              <a:t> </a:t>
            </a:r>
            <a:r>
              <a:rPr lang="en-US" dirty="0" err="1"/>
              <a:t>pengendalian</a:t>
            </a:r>
            <a:r>
              <a:rPr lang="en-US" dirty="0"/>
              <a:t> yang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rinci</a:t>
            </a:r>
            <a:r>
              <a:rPr lang="en-US" dirty="0"/>
              <a:t> </a:t>
            </a:r>
            <a:r>
              <a:rPr lang="en-US" i="1" dirty="0"/>
              <a:t>(detailed control objectives)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auditor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i="1" dirty="0"/>
              <a:t>management assurance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saran </a:t>
            </a:r>
            <a:r>
              <a:rPr lang="en-US" dirty="0" err="1"/>
              <a:t>perbaikan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1203</Words>
  <Application>Microsoft Office PowerPoint</Application>
  <PresentationFormat>On-screen Show (4:3)</PresentationFormat>
  <Paragraphs>156</Paragraphs>
  <Slides>33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Office Theme</vt:lpstr>
      <vt:lpstr>1_Office Theme</vt:lpstr>
      <vt:lpstr>4_Office Theme</vt:lpstr>
      <vt:lpstr>5_Office Theme</vt:lpstr>
      <vt:lpstr>2_Office Theme</vt:lpstr>
      <vt:lpstr>3_Office Theme</vt:lpstr>
      <vt:lpstr>7_Office Theme</vt:lpstr>
      <vt:lpstr>Standar EDP Audit</vt:lpstr>
      <vt:lpstr>COBIT</vt:lpstr>
      <vt:lpstr>Pengertian COBIT</vt:lpstr>
      <vt:lpstr>Manfaat dan Kegunaan COBIT</vt:lpstr>
      <vt:lpstr>Tujuan COBIT</vt:lpstr>
      <vt:lpstr>Stakeholder</vt:lpstr>
      <vt:lpstr>Overview COBIT</vt:lpstr>
      <vt:lpstr>I. Control Objectives</vt:lpstr>
      <vt:lpstr>II. Audit Guidelines COBIT</vt:lpstr>
      <vt:lpstr>III. Management Guidelines COBIT</vt:lpstr>
      <vt:lpstr>IV. Maturity Models</vt:lpstr>
      <vt:lpstr>Konsep Pengendalian</vt:lpstr>
      <vt:lpstr>Sumber TI</vt:lpstr>
      <vt:lpstr>Proses TI</vt:lpstr>
      <vt:lpstr>Kriteria Informasi</vt:lpstr>
      <vt:lpstr>Komponen COBIT</vt:lpstr>
      <vt:lpstr>COSO</vt:lpstr>
      <vt:lpstr>Pengertian COSO</vt:lpstr>
      <vt:lpstr>COSO disponsori 5 Professional Organization:</vt:lpstr>
      <vt:lpstr>Visi dan Misi</vt:lpstr>
      <vt:lpstr>Sejarah COSO</vt:lpstr>
      <vt:lpstr>COSO memiliki 3 area fokus:</vt:lpstr>
      <vt:lpstr>I. Internal Control-Integrated Framework</vt:lpstr>
      <vt:lpstr>I. Internal Control-Integrated Framework</vt:lpstr>
      <vt:lpstr>I. Internal Control-Integrated Framework</vt:lpstr>
      <vt:lpstr>I. Internal Control-Integrated Framework</vt:lpstr>
      <vt:lpstr>II. Enterprise Risk Management – Integrated Framework</vt:lpstr>
      <vt:lpstr>II. Enterprise Risk Management – Integrated Framework</vt:lpstr>
      <vt:lpstr>II. Enterprise Risk Management – Integrated Framework</vt:lpstr>
      <vt:lpstr>II. Enterprise Risk Management – Integrated Framework</vt:lpstr>
      <vt:lpstr>II. Enterprise Risk Management – Integrated Framework</vt:lpstr>
      <vt:lpstr>III. Fraud Deterrence</vt:lpstr>
      <vt:lpstr>Terima Kasih</vt:lpstr>
    </vt:vector>
  </TitlesOfParts>
  <Company>Compaq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COBIT</dc:title>
  <dc:creator>User</dc:creator>
  <cp:lastModifiedBy>Handoyo Wahyu U.</cp:lastModifiedBy>
  <cp:revision>20</cp:revision>
  <dcterms:created xsi:type="dcterms:W3CDTF">2012-09-14T07:01:12Z</dcterms:created>
  <dcterms:modified xsi:type="dcterms:W3CDTF">2012-09-16T05:34:07Z</dcterms:modified>
</cp:coreProperties>
</file>