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media/audio1" ContentType="audio/x-wav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1"/>
  </p:notesMasterIdLst>
  <p:sldIdLst>
    <p:sldId id="269" r:id="rId2"/>
    <p:sldId id="256" r:id="rId3"/>
    <p:sldId id="257" r:id="rId4"/>
    <p:sldId id="271" r:id="rId5"/>
    <p:sldId id="272" r:id="rId6"/>
    <p:sldId id="259" r:id="rId7"/>
    <p:sldId id="260" r:id="rId8"/>
    <p:sldId id="268" r:id="rId9"/>
    <p:sldId id="270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60" d="100"/>
          <a:sy n="60" d="100"/>
        </p:scale>
        <p:origin x="-109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612E6CD-002F-428A-B870-D87239355628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D638F98-97CA-4DD0-A5DC-EE64C728E27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9D9455-1973-4D53-9568-A310BD3E13FE}" type="datetimeFigureOut">
              <a:rPr lang="ar-SA" smtClean="0"/>
              <a:pPr/>
              <a:t>07/05/33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D324FB-086F-4226-B39D-6D512DD43957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ar-SA" sz="81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بسم الله الرحمن الرحيم</a:t>
            </a:r>
            <a:endParaRPr lang="ar-SA" sz="81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714876" y="3571876"/>
            <a:ext cx="4143403" cy="2713370"/>
          </a:xfrm>
        </p:spPr>
        <p:txBody>
          <a:bodyPr>
            <a:normAutofit/>
          </a:bodyPr>
          <a:lstStyle/>
          <a:p>
            <a:pPr algn="r"/>
            <a:r>
              <a:rPr lang="ar-SA" sz="4800" dirty="0" smtClean="0">
                <a:latin typeface="Andalus" pitchFamily="18" charset="-78"/>
                <a:cs typeface="Andalus" pitchFamily="18" charset="-78"/>
              </a:rPr>
              <a:t>سحر </a:t>
            </a:r>
            <a:r>
              <a:rPr lang="ar-SA" sz="4800" dirty="0" smtClean="0">
                <a:latin typeface="Andalus" pitchFamily="18" charset="-78"/>
                <a:cs typeface="Andalus" pitchFamily="18" charset="-78"/>
              </a:rPr>
              <a:t>عبد الله </a:t>
            </a:r>
            <a:r>
              <a:rPr lang="ar-SA" sz="4800" dirty="0" smtClean="0">
                <a:latin typeface="Andalus" pitchFamily="18" charset="-78"/>
                <a:cs typeface="Andalus" pitchFamily="18" charset="-78"/>
              </a:rPr>
              <a:t>المطيري</a:t>
            </a:r>
          </a:p>
          <a:p>
            <a:pPr algn="r"/>
            <a:r>
              <a:rPr lang="ar-SA" sz="4800" dirty="0" smtClean="0">
                <a:latin typeface="Andalus" pitchFamily="18" charset="-78"/>
                <a:cs typeface="Andalus" pitchFamily="18" charset="-78"/>
              </a:rPr>
              <a:t>نوف صالح الصاعدي</a:t>
            </a:r>
          </a:p>
          <a:p>
            <a:pPr algn="r"/>
            <a:r>
              <a:rPr lang="ar-SA" sz="4800" dirty="0" smtClean="0">
                <a:latin typeface="Andalus" pitchFamily="18" charset="-78"/>
                <a:cs typeface="Andalus" pitchFamily="18" charset="-78"/>
              </a:rPr>
              <a:t>1/3</a:t>
            </a:r>
            <a:endParaRPr lang="ar-SA" sz="4800" dirty="0" smtClean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7" name="Picture 3" descr="C:\Program Files (x86)\Microsoft Office\MEDIA\CAGCAT10\j028190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3357562"/>
            <a:ext cx="3786214" cy="32229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 advClick="0" advTm="3000">
    <p:dissolve/>
    <p:sndAc>
      <p:stSnd>
        <p:snd r:embed="rId2" name="cashreg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Hydrangeas.jpg"/>
          <p:cNvPicPr>
            <a:picLocks noChangeAspect="1"/>
          </p:cNvPicPr>
          <p:nvPr/>
        </p:nvPicPr>
        <p:blipFill>
          <a:blip r:embed="rId2">
            <a:lum bright="20000" contrast="-3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28794" y="1428736"/>
            <a:ext cx="4455990" cy="1828800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Unit 13</a:t>
            </a:r>
            <a:endParaRPr lang="ar-SA" sz="8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11300" dirty="0" smtClean="0">
                <a:solidFill>
                  <a:srgbClr val="FF0000"/>
                </a:solidFill>
              </a:rPr>
              <a:t>Healthy</a:t>
            </a:r>
            <a:r>
              <a:rPr lang="en-US" sz="113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1400" dirty="0" smtClean="0">
                <a:solidFill>
                  <a:srgbClr val="FF0000"/>
                </a:solidFill>
              </a:rPr>
              <a:t>eating</a:t>
            </a:r>
            <a:endParaRPr lang="ar-SA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7030A0"/>
                </a:solidFill>
              </a:rPr>
              <a:t>In this unit ,you going to .</a:t>
            </a:r>
            <a:endParaRPr lang="ar-SA" sz="6000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571612"/>
            <a:ext cx="8572528" cy="5072098"/>
          </a:xfrm>
        </p:spPr>
        <p:txBody>
          <a:bodyPr>
            <a:noAutofit/>
          </a:bodyPr>
          <a:lstStyle/>
          <a:p>
            <a:pPr marL="514350" indent="-514350" algn="l">
              <a:buNone/>
            </a:pPr>
            <a:r>
              <a:rPr lang="en-US" sz="4400" dirty="0" smtClean="0"/>
              <a:t>**make,accept </a:t>
            </a:r>
            <a:r>
              <a:rPr lang="en-US" sz="4400" dirty="0" smtClean="0"/>
              <a:t>and refuse </a:t>
            </a:r>
            <a:r>
              <a:rPr lang="en-US" sz="4400" dirty="0" smtClean="0"/>
              <a:t>requests.</a:t>
            </a:r>
            <a:r>
              <a:rPr lang="en-US" sz="4400" dirty="0" smtClean="0"/>
              <a:t> </a:t>
            </a:r>
          </a:p>
          <a:p>
            <a:pPr marL="514350" indent="-514350" algn="l">
              <a:buNone/>
            </a:pPr>
            <a:r>
              <a:rPr lang="en-US" sz="4400" dirty="0" smtClean="0"/>
              <a:t>**Complain , apologize and give excuses.</a:t>
            </a:r>
          </a:p>
          <a:p>
            <a:pPr marL="514350" indent="-514350" algn="l">
              <a:buNone/>
            </a:pPr>
            <a:r>
              <a:rPr lang="en-US" sz="4400" dirty="0" smtClean="0"/>
              <a:t>**Listen </a:t>
            </a:r>
            <a:r>
              <a:rPr lang="en-US" sz="4400" dirty="0" smtClean="0"/>
              <a:t>for specific </a:t>
            </a:r>
            <a:r>
              <a:rPr lang="en-US" sz="4400" dirty="0" smtClean="0"/>
              <a:t>information.</a:t>
            </a:r>
          </a:p>
          <a:p>
            <a:pPr marL="514350" indent="-514350" algn="l">
              <a:buNone/>
            </a:pPr>
            <a:r>
              <a:rPr lang="en-US" sz="4400" dirty="0" smtClean="0"/>
              <a:t>**Read about teen health.</a:t>
            </a:r>
          </a:p>
          <a:p>
            <a:pPr marL="514350" indent="-514350" algn="l">
              <a:buNone/>
            </a:pPr>
            <a:r>
              <a:rPr lang="en-US" sz="4400" dirty="0" smtClean="0"/>
              <a:t>**Write a recipe.</a:t>
            </a:r>
            <a:endParaRPr lang="ar-SA" sz="4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57224" y="2214554"/>
            <a:ext cx="74520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500" dirty="0" smtClean="0">
                <a:solidFill>
                  <a:prstClr val="black"/>
                </a:solidFill>
              </a:rPr>
              <a:t>Discussion</a:t>
            </a:r>
            <a:endParaRPr lang="ar-SA" sz="115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/>
          <p:nvPr/>
        </p:nvPicPr>
        <p:blipFill>
          <a:blip r:embed="rId3"/>
          <a:srcRect l="54526" t="37098" r="37642" b="51197"/>
          <a:stretch>
            <a:fillRect/>
          </a:stretch>
        </p:blipFill>
        <p:spPr bwMode="auto">
          <a:xfrm>
            <a:off x="6572264" y="1785926"/>
            <a:ext cx="16287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/>
          <p:nvPr/>
        </p:nvPicPr>
        <p:blipFill>
          <a:blip r:embed="rId3"/>
          <a:srcRect l="39778" t="37042" r="52161" b="52829"/>
          <a:stretch>
            <a:fillRect/>
          </a:stretch>
        </p:blipFill>
        <p:spPr bwMode="auto">
          <a:xfrm>
            <a:off x="785786" y="2071678"/>
            <a:ext cx="16764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 l="40603" t="70861" r="55642" b="18955"/>
          <a:stretch>
            <a:fillRect/>
          </a:stretch>
        </p:blipFill>
        <p:spPr bwMode="auto">
          <a:xfrm>
            <a:off x="1071538" y="4572008"/>
            <a:ext cx="7810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ربع نص 7"/>
          <p:cNvSpPr txBox="1"/>
          <p:nvPr/>
        </p:nvSpPr>
        <p:spPr>
          <a:xfrm>
            <a:off x="5357818" y="857232"/>
            <a:ext cx="35719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/>
              <a:t>Unfavourable</a:t>
            </a:r>
            <a:endParaRPr lang="ar-SA" sz="40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0" y="785794"/>
            <a:ext cx="328618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/>
              <a:t>F</a:t>
            </a:r>
            <a:r>
              <a:rPr lang="en-US" sz="4000" b="1" dirty="0" smtClean="0"/>
              <a:t>avourable</a:t>
            </a:r>
            <a:endParaRPr lang="ar-SA" sz="40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3786182" y="857232"/>
            <a:ext cx="12144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/>
              <a:t>VS.</a:t>
            </a:r>
            <a:endParaRPr lang="ar-SA" sz="3600" b="1" dirty="0"/>
          </a:p>
        </p:txBody>
      </p:sp>
      <p:pic>
        <p:nvPicPr>
          <p:cNvPr id="11" name="صورة 10"/>
          <p:cNvPicPr/>
          <p:nvPr/>
        </p:nvPicPr>
        <p:blipFill>
          <a:blip r:embed="rId4"/>
          <a:srcRect l="25644" t="23473" r="55755" b="8360"/>
          <a:stretch>
            <a:fillRect/>
          </a:stretch>
        </p:blipFill>
        <p:spPr bwMode="auto">
          <a:xfrm>
            <a:off x="6500826" y="4071942"/>
            <a:ext cx="18669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3714744" y="2357430"/>
            <a:ext cx="121444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/>
              <a:t>≠</a:t>
            </a:r>
            <a:endParaRPr lang="ar-SA" sz="8000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3786182" y="4714884"/>
            <a:ext cx="121444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/>
              <a:t>≠</a:t>
            </a:r>
            <a:endParaRPr lang="ar-SA" sz="8000" dirty="0"/>
          </a:p>
        </p:txBody>
      </p:sp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dirty="0" smtClean="0"/>
              <a:t>           CQ</a:t>
            </a:r>
            <a:endParaRPr lang="ar-SA" sz="8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643050"/>
            <a:ext cx="9144000" cy="5026029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600" b="1" smtClean="0"/>
              <a:t>Name the foods in a and b ?                     </a:t>
            </a:r>
            <a:r>
              <a:rPr lang="ar-SA" sz="3600" b="1" smtClean="0"/>
              <a:t>*</a:t>
            </a:r>
            <a:endParaRPr lang="en-US" sz="3600" b="1" smtClean="0"/>
          </a:p>
          <a:p>
            <a:pPr algn="l">
              <a:buNone/>
            </a:pPr>
            <a:r>
              <a:rPr lang="en-US" sz="3600" b="1" smtClean="0"/>
              <a:t>*Do you eat more of the foods in a or b ?</a:t>
            </a:r>
          </a:p>
          <a:p>
            <a:pPr algn="l">
              <a:buNone/>
            </a:pPr>
            <a:r>
              <a:rPr lang="en-US" sz="3600" b="1" smtClean="0"/>
              <a:t>*Why are the foods in b unhealthy         ?    *Can you name the different groups of   the  food  pyramid ? </a:t>
            </a:r>
          </a:p>
          <a:p>
            <a:pPr algn="l">
              <a:buNone/>
            </a:pPr>
            <a:r>
              <a:rPr lang="en-US" sz="3600" b="1" smtClean="0"/>
              <a:t>*Study the food pyramid and find out if  you are eating a healthy diet?    </a:t>
            </a:r>
            <a:endParaRPr lang="en-US" sz="3600" b="1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14546" y="428604"/>
            <a:ext cx="4686304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conversation</a:t>
            </a:r>
            <a:endParaRPr lang="ar-SA" sz="6000" dirty="0">
              <a:solidFill>
                <a:srgbClr val="00B0F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4786322"/>
          </a:xfrm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sz="6000" dirty="0" smtClean="0">
                <a:solidFill>
                  <a:srgbClr val="00B050"/>
                </a:solidFill>
              </a:rPr>
              <a:t>A </a:t>
            </a:r>
            <a:r>
              <a:rPr lang="en-US" sz="6000" dirty="0" smtClean="0">
                <a:solidFill>
                  <a:srgbClr val="00B050"/>
                </a:solidFill>
              </a:rPr>
              <a:t>: </a:t>
            </a:r>
            <a:r>
              <a:rPr lang="en-US" sz="6000" dirty="0" smtClean="0">
                <a:solidFill>
                  <a:srgbClr val="00B050"/>
                </a:solidFill>
              </a:rPr>
              <a:t>listen </a:t>
            </a:r>
            <a:r>
              <a:rPr lang="en-US" sz="6000" dirty="0" smtClean="0">
                <a:solidFill>
                  <a:srgbClr val="00B050"/>
                </a:solidFill>
              </a:rPr>
              <a:t>and practise.</a:t>
            </a:r>
          </a:p>
          <a:p>
            <a:pPr algn="l">
              <a:buNone/>
            </a:pPr>
            <a:r>
              <a:rPr lang="en-US" sz="6000" dirty="0" smtClean="0">
                <a:solidFill>
                  <a:srgbClr val="00B0F0"/>
                </a:solidFill>
              </a:rPr>
              <a:t>Hussam </a:t>
            </a:r>
            <a:r>
              <a:rPr lang="en-US" sz="6000" dirty="0" smtClean="0"/>
              <a:t>; </a:t>
            </a:r>
            <a:r>
              <a:rPr lang="en-US" sz="6000" dirty="0" smtClean="0"/>
              <a:t>I am </a:t>
            </a:r>
            <a:r>
              <a:rPr lang="en-US" sz="6000" dirty="0" smtClean="0"/>
              <a:t>hungry . would  </a:t>
            </a:r>
            <a:r>
              <a:rPr lang="en-US" sz="6000" dirty="0" smtClean="0"/>
              <a:t>you </a:t>
            </a:r>
            <a:r>
              <a:rPr lang="en-US" sz="6000" dirty="0" smtClean="0"/>
              <a:t>mind </a:t>
            </a:r>
            <a:r>
              <a:rPr lang="en-US" sz="6000" dirty="0" smtClean="0"/>
              <a:t>stopping at a </a:t>
            </a:r>
            <a:r>
              <a:rPr lang="en-US" sz="6000" dirty="0" smtClean="0"/>
              <a:t>supermarket?</a:t>
            </a:r>
            <a:endParaRPr lang="en-US" sz="6000" dirty="0" smtClean="0"/>
          </a:p>
          <a:p>
            <a:pPr algn="l">
              <a:buNone/>
            </a:pPr>
            <a:r>
              <a:rPr lang="en-US" sz="6100" dirty="0" smtClean="0">
                <a:solidFill>
                  <a:srgbClr val="00B0F0"/>
                </a:solidFill>
              </a:rPr>
              <a:t>Father</a:t>
            </a:r>
            <a:r>
              <a:rPr lang="en-US" sz="6000" dirty="0" smtClean="0"/>
              <a:t>; no </a:t>
            </a:r>
            <a:r>
              <a:rPr lang="en-US" sz="6000" dirty="0" smtClean="0"/>
              <a:t>problem</a:t>
            </a:r>
            <a:r>
              <a:rPr lang="en-US" sz="6000" dirty="0" smtClean="0"/>
              <a:t>.</a:t>
            </a:r>
          </a:p>
          <a:p>
            <a:pPr algn="l">
              <a:buNone/>
            </a:pPr>
            <a:r>
              <a:rPr lang="en-US" sz="6100" dirty="0" smtClean="0">
                <a:solidFill>
                  <a:srgbClr val="00B0F0"/>
                </a:solidFill>
              </a:rPr>
              <a:t>Hussam </a:t>
            </a:r>
            <a:r>
              <a:rPr lang="en-US" sz="6000" dirty="0" smtClean="0"/>
              <a:t>;I’ll just </a:t>
            </a:r>
            <a:r>
              <a:rPr lang="en-US" sz="6000" dirty="0" smtClean="0"/>
              <a:t>grab a bar of chocolate and a soda  can I get you something.</a:t>
            </a:r>
            <a:endParaRPr lang="ar-SA" sz="60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428596" y="1643050"/>
            <a:ext cx="8429684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b="1" dirty="0" smtClean="0">
                <a:solidFill>
                  <a:srgbClr val="FF0000"/>
                </a:solidFill>
              </a:rPr>
              <a:t>Father;</a:t>
            </a:r>
            <a:r>
              <a:rPr lang="en-US" sz="4400" b="1" dirty="0" smtClean="0">
                <a:solidFill>
                  <a:srgbClr val="00B0F0"/>
                </a:solidFill>
              </a:rPr>
              <a:t> </a:t>
            </a:r>
            <a:r>
              <a:rPr lang="en-US" sz="4400" b="1" dirty="0" smtClean="0"/>
              <a:t>no. thanks. l’ve </a:t>
            </a:r>
            <a:r>
              <a:rPr lang="ar-SA" sz="4400" b="1" dirty="0" smtClean="0"/>
              <a:t> </a:t>
            </a:r>
            <a:endParaRPr lang="ar-SA" sz="4400" b="1" dirty="0" smtClean="0"/>
          </a:p>
          <a:p>
            <a:pPr algn="l"/>
            <a:r>
              <a:rPr lang="en-US" sz="4400" b="1" dirty="0" smtClean="0"/>
              <a:t>already </a:t>
            </a:r>
            <a:r>
              <a:rPr lang="en-US" sz="4400" b="1" dirty="0" smtClean="0"/>
              <a:t>had my breakfast. Are you going to have soda on an empty </a:t>
            </a:r>
            <a:r>
              <a:rPr lang="en-US" sz="4400" b="1" dirty="0" smtClean="0"/>
              <a:t>stomach? </a:t>
            </a:r>
            <a:r>
              <a:rPr lang="en-US" sz="4400" b="1" dirty="0" smtClean="0"/>
              <a:t>Why don’t you have something healthier </a:t>
            </a:r>
            <a:r>
              <a:rPr lang="en-US" sz="4400" b="1" dirty="0" smtClean="0"/>
              <a:t>instead?  </a:t>
            </a:r>
            <a:endParaRPr lang="en-US" sz="4400" b="1" dirty="0" smtClean="0"/>
          </a:p>
          <a:p>
            <a:pPr algn="l"/>
            <a:endParaRPr lang="ar-SA" sz="4400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85720" y="1714488"/>
            <a:ext cx="8131504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b="1" dirty="0" smtClean="0">
                <a:solidFill>
                  <a:srgbClr val="FF0000"/>
                </a:solidFill>
              </a:rPr>
              <a:t>Hussam</a:t>
            </a:r>
            <a:r>
              <a:rPr lang="en-US" sz="4400" b="1" dirty="0" smtClean="0">
                <a:solidFill>
                  <a:srgbClr val="C00000"/>
                </a:solidFill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; </a:t>
            </a:r>
            <a:r>
              <a:rPr lang="en-US" sz="4400" b="1" dirty="0" smtClean="0"/>
              <a:t>like what?</a:t>
            </a:r>
          </a:p>
          <a:p>
            <a:pPr algn="l"/>
            <a:r>
              <a:rPr lang="en-US" sz="4400" b="1" dirty="0" smtClean="0">
                <a:solidFill>
                  <a:srgbClr val="FF0000"/>
                </a:solidFill>
              </a:rPr>
              <a:t>Father; </a:t>
            </a:r>
            <a:r>
              <a:rPr lang="en-US" sz="4400" b="1" dirty="0" smtClean="0"/>
              <a:t>a kelija. Here, try </a:t>
            </a:r>
            <a:r>
              <a:rPr lang="en-US" sz="4400" b="1" dirty="0" smtClean="0"/>
              <a:t>one.</a:t>
            </a:r>
            <a:endParaRPr lang="en-US" sz="4400" b="1" dirty="0" smtClean="0">
              <a:solidFill>
                <a:srgbClr val="FFFF00"/>
              </a:solidFill>
            </a:endParaRPr>
          </a:p>
          <a:p>
            <a:pPr algn="l"/>
            <a:r>
              <a:rPr lang="en-US" sz="4400" b="1" dirty="0" smtClean="0">
                <a:solidFill>
                  <a:srgbClr val="FF0000"/>
                </a:solidFill>
              </a:rPr>
              <a:t>Hussam;</a:t>
            </a:r>
            <a:r>
              <a:rPr lang="en-US" sz="4400" b="1" dirty="0" smtClean="0">
                <a:solidFill>
                  <a:srgbClr val="7030A0"/>
                </a:solidFill>
              </a:rPr>
              <a:t> </a:t>
            </a:r>
            <a:r>
              <a:rPr lang="en-US" sz="4400" b="1" dirty="0" smtClean="0"/>
              <a:t>It</a:t>
            </a:r>
            <a:r>
              <a:rPr lang="en-US" sz="4400" b="1" dirty="0" smtClean="0"/>
              <a:t>’s </a:t>
            </a:r>
            <a:r>
              <a:rPr lang="en-US" sz="4400" b="1" dirty="0" smtClean="0"/>
              <a:t>really good .lt’s delicious. </a:t>
            </a:r>
            <a:endParaRPr lang="ar-SA" sz="4400" b="1" dirty="0" smtClean="0"/>
          </a:p>
          <a:p>
            <a:pPr algn="l"/>
            <a:r>
              <a:rPr lang="en-US" sz="4400" b="1" dirty="0" smtClean="0">
                <a:solidFill>
                  <a:srgbClr val="FF0000"/>
                </a:solidFill>
              </a:rPr>
              <a:t>Father ; </a:t>
            </a:r>
            <a:r>
              <a:rPr lang="en-US" sz="4400" b="1" dirty="0" smtClean="0"/>
              <a:t>and it’s good for you. </a:t>
            </a:r>
            <a:r>
              <a:rPr lang="en-US" sz="4400" b="1" dirty="0" smtClean="0"/>
              <a:t>It’s rich in </a:t>
            </a:r>
            <a:r>
              <a:rPr lang="en-US" sz="4400" b="1" dirty="0" smtClean="0"/>
              <a:t>fibre.</a:t>
            </a:r>
            <a:endParaRPr lang="en-US" sz="4400" b="1" dirty="0" smtClean="0">
              <a:solidFill>
                <a:srgbClr val="FF0000"/>
              </a:solidFill>
            </a:endParaRPr>
          </a:p>
          <a:p>
            <a:pPr algn="l"/>
            <a:endParaRPr lang="ar-SA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438</TotalTime>
  <Words>235</Words>
  <Application>Microsoft Office PowerPoint</Application>
  <PresentationFormat>عرض على الشاشة (3:4)‏</PresentationFormat>
  <Paragraphs>34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تدفق</vt:lpstr>
      <vt:lpstr>بسم الله الرحمن الرحيم</vt:lpstr>
      <vt:lpstr>Unit 13</vt:lpstr>
      <vt:lpstr>In this unit ,you going to .</vt:lpstr>
      <vt:lpstr>الشريحة 4</vt:lpstr>
      <vt:lpstr>الشريحة 5</vt:lpstr>
      <vt:lpstr>           CQ</vt:lpstr>
      <vt:lpstr>conversation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13</dc:title>
  <dc:creator>Am</dc:creator>
  <cp:lastModifiedBy>Am</cp:lastModifiedBy>
  <cp:revision>54</cp:revision>
  <dcterms:created xsi:type="dcterms:W3CDTF">2012-03-26T17:28:40Z</dcterms:created>
  <dcterms:modified xsi:type="dcterms:W3CDTF">2012-03-30T00:03:19Z</dcterms:modified>
</cp:coreProperties>
</file>