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38AC8C6F-9040-44D5-9BC3-57226B671C69}" type="datetimeFigureOut">
              <a:rPr lang="en-US" smtClean="0"/>
              <a:pPr/>
              <a:t>8/8/2017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8AC8C6F-9040-44D5-9BC3-57226B671C69}" type="datetimeFigureOut">
              <a:rPr lang="en-US" smtClean="0"/>
              <a:pPr/>
              <a:t>8/8/2017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8AC8C6F-9040-44D5-9BC3-57226B671C69}" type="datetimeFigureOut">
              <a:rPr lang="en-US" smtClean="0"/>
              <a:pPr/>
              <a:t>8/8/2017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38AC8C6F-9040-44D5-9BC3-57226B671C69}" type="datetimeFigureOut">
              <a:rPr lang="en-US" smtClean="0"/>
              <a:pPr/>
              <a:t>8/8/2017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AC8C6F-9040-44D5-9BC3-57226B671C69}" type="datetimeFigureOut">
              <a:rPr lang="en-US" smtClean="0"/>
              <a:pPr/>
              <a:t>8/8/2017</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38AC8C6F-9040-44D5-9BC3-57226B671C69}" type="datetimeFigureOut">
              <a:rPr lang="en-US" smtClean="0"/>
              <a:pPr/>
              <a:t>8/8/2017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38AC8C6F-9040-44D5-9BC3-57226B671C69}" type="datetimeFigureOut">
              <a:rPr lang="en-US" smtClean="0"/>
              <a:pPr/>
              <a:t>8/8/2017</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38AC8C6F-9040-44D5-9BC3-57226B671C69}" type="datetimeFigureOut">
              <a:rPr lang="en-US" smtClean="0"/>
              <a:pPr/>
              <a:t>8/8/2017</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AC8C6F-9040-44D5-9BC3-57226B671C69}" type="datetimeFigureOut">
              <a:rPr lang="en-US" smtClean="0"/>
              <a:pPr/>
              <a:t>8/8/2017</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AC8C6F-9040-44D5-9BC3-57226B671C69}" type="datetimeFigureOut">
              <a:rPr lang="en-US" smtClean="0"/>
              <a:pPr/>
              <a:t>8/8/2017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AC8C6F-9040-44D5-9BC3-57226B671C69}" type="datetimeFigureOut">
              <a:rPr lang="en-US" smtClean="0"/>
              <a:pPr/>
              <a:t>8/8/2017</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085D9A1-B81F-472B-9246-0FE1C9B095DC}"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AC8C6F-9040-44D5-9BC3-57226B671C69}" type="datetimeFigureOut">
              <a:rPr lang="en-US" smtClean="0"/>
              <a:pPr/>
              <a:t>8/8/2017</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85D9A1-B81F-472B-9246-0FE1C9B095DC}"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ccountants in birmingham.jpg"/>
          <p:cNvPicPr>
            <a:picLocks noChangeAspect="1"/>
          </p:cNvPicPr>
          <p:nvPr/>
        </p:nvPicPr>
        <p:blipFill>
          <a:blip r:embed="rId2">
            <a:lum bright="-24000" contrast="-39000"/>
          </a:blip>
          <a:stretch>
            <a:fillRect/>
          </a:stretch>
        </p:blipFill>
        <p:spPr>
          <a:xfrm>
            <a:off x="0" y="0"/>
            <a:ext cx="9144000" cy="6858000"/>
          </a:xfrm>
          <a:prstGeom prst="rect">
            <a:avLst/>
          </a:prstGeom>
        </p:spPr>
      </p:pic>
      <p:sp>
        <p:nvSpPr>
          <p:cNvPr id="6" name="Rectangle 5"/>
          <p:cNvSpPr/>
          <p:nvPr/>
        </p:nvSpPr>
        <p:spPr>
          <a:xfrm>
            <a:off x="0" y="4572008"/>
            <a:ext cx="9144000" cy="1938992"/>
          </a:xfrm>
          <a:prstGeom prst="rect">
            <a:avLst/>
          </a:prstGeom>
          <a:gradFill>
            <a:gsLst>
              <a:gs pos="0">
                <a:schemeClr val="accent5">
                  <a:shade val="51000"/>
                  <a:satMod val="130000"/>
                  <a:alpha val="34000"/>
                </a:schemeClr>
              </a:gs>
              <a:gs pos="80000">
                <a:schemeClr val="accent5">
                  <a:shade val="93000"/>
                  <a:satMod val="130000"/>
                </a:schemeClr>
              </a:gs>
              <a:gs pos="100000">
                <a:schemeClr val="accent5">
                  <a:shade val="94000"/>
                  <a:satMod val="135000"/>
                  <a:alpha val="26000"/>
                </a:schemeClr>
              </a:gs>
            </a:gsLst>
          </a:gradFill>
        </p:spPr>
        <p:style>
          <a:lnRef idx="0">
            <a:schemeClr val="accent5"/>
          </a:lnRef>
          <a:fillRef idx="3">
            <a:schemeClr val="accent5"/>
          </a:fillRef>
          <a:effectRef idx="3">
            <a:schemeClr val="accent5"/>
          </a:effectRef>
          <a:fontRef idx="minor">
            <a:schemeClr val="lt1"/>
          </a:fontRef>
        </p:style>
        <p:txBody>
          <a:bodyPr wrap="square">
            <a:spAutoFit/>
          </a:bodyPr>
          <a:lstStyle/>
          <a:p>
            <a:pPr algn="ctr"/>
            <a:r>
              <a:rPr lang="en-IN" sz="2000" i="1" dirty="0">
                <a:solidFill>
                  <a:schemeClr val="bg1"/>
                </a:solidFill>
                <a:latin typeface="Bookman Old Style" pitchFamily="18" charset="0"/>
              </a:rPr>
              <a:t>Whether you are considering becoming a sole trader, limited company or even a partnership, we can offer you premium advice at logical prices that won’t break the bank before you’ve even started. We will help build and nurture your relationships with the people that matter the most in your industry, as well as give you the tools to move forward with confidence.</a:t>
            </a:r>
            <a:endParaRPr lang="en-IN" sz="2000" dirty="0">
              <a:solidFill>
                <a:schemeClr val="bg1"/>
              </a:solidFill>
              <a:latin typeface="Bookman Old Style" pitchFamily="18" charset="0"/>
            </a:endParaRPr>
          </a:p>
        </p:txBody>
      </p:sp>
    </p:spTree>
  </p:cSld>
  <p:clrMapOvr>
    <a:masterClrMapping/>
  </p:clrMapOvr>
  <p:transition spd="slow" advClick="0" advTm="5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heel(4)">
                                      <p:cBhvr>
                                        <p:cTn id="7"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obestock_95994394-1024x595-1-1.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0" y="4201263"/>
            <a:ext cx="9144000" cy="2585323"/>
          </a:xfrm>
          <a:prstGeom prst="rect">
            <a:avLst/>
          </a:prstGeom>
          <a:blipFill dpi="0" rotWithShape="1">
            <a:blip r:embed="rId3">
              <a:alphaModFix amt="48000"/>
            </a:blip>
            <a:srcRect/>
            <a:tile tx="0" ty="0" sx="100000" sy="100000" flip="none" algn="tl"/>
          </a:blipFill>
        </p:spPr>
        <p:txBody>
          <a:bodyPr wrap="square">
            <a:spAutoFit/>
          </a:bodyPr>
          <a:lstStyle/>
          <a:p>
            <a:r>
              <a:rPr lang="en-IN" dirty="0">
                <a:solidFill>
                  <a:schemeClr val="tx1">
                    <a:lumMod val="85000"/>
                    <a:lumOff val="15000"/>
                  </a:schemeClr>
                </a:solidFill>
                <a:latin typeface="Algerian" pitchFamily="82" charset="0"/>
              </a:rPr>
              <a:t>Having been a prominent tax accountancy firm in London &amp; Birmingham for over 10 years, we’re no stranger to COP8 and COP9 HMRC investigations. Understanding and interpreting tax law and its many acronyms can be a daunting and difficult task for those not up to speed with their accountancy knowledge. In nearly all cases, responding quickly and clearly to HMRC investigations can help you when it comes to matters of settlement or future decisions to pursue in the criminal </a:t>
            </a:r>
            <a:r>
              <a:rPr lang="en-IN" dirty="0" smtClean="0">
                <a:solidFill>
                  <a:schemeClr val="tx1">
                    <a:lumMod val="85000"/>
                    <a:lumOff val="15000"/>
                  </a:schemeClr>
                </a:solidFill>
                <a:latin typeface="Algerian" pitchFamily="82" charset="0"/>
              </a:rPr>
              <a:t>courts.</a:t>
            </a:r>
            <a:r>
              <a:rPr lang="en-IN" dirty="0">
                <a:solidFill>
                  <a:schemeClr val="tx1">
                    <a:lumMod val="85000"/>
                    <a:lumOff val="15000"/>
                  </a:schemeClr>
                </a:solidFill>
                <a:latin typeface="Algerian" pitchFamily="82" charset="0"/>
              </a:rPr>
              <a:t> </a:t>
            </a:r>
            <a:r>
              <a:rPr lang="en-IN" dirty="0" smtClean="0">
                <a:solidFill>
                  <a:schemeClr val="tx1">
                    <a:lumMod val="85000"/>
                    <a:lumOff val="15000"/>
                  </a:schemeClr>
                </a:solidFill>
                <a:latin typeface="Algerian" pitchFamily="82" charset="0"/>
              </a:rPr>
              <a:t>With </a:t>
            </a:r>
            <a:r>
              <a:rPr lang="en-IN" dirty="0">
                <a:solidFill>
                  <a:schemeClr val="tx1">
                    <a:lumMod val="85000"/>
                    <a:lumOff val="15000"/>
                  </a:schemeClr>
                </a:solidFill>
                <a:latin typeface="Algerian" pitchFamily="82" charset="0"/>
              </a:rPr>
              <a:t>this in mind we’ve put together our own personal views and guidance on two of HMRC’s most important Code of Practices – or COPs – COP8 and COP9.</a:t>
            </a:r>
          </a:p>
        </p:txBody>
      </p:sp>
    </p:spTree>
  </p:cSld>
  <p:clrMapOvr>
    <a:masterClrMapping/>
  </p:clrMapOvr>
  <p:transition advClick="0" advTm="5000">
    <p:randomBa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ental.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advClick="0" advTm="5000">
    <p:newsfla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5">
                <a:shade val="51000"/>
                <a:satMod val="130000"/>
                <a:alpha val="20000"/>
              </a:schemeClr>
            </a:gs>
            <a:gs pos="80000">
              <a:schemeClr val="accent5">
                <a:shade val="93000"/>
                <a:satMod val="130000"/>
              </a:schemeClr>
            </a:gs>
            <a:gs pos="100000">
              <a:schemeClr val="accent5">
                <a:shade val="94000"/>
                <a:satMod val="135000"/>
                <a:alpha val="26000"/>
              </a:schemeClr>
            </a:gs>
          </a:gsLst>
          <a:lin ang="16200000" scaled="0"/>
        </a:gradFill>
        <a:effectLst/>
      </p:bgPr>
    </p:bg>
    <p:spTree>
      <p:nvGrpSpPr>
        <p:cNvPr id="1" name=""/>
        <p:cNvGrpSpPr/>
        <p:nvPr/>
      </p:nvGrpSpPr>
      <p:grpSpPr>
        <a:xfrm>
          <a:off x="0" y="0"/>
          <a:ext cx="0" cy="0"/>
          <a:chOff x="0" y="0"/>
          <a:chExt cx="0" cy="0"/>
        </a:xfrm>
      </p:grpSpPr>
      <p:sp>
        <p:nvSpPr>
          <p:cNvPr id="4" name="TextBox 3"/>
          <p:cNvSpPr txBox="1"/>
          <p:nvPr/>
        </p:nvSpPr>
        <p:spPr>
          <a:xfrm>
            <a:off x="0" y="-24"/>
            <a:ext cx="9144000" cy="523220"/>
          </a:xfrm>
          <a:prstGeom prst="rect">
            <a:avLst/>
          </a:prstGeom>
          <a:noFill/>
        </p:spPr>
        <p:txBody>
          <a:bodyPr wrap="square" rtlCol="0">
            <a:spAutoFit/>
          </a:bodyPr>
          <a:lstStyle/>
          <a:p>
            <a:pPr algn="ctr"/>
            <a:r>
              <a:rPr lang="en-IN" sz="2800" b="1" cap="all" dirty="0" smtClean="0">
                <a:latin typeface="Rockwell Condensed" pitchFamily="18" charset="0"/>
              </a:rPr>
              <a:t>CONTACT Details</a:t>
            </a:r>
            <a:endParaRPr lang="en-IN" sz="2800" b="1" cap="all" dirty="0">
              <a:latin typeface="Rockwell Condensed" pitchFamily="18" charset="0"/>
            </a:endParaRPr>
          </a:p>
        </p:txBody>
      </p:sp>
      <p:sp>
        <p:nvSpPr>
          <p:cNvPr id="5" name="TextBox 4"/>
          <p:cNvSpPr txBox="1"/>
          <p:nvPr/>
        </p:nvSpPr>
        <p:spPr>
          <a:xfrm>
            <a:off x="0" y="571480"/>
            <a:ext cx="9144000" cy="1631216"/>
          </a:xfrm>
          <a:prstGeom prst="rect">
            <a:avLst/>
          </a:prstGeom>
          <a:noFill/>
        </p:spPr>
        <p:txBody>
          <a:bodyPr wrap="square" rtlCol="0">
            <a:spAutoFit/>
          </a:bodyPr>
          <a:lstStyle/>
          <a:p>
            <a:pPr algn="ctr"/>
            <a:r>
              <a:rPr lang="en-IN" sz="2000" b="1" dirty="0">
                <a:latin typeface="Nyala" pitchFamily="2" charset="0"/>
              </a:rPr>
              <a:t>We are always keen to hear from you and to understand exactly how we can help you out. Please get in touch with us today and tell us about your requirements, so we can devise a strategic plan to help with all of your accounting needs</a:t>
            </a:r>
            <a:r>
              <a:rPr lang="en-IN" sz="2000" b="1" dirty="0" smtClean="0">
                <a:latin typeface="Nyala" pitchFamily="2" charset="0"/>
              </a:rPr>
              <a:t>.</a:t>
            </a:r>
            <a:endParaRPr lang="en-US" sz="2000" b="1" dirty="0">
              <a:latin typeface="Nyala" pitchFamily="2" charset="0"/>
            </a:endParaRPr>
          </a:p>
          <a:p>
            <a:pPr algn="ctr"/>
            <a:r>
              <a:rPr lang="en-IN" sz="2000" b="1" dirty="0" smtClean="0">
                <a:latin typeface="Nyala" pitchFamily="2" charset="0"/>
              </a:rPr>
              <a:t>Our friendly professionals are here to listen and advise you as to your next steps towards finding a solution for your problem.</a:t>
            </a:r>
            <a:endParaRPr lang="en-IN" sz="2000" b="1" dirty="0">
              <a:latin typeface="Nyala" pitchFamily="2" charset="0"/>
            </a:endParaRPr>
          </a:p>
        </p:txBody>
      </p:sp>
      <p:sp>
        <p:nvSpPr>
          <p:cNvPr id="6" name="TextBox 5"/>
          <p:cNvSpPr txBox="1"/>
          <p:nvPr/>
        </p:nvSpPr>
        <p:spPr>
          <a:xfrm>
            <a:off x="0" y="2000240"/>
            <a:ext cx="4286248" cy="2339102"/>
          </a:xfrm>
          <a:prstGeom prst="rect">
            <a:avLst/>
          </a:prstGeom>
          <a:noFill/>
        </p:spPr>
        <p:txBody>
          <a:bodyPr wrap="square" rtlCol="0">
            <a:spAutoFit/>
          </a:bodyPr>
          <a:lstStyle/>
          <a:p>
            <a:r>
              <a:rPr lang="en-IN" sz="2000" b="1" u="sng" dirty="0">
                <a:latin typeface="Goudy Old Style" pitchFamily="18" charset="0"/>
              </a:rPr>
              <a:t>Our </a:t>
            </a:r>
            <a:r>
              <a:rPr lang="en-IN" sz="2000" b="1" u="sng" dirty="0" smtClean="0">
                <a:latin typeface="Goudy Old Style" pitchFamily="18" charset="0"/>
              </a:rPr>
              <a:t>Locations :</a:t>
            </a:r>
            <a:endParaRPr lang="en-IN" sz="1600" b="1" u="sng" dirty="0">
              <a:latin typeface="Goudy Old Style" pitchFamily="18" charset="0"/>
            </a:endParaRPr>
          </a:p>
          <a:p>
            <a:r>
              <a:rPr lang="en-IN" dirty="0">
                <a:latin typeface="Nyala" pitchFamily="2" charset="0"/>
              </a:rPr>
              <a:t>The Accountancy Solutions Birmingham </a:t>
            </a:r>
            <a:br>
              <a:rPr lang="en-IN" dirty="0">
                <a:latin typeface="Nyala" pitchFamily="2" charset="0"/>
              </a:rPr>
            </a:br>
            <a:r>
              <a:rPr lang="en-IN" dirty="0">
                <a:latin typeface="Nyala" pitchFamily="2" charset="0"/>
              </a:rPr>
              <a:t>Fort Dunlop, Fort Parkway, B24 9FE </a:t>
            </a:r>
            <a:br>
              <a:rPr lang="en-IN" dirty="0">
                <a:latin typeface="Nyala" pitchFamily="2" charset="0"/>
              </a:rPr>
            </a:br>
            <a:r>
              <a:rPr lang="en-IN" dirty="0" smtClean="0">
                <a:latin typeface="Nyala" pitchFamily="2" charset="0"/>
              </a:rPr>
              <a:t>01216297768</a:t>
            </a:r>
            <a:br>
              <a:rPr lang="en-IN" dirty="0" smtClean="0">
                <a:latin typeface="Nyala" pitchFamily="2" charset="0"/>
              </a:rPr>
            </a:br>
            <a:endParaRPr lang="en-IN" dirty="0">
              <a:latin typeface="Nyala" pitchFamily="2" charset="0"/>
            </a:endParaRPr>
          </a:p>
          <a:p>
            <a:r>
              <a:rPr lang="en-IN" dirty="0">
                <a:latin typeface="Nyala" pitchFamily="2" charset="0"/>
              </a:rPr>
              <a:t>The Accountancy Solutions London </a:t>
            </a:r>
            <a:br>
              <a:rPr lang="en-IN" dirty="0">
                <a:latin typeface="Nyala" pitchFamily="2" charset="0"/>
              </a:rPr>
            </a:br>
            <a:r>
              <a:rPr lang="en-IN" dirty="0">
                <a:latin typeface="Nyala" pitchFamily="2" charset="0"/>
              </a:rPr>
              <a:t>79 College Rd, Harrow HA1 1BD</a:t>
            </a:r>
            <a:br>
              <a:rPr lang="en-IN" dirty="0">
                <a:latin typeface="Nyala" pitchFamily="2" charset="0"/>
              </a:rPr>
            </a:br>
            <a:r>
              <a:rPr lang="en-IN" dirty="0">
                <a:latin typeface="Nyala" pitchFamily="2" charset="0"/>
              </a:rPr>
              <a:t>02070784001</a:t>
            </a:r>
          </a:p>
        </p:txBody>
      </p:sp>
      <p:sp>
        <p:nvSpPr>
          <p:cNvPr id="7" name="TextBox 6"/>
          <p:cNvSpPr txBox="1"/>
          <p:nvPr/>
        </p:nvSpPr>
        <p:spPr>
          <a:xfrm>
            <a:off x="4857752" y="2643182"/>
            <a:ext cx="4286248" cy="1015663"/>
          </a:xfrm>
          <a:prstGeom prst="rect">
            <a:avLst/>
          </a:prstGeom>
          <a:noFill/>
        </p:spPr>
        <p:txBody>
          <a:bodyPr wrap="square" rtlCol="0">
            <a:spAutoFit/>
          </a:bodyPr>
          <a:lstStyle/>
          <a:p>
            <a:r>
              <a:rPr lang="en-IN" sz="2000" b="1" dirty="0" smtClean="0">
                <a:latin typeface="Goudy Old Style" pitchFamily="18" charset="0"/>
              </a:rPr>
              <a:t>Contact No. : 44 </a:t>
            </a:r>
            <a:r>
              <a:rPr lang="en-IN" sz="2000" b="1" dirty="0">
                <a:latin typeface="Goudy Old Style" pitchFamily="18" charset="0"/>
              </a:rPr>
              <a:t>121 629 </a:t>
            </a:r>
            <a:r>
              <a:rPr lang="en-IN" sz="2000" b="1" dirty="0" smtClean="0">
                <a:latin typeface="Goudy Old Style" pitchFamily="18" charset="0"/>
              </a:rPr>
              <a:t>7768</a:t>
            </a:r>
          </a:p>
          <a:p>
            <a:r>
              <a:rPr lang="en-IN" sz="2000" b="1" dirty="0" smtClean="0">
                <a:solidFill>
                  <a:srgbClr val="0000FF"/>
                </a:solidFill>
                <a:latin typeface="Goudy Old Style" pitchFamily="18" charset="0"/>
              </a:rPr>
              <a:t>info@theaccountancysolutions.com</a:t>
            </a:r>
          </a:p>
          <a:p>
            <a:r>
              <a:rPr lang="en-IN" sz="2000" b="1" dirty="0" smtClean="0">
                <a:solidFill>
                  <a:srgbClr val="0000FF"/>
                </a:solidFill>
                <a:latin typeface="Goudy Old Style" pitchFamily="18" charset="0"/>
              </a:rPr>
              <a:t>support@theaccountancysolutions.com</a:t>
            </a:r>
            <a:endParaRPr lang="en-IN" sz="2000" b="1" dirty="0">
              <a:solidFill>
                <a:srgbClr val="0000FF"/>
              </a:solidFill>
              <a:latin typeface="Goudy Old Style" pitchFamily="18" charset="0"/>
            </a:endParaRPr>
          </a:p>
        </p:txBody>
      </p:sp>
      <p:pic>
        <p:nvPicPr>
          <p:cNvPr id="8" name="Picture 7" descr="099085-glossy-black-3d-button-icon-social-media-logos-facebook-logo-square.png"/>
          <p:cNvPicPr>
            <a:picLocks noChangeAspect="1"/>
          </p:cNvPicPr>
          <p:nvPr/>
        </p:nvPicPr>
        <p:blipFill>
          <a:blip r:embed="rId2" cstate="print"/>
          <a:stretch>
            <a:fillRect/>
          </a:stretch>
        </p:blipFill>
        <p:spPr>
          <a:xfrm>
            <a:off x="0" y="4429132"/>
            <a:ext cx="433382" cy="433382"/>
          </a:xfrm>
          <a:prstGeom prst="rect">
            <a:avLst/>
          </a:prstGeom>
        </p:spPr>
      </p:pic>
      <p:pic>
        <p:nvPicPr>
          <p:cNvPr id="9" name="Picture 8" descr="twitter-512.png"/>
          <p:cNvPicPr>
            <a:picLocks noChangeAspect="1"/>
          </p:cNvPicPr>
          <p:nvPr/>
        </p:nvPicPr>
        <p:blipFill>
          <a:blip r:embed="rId3" cstate="print"/>
          <a:stretch>
            <a:fillRect/>
          </a:stretch>
        </p:blipFill>
        <p:spPr>
          <a:xfrm>
            <a:off x="0" y="5000636"/>
            <a:ext cx="428628" cy="428628"/>
          </a:xfrm>
          <a:prstGeom prst="rect">
            <a:avLst/>
          </a:prstGeom>
        </p:spPr>
      </p:pic>
      <p:pic>
        <p:nvPicPr>
          <p:cNvPr id="10" name="Picture 9" descr="google +.png"/>
          <p:cNvPicPr>
            <a:picLocks noChangeAspect="1"/>
          </p:cNvPicPr>
          <p:nvPr/>
        </p:nvPicPr>
        <p:blipFill>
          <a:blip r:embed="rId4" cstate="print"/>
          <a:stretch>
            <a:fillRect/>
          </a:stretch>
        </p:blipFill>
        <p:spPr>
          <a:xfrm>
            <a:off x="0" y="5500702"/>
            <a:ext cx="464712" cy="464712"/>
          </a:xfrm>
          <a:prstGeom prst="rect">
            <a:avLst/>
          </a:prstGeom>
        </p:spPr>
      </p:pic>
      <p:pic>
        <p:nvPicPr>
          <p:cNvPr id="11" name="Picture 10" descr="linkedin_circle_black-256.png"/>
          <p:cNvPicPr>
            <a:picLocks noChangeAspect="1"/>
          </p:cNvPicPr>
          <p:nvPr/>
        </p:nvPicPr>
        <p:blipFill>
          <a:blip r:embed="rId5" cstate="print"/>
          <a:stretch>
            <a:fillRect/>
          </a:stretch>
        </p:blipFill>
        <p:spPr>
          <a:xfrm>
            <a:off x="0" y="6000768"/>
            <a:ext cx="482389" cy="482389"/>
          </a:xfrm>
          <a:prstGeom prst="rect">
            <a:avLst/>
          </a:prstGeom>
        </p:spPr>
      </p:pic>
      <p:sp>
        <p:nvSpPr>
          <p:cNvPr id="12" name="TextBox 11"/>
          <p:cNvSpPr txBox="1"/>
          <p:nvPr/>
        </p:nvSpPr>
        <p:spPr>
          <a:xfrm>
            <a:off x="571472" y="4429132"/>
            <a:ext cx="7715304" cy="400110"/>
          </a:xfrm>
          <a:prstGeom prst="rect">
            <a:avLst/>
          </a:prstGeom>
          <a:noFill/>
        </p:spPr>
        <p:txBody>
          <a:bodyPr wrap="square" rtlCol="0">
            <a:spAutoFit/>
          </a:bodyPr>
          <a:lstStyle/>
          <a:p>
            <a:r>
              <a:rPr lang="en-US" sz="2000" b="1" dirty="0" smtClean="0">
                <a:latin typeface="Cambria Math" pitchFamily="18" charset="0"/>
                <a:ea typeface="Cambria Math" pitchFamily="18" charset="0"/>
              </a:rPr>
              <a:t>https://www.facebook.com/theaccountancysolutions</a:t>
            </a:r>
            <a:endParaRPr lang="en-IN" sz="2000" b="1" dirty="0">
              <a:latin typeface="Cambria Math" pitchFamily="18" charset="0"/>
              <a:ea typeface="Cambria Math" pitchFamily="18" charset="0"/>
            </a:endParaRPr>
          </a:p>
        </p:txBody>
      </p:sp>
      <p:sp>
        <p:nvSpPr>
          <p:cNvPr id="13" name="TextBox 12"/>
          <p:cNvSpPr txBox="1"/>
          <p:nvPr/>
        </p:nvSpPr>
        <p:spPr>
          <a:xfrm>
            <a:off x="571472" y="4957716"/>
            <a:ext cx="7715304" cy="400110"/>
          </a:xfrm>
          <a:prstGeom prst="rect">
            <a:avLst/>
          </a:prstGeom>
          <a:noFill/>
        </p:spPr>
        <p:txBody>
          <a:bodyPr wrap="square" rtlCol="0">
            <a:spAutoFit/>
          </a:bodyPr>
          <a:lstStyle/>
          <a:p>
            <a:r>
              <a:rPr lang="en-US" sz="2000" b="1" dirty="0" smtClean="0">
                <a:latin typeface="Cambria Math" pitchFamily="18" charset="0"/>
                <a:ea typeface="Cambria Math" pitchFamily="18" charset="0"/>
              </a:rPr>
              <a:t>https://twitter.com/aatifsmalik</a:t>
            </a:r>
            <a:endParaRPr lang="en-IN" sz="2000" b="1" dirty="0">
              <a:latin typeface="Cambria Math" pitchFamily="18" charset="0"/>
              <a:ea typeface="Cambria Math" pitchFamily="18" charset="0"/>
            </a:endParaRPr>
          </a:p>
        </p:txBody>
      </p:sp>
      <p:sp>
        <p:nvSpPr>
          <p:cNvPr id="14" name="TextBox 13"/>
          <p:cNvSpPr txBox="1"/>
          <p:nvPr/>
        </p:nvSpPr>
        <p:spPr>
          <a:xfrm>
            <a:off x="571472" y="5457782"/>
            <a:ext cx="7715304" cy="400110"/>
          </a:xfrm>
          <a:prstGeom prst="rect">
            <a:avLst/>
          </a:prstGeom>
          <a:noFill/>
        </p:spPr>
        <p:txBody>
          <a:bodyPr wrap="square" rtlCol="0">
            <a:spAutoFit/>
          </a:bodyPr>
          <a:lstStyle/>
          <a:p>
            <a:r>
              <a:rPr lang="en-US" sz="2000" b="1" dirty="0" smtClean="0">
                <a:latin typeface="Cambria Math" pitchFamily="18" charset="0"/>
                <a:ea typeface="Cambria Math" pitchFamily="18" charset="0"/>
              </a:rPr>
              <a:t>https://plus.google.com/+Theaccountancysolutions</a:t>
            </a:r>
            <a:endParaRPr lang="en-IN" sz="2000" b="1" dirty="0">
              <a:latin typeface="Cambria Math" pitchFamily="18" charset="0"/>
              <a:ea typeface="Cambria Math" pitchFamily="18" charset="0"/>
            </a:endParaRPr>
          </a:p>
        </p:txBody>
      </p:sp>
      <p:sp>
        <p:nvSpPr>
          <p:cNvPr id="15" name="TextBox 14"/>
          <p:cNvSpPr txBox="1"/>
          <p:nvPr/>
        </p:nvSpPr>
        <p:spPr>
          <a:xfrm>
            <a:off x="571472" y="6000768"/>
            <a:ext cx="8572528" cy="400110"/>
          </a:xfrm>
          <a:prstGeom prst="rect">
            <a:avLst/>
          </a:prstGeom>
          <a:noFill/>
        </p:spPr>
        <p:txBody>
          <a:bodyPr wrap="square" rtlCol="0">
            <a:spAutoFit/>
          </a:bodyPr>
          <a:lstStyle/>
          <a:p>
            <a:r>
              <a:rPr lang="en-US" sz="2000" b="1" dirty="0" smtClean="0">
                <a:latin typeface="Cambria Math" pitchFamily="18" charset="0"/>
                <a:ea typeface="Cambria Math" pitchFamily="18" charset="0"/>
              </a:rPr>
              <a:t>https://www.linkedin.com/company/5388911</a:t>
            </a:r>
            <a:endParaRPr lang="en-IN" sz="2000" b="1" dirty="0">
              <a:latin typeface="Cambria Math" pitchFamily="18" charset="0"/>
              <a:ea typeface="Cambria Math" pitchFamily="18" charset="0"/>
            </a:endParaRPr>
          </a:p>
        </p:txBody>
      </p:sp>
      <p:sp>
        <p:nvSpPr>
          <p:cNvPr id="16" name="TextBox 15"/>
          <p:cNvSpPr txBox="1"/>
          <p:nvPr/>
        </p:nvSpPr>
        <p:spPr>
          <a:xfrm>
            <a:off x="0" y="6396359"/>
            <a:ext cx="9144000" cy="523220"/>
          </a:xfrm>
          <a:prstGeom prst="rect">
            <a:avLst/>
          </a:prstGeom>
          <a:noFill/>
        </p:spPr>
        <p:txBody>
          <a:bodyPr wrap="square" rtlCol="0">
            <a:spAutoFit/>
          </a:bodyPr>
          <a:lstStyle/>
          <a:p>
            <a:pPr algn="ctr"/>
            <a:r>
              <a:rPr lang="en-US" sz="2800" b="1" dirty="0" smtClean="0">
                <a:solidFill>
                  <a:schemeClr val="bg1">
                    <a:lumMod val="95000"/>
                  </a:schemeClr>
                </a:solidFill>
                <a:latin typeface="Narkisim" pitchFamily="34" charset="-79"/>
                <a:cs typeface="Narkisim" pitchFamily="34" charset="-79"/>
              </a:rPr>
              <a:t>https://theaccountancysolutions.com/</a:t>
            </a:r>
            <a:endParaRPr lang="en-IN" sz="2400" b="1" dirty="0">
              <a:solidFill>
                <a:schemeClr val="bg1">
                  <a:lumMod val="95000"/>
                </a:schemeClr>
              </a:solidFill>
              <a:latin typeface="Narkisim" pitchFamily="34" charset="-79"/>
              <a:cs typeface="Narkisim" pitchFamily="34" charset="-79"/>
            </a:endParaRPr>
          </a:p>
        </p:txBody>
      </p:sp>
      <p:pic>
        <p:nvPicPr>
          <p:cNvPr id="17" name="Picture 2" descr="https://theaccountancysolutions.com/wp-content/uploads/2016/05/footer-logo.png"/>
          <p:cNvPicPr>
            <a:picLocks noChangeAspect="1" noChangeArrowheads="1"/>
          </p:cNvPicPr>
          <p:nvPr/>
        </p:nvPicPr>
        <p:blipFill>
          <a:blip r:embed="rId6"/>
          <a:srcRect/>
          <a:stretch>
            <a:fillRect/>
          </a:stretch>
        </p:blipFill>
        <p:spPr bwMode="auto">
          <a:xfrm>
            <a:off x="6715140" y="4500570"/>
            <a:ext cx="2190750" cy="1533526"/>
          </a:xfrm>
          <a:prstGeom prst="rect">
            <a:avLst/>
          </a:prstGeom>
          <a:noFill/>
        </p:spPr>
      </p:pic>
    </p:spTree>
  </p:cSld>
  <p:clrMapOvr>
    <a:masterClrMapping/>
  </p:clrMapOvr>
  <p:transition advClick="0" advTm="10000">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x avoidance.jpg"/>
          <p:cNvPicPr>
            <a:picLocks noChangeAspect="1"/>
          </p:cNvPicPr>
          <p:nvPr/>
        </p:nvPicPr>
        <p:blipFill>
          <a:blip r:embed="rId2"/>
          <a:stretch>
            <a:fillRect/>
          </a:stretch>
        </p:blipFill>
        <p:spPr>
          <a:xfrm>
            <a:off x="0" y="-3584"/>
            <a:ext cx="9144000" cy="6865167"/>
          </a:xfrm>
          <a:prstGeom prst="rect">
            <a:avLst/>
          </a:prstGeom>
        </p:spPr>
      </p:pic>
    </p:spTree>
  </p:cSld>
  <p:clrMapOvr>
    <a:masterClrMapping/>
  </p:clrMapOvr>
  <p:transition spd="slow" advClick="0" advTm="5000">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legal tax avoidance schemes.png"/>
          <p:cNvPicPr>
            <a:picLocks noChangeAspect="1"/>
          </p:cNvPicPr>
          <p:nvPr/>
        </p:nvPicPr>
        <p:blipFill>
          <a:blip r:embed="rId2"/>
          <a:stretch>
            <a:fillRect/>
          </a:stretch>
        </p:blipFill>
        <p:spPr>
          <a:xfrm>
            <a:off x="1" y="1"/>
            <a:ext cx="9144000" cy="6858000"/>
          </a:xfrm>
          <a:prstGeom prst="rect">
            <a:avLst/>
          </a:prstGeom>
        </p:spPr>
      </p:pic>
      <p:pic>
        <p:nvPicPr>
          <p:cNvPr id="5" name="Picture 4" descr="logo.png"/>
          <p:cNvPicPr>
            <a:picLocks noChangeAspect="1"/>
          </p:cNvPicPr>
          <p:nvPr/>
        </p:nvPicPr>
        <p:blipFill>
          <a:blip r:embed="rId3"/>
          <a:stretch>
            <a:fillRect/>
          </a:stretch>
        </p:blipFill>
        <p:spPr>
          <a:xfrm>
            <a:off x="0" y="0"/>
            <a:ext cx="2758491" cy="71435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5000">
    <p:cover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x avoidance schemes uk.gif"/>
          <p:cNvPicPr>
            <a:picLocks noChangeAspect="1"/>
          </p:cNvPicPr>
          <p:nvPr/>
        </p:nvPicPr>
        <p:blipFill>
          <a:blip r:embed="rId2"/>
          <a:stretch>
            <a:fillRect/>
          </a:stretch>
        </p:blipFill>
        <p:spPr>
          <a:xfrm>
            <a:off x="0" y="0"/>
            <a:ext cx="9144000" cy="6858000"/>
          </a:xfrm>
          <a:prstGeom prst="rect">
            <a:avLst/>
          </a:prstGeom>
        </p:spPr>
      </p:pic>
      <p:pic>
        <p:nvPicPr>
          <p:cNvPr id="5" name="Picture 4" descr="logo.png"/>
          <p:cNvPicPr>
            <a:picLocks noChangeAspect="1"/>
          </p:cNvPicPr>
          <p:nvPr/>
        </p:nvPicPr>
        <p:blipFill>
          <a:blip r:embed="rId3"/>
          <a:stretch>
            <a:fillRect/>
          </a:stretch>
        </p:blipFill>
        <p:spPr>
          <a:xfrm>
            <a:off x="6385509" y="0"/>
            <a:ext cx="2758491" cy="714356"/>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advClick="0" advTm="5000">
    <p:whee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USINESS ADVICE.jpg"/>
          <p:cNvPicPr>
            <a:picLocks noChangeAspect="1"/>
          </p:cNvPicPr>
          <p:nvPr/>
        </p:nvPicPr>
        <p:blipFill>
          <a:blip r:embed="rId2"/>
          <a:stretch>
            <a:fillRect/>
          </a:stretch>
        </p:blipFill>
        <p:spPr>
          <a:xfrm>
            <a:off x="0" y="0"/>
            <a:ext cx="9144000" cy="6858000"/>
          </a:xfrm>
          <a:prstGeom prst="rect">
            <a:avLst/>
          </a:prstGeom>
        </p:spPr>
      </p:pic>
      <p:pic>
        <p:nvPicPr>
          <p:cNvPr id="6" name="Picture 5" descr="logo.png"/>
          <p:cNvPicPr>
            <a:picLocks noChangeAspect="1"/>
          </p:cNvPicPr>
          <p:nvPr/>
        </p:nvPicPr>
        <p:blipFill>
          <a:blip r:embed="rId3"/>
          <a:stretch>
            <a:fillRect/>
          </a:stretch>
        </p:blipFill>
        <p:spPr>
          <a:xfrm>
            <a:off x="0" y="0"/>
            <a:ext cx="2758491" cy="714356"/>
          </a:xfrm>
          <a:prstGeom prst="rect">
            <a:avLst/>
          </a:prstGeom>
          <a:ln>
            <a:noFill/>
          </a:ln>
          <a:effectLst>
            <a:outerShdw blurRad="292100" dist="139700" dir="2700000" algn="tl" rotWithShape="0">
              <a:srgbClr val="333333">
                <a:alpha val="65000"/>
              </a:srgbClr>
            </a:outerShdw>
          </a:effectLst>
        </p:spPr>
      </p:pic>
      <p:sp>
        <p:nvSpPr>
          <p:cNvPr id="7" name="Rectangle 6"/>
          <p:cNvSpPr/>
          <p:nvPr/>
        </p:nvSpPr>
        <p:spPr>
          <a:xfrm>
            <a:off x="1075214" y="845090"/>
            <a:ext cx="2425216" cy="369332"/>
          </a:xfrm>
          <a:prstGeom prst="rect">
            <a:avLst/>
          </a:prstGeom>
        </p:spPr>
        <p:txBody>
          <a:bodyPr wrap="none">
            <a:spAutoFit/>
          </a:bodyPr>
          <a:lstStyle/>
          <a:p>
            <a:r>
              <a:rPr lang="en-IN" b="1" cap="all" dirty="0"/>
              <a:t>CORPORATE PLANNING</a:t>
            </a:r>
          </a:p>
        </p:txBody>
      </p:sp>
      <p:sp>
        <p:nvSpPr>
          <p:cNvPr id="8" name="Rectangle 7"/>
          <p:cNvSpPr/>
          <p:nvPr/>
        </p:nvSpPr>
        <p:spPr>
          <a:xfrm>
            <a:off x="-32" y="1285860"/>
            <a:ext cx="4643470" cy="3786214"/>
          </a:xfrm>
          <a:prstGeom prst="rect">
            <a:avLst/>
          </a:prstGeom>
          <a:gradFill>
            <a:gsLst>
              <a:gs pos="0">
                <a:schemeClr val="accent5">
                  <a:shade val="51000"/>
                  <a:satMod val="130000"/>
                  <a:alpha val="34000"/>
                </a:schemeClr>
              </a:gs>
              <a:gs pos="80000">
                <a:schemeClr val="accent5">
                  <a:shade val="93000"/>
                  <a:satMod val="130000"/>
                </a:schemeClr>
              </a:gs>
              <a:gs pos="100000">
                <a:schemeClr val="accent5">
                  <a:shade val="94000"/>
                  <a:satMod val="135000"/>
                  <a:alpha val="26000"/>
                </a:schemeClr>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N" b="1" dirty="0"/>
              <a:t>The Accountancy Solutions has a wealth of experience in providing business advice to corporate organisations in order to assist with their financial affairs and requirements.</a:t>
            </a:r>
            <a:r>
              <a:rPr lang="en-IN" b="1" dirty="0" smtClean="0"/>
              <a:t/>
            </a:r>
            <a:br>
              <a:rPr lang="en-IN" b="1" dirty="0" smtClean="0"/>
            </a:br>
            <a:r>
              <a:rPr lang="en-IN" b="1" dirty="0"/>
              <a:t>Our team of experts works hand in hand with corporate businesses in order to help them meet their targets and achieve their financial objectives.</a:t>
            </a:r>
          </a:p>
        </p:txBody>
      </p:sp>
      <p:sp>
        <p:nvSpPr>
          <p:cNvPr id="9" name="Rectangle 8"/>
          <p:cNvSpPr/>
          <p:nvPr/>
        </p:nvSpPr>
        <p:spPr>
          <a:xfrm>
            <a:off x="5786446" y="916528"/>
            <a:ext cx="2523768" cy="369332"/>
          </a:xfrm>
          <a:prstGeom prst="rect">
            <a:avLst/>
          </a:prstGeom>
        </p:spPr>
        <p:txBody>
          <a:bodyPr wrap="none">
            <a:spAutoFit/>
          </a:bodyPr>
          <a:lstStyle/>
          <a:p>
            <a:r>
              <a:rPr lang="en-IN" b="1" cap="all" dirty="0"/>
              <a:t>INVESTMENT PLANNING</a:t>
            </a:r>
          </a:p>
        </p:txBody>
      </p:sp>
      <p:sp>
        <p:nvSpPr>
          <p:cNvPr id="10" name="Rectangle 9"/>
          <p:cNvSpPr/>
          <p:nvPr/>
        </p:nvSpPr>
        <p:spPr>
          <a:xfrm>
            <a:off x="4786314" y="1357298"/>
            <a:ext cx="4143404" cy="3786214"/>
          </a:xfrm>
          <a:prstGeom prst="rect">
            <a:avLst/>
          </a:prstGeom>
          <a:gradFill>
            <a:gsLst>
              <a:gs pos="0">
                <a:schemeClr val="accent5">
                  <a:shade val="51000"/>
                  <a:satMod val="130000"/>
                  <a:alpha val="20000"/>
                </a:schemeClr>
              </a:gs>
              <a:gs pos="80000">
                <a:schemeClr val="accent5">
                  <a:shade val="93000"/>
                  <a:satMod val="130000"/>
                </a:schemeClr>
              </a:gs>
              <a:gs pos="100000">
                <a:schemeClr val="accent5">
                  <a:shade val="94000"/>
                  <a:satMod val="135000"/>
                  <a:alpha val="26000"/>
                </a:schemeClr>
              </a:gs>
            </a:gsLst>
            <a:lin ang="162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IN" b="1" dirty="0"/>
              <a:t>For many people, planning an investment is a daunting task as they don’t know where to start. However, all people have the same goals when it comes to investment planning – to get the best return on their investment. At The Accountancy Solutions, we discuss the masses of investment opportunities out there in order to make the very most of what you have, as well as maximise on your return. For beginners, we will go back to basics before implementing a clear plan of action that you will be able to understand.</a:t>
            </a:r>
          </a:p>
        </p:txBody>
      </p:sp>
    </p:spTree>
  </p:cSld>
  <p:clrMapOvr>
    <a:masterClrMapping/>
  </p:clrMapOvr>
  <p:transition spd="slow" advClick="0" advTm="5000">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XATION PLANNING.jpg"/>
          <p:cNvPicPr>
            <a:picLocks noChangeAspect="1"/>
          </p:cNvPicPr>
          <p:nvPr/>
        </p:nvPicPr>
        <p:blipFill>
          <a:blip r:embed="rId2"/>
          <a:stretch>
            <a:fillRect/>
          </a:stretch>
        </p:blipFill>
        <p:spPr>
          <a:xfrm>
            <a:off x="1" y="0"/>
            <a:ext cx="9144000" cy="6858000"/>
          </a:xfrm>
          <a:prstGeom prst="rect">
            <a:avLst/>
          </a:prstGeom>
        </p:spPr>
      </p:pic>
      <p:sp>
        <p:nvSpPr>
          <p:cNvPr id="5" name="Rectangle 4"/>
          <p:cNvSpPr/>
          <p:nvPr/>
        </p:nvSpPr>
        <p:spPr>
          <a:xfrm>
            <a:off x="0" y="2714620"/>
            <a:ext cx="9144000" cy="4247317"/>
          </a:xfrm>
          <a:prstGeom prst="rect">
            <a:avLst/>
          </a:prstGeom>
          <a:blipFill dpi="0" rotWithShape="1">
            <a:blip r:embed="rId3">
              <a:alphaModFix amt="46000"/>
            </a:blip>
            <a:srcRect/>
            <a:tile tx="0" ty="0" sx="100000" sy="100000" flip="none" algn="tl"/>
          </a:blipFill>
        </p:spPr>
        <p:style>
          <a:lnRef idx="2">
            <a:schemeClr val="dk1"/>
          </a:lnRef>
          <a:fillRef idx="1">
            <a:schemeClr val="lt1"/>
          </a:fillRef>
          <a:effectRef idx="0">
            <a:schemeClr val="dk1"/>
          </a:effectRef>
          <a:fontRef idx="minor">
            <a:schemeClr val="dk1"/>
          </a:fontRef>
        </p:style>
        <p:txBody>
          <a:bodyPr wrap="square">
            <a:spAutoFit/>
          </a:bodyPr>
          <a:lstStyle/>
          <a:p>
            <a:r>
              <a:rPr lang="en-IN" dirty="0" smtClean="0"/>
              <a:t>Completing self-assessment tax forms is a long task and something that fills many people with dread. As Certified Accountants and Tax Advisers, we have lost count of the number of self-assessment forms that we have completed for our clients in Birmingham and London over the years, so let us help reduce your year-end worries. We provide Tax Return Services in Birmingham and London and all over the UK in person, on phone and online.</a:t>
            </a:r>
          </a:p>
          <a:p>
            <a:endParaRPr lang="en-IN" dirty="0" smtClean="0"/>
          </a:p>
          <a:p>
            <a:r>
              <a:rPr lang="en-IN" dirty="0" smtClean="0"/>
              <a:t>With many tax returns filled out incorrectly, it is clear that most people are either rushing what they do or are just not 100% sure how to complete the form itself.</a:t>
            </a:r>
          </a:p>
          <a:p>
            <a:endParaRPr lang="en-IN" dirty="0" smtClean="0"/>
          </a:p>
          <a:p>
            <a:r>
              <a:rPr lang="en-IN" dirty="0" smtClean="0"/>
              <a:t>By letting us take over, we can:</a:t>
            </a:r>
          </a:p>
          <a:p>
            <a:endParaRPr lang="en-IN" dirty="0"/>
          </a:p>
          <a:p>
            <a:r>
              <a:rPr lang="en-IN" dirty="0" smtClean="0"/>
              <a:t>1.Summarise income from all sources</a:t>
            </a:r>
          </a:p>
          <a:p>
            <a:r>
              <a:rPr lang="en-IN" dirty="0" smtClean="0"/>
              <a:t>2.Treat losses correctly and efficiently</a:t>
            </a:r>
          </a:p>
          <a:p>
            <a:r>
              <a:rPr lang="en-IN" dirty="0" smtClean="0"/>
              <a:t>3.Make the most use of allowable allowances</a:t>
            </a:r>
          </a:p>
          <a:p>
            <a:r>
              <a:rPr lang="en-IN" dirty="0" smtClean="0"/>
              <a:t>4.Claim refunds on your behalf and deal directly with HMRC</a:t>
            </a:r>
            <a:endParaRPr lang="en-IN" dirty="0"/>
          </a:p>
        </p:txBody>
      </p:sp>
      <p:sp>
        <p:nvSpPr>
          <p:cNvPr id="7" name="Rectangle 6"/>
          <p:cNvSpPr/>
          <p:nvPr/>
        </p:nvSpPr>
        <p:spPr>
          <a:xfrm>
            <a:off x="3500430" y="-12166"/>
            <a:ext cx="1928826" cy="461665"/>
          </a:xfrm>
          <a:prstGeom prst="rect">
            <a:avLst/>
          </a:prstGeom>
        </p:spPr>
        <p:txBody>
          <a:bodyPr wrap="square">
            <a:spAutoFit/>
          </a:bodyPr>
          <a:lstStyle/>
          <a:p>
            <a:r>
              <a:rPr lang="en-IN" sz="2400" b="1" cap="all" dirty="0"/>
              <a:t>TAX SERVICES</a:t>
            </a:r>
          </a:p>
        </p:txBody>
      </p:sp>
    </p:spTree>
  </p:cSld>
  <p:clrMapOvr>
    <a:masterClrMapping/>
  </p:clrMapOvr>
  <p:transition spd="slow" advClick="0" advTm="5000">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RE SERVICES.jpg"/>
          <p:cNvPicPr>
            <a:picLocks noChangeAspect="1"/>
          </p:cNvPicPr>
          <p:nvPr/>
        </p:nvPicPr>
        <p:blipFill>
          <a:blip r:embed="rId2"/>
          <a:stretch>
            <a:fillRect/>
          </a:stretch>
        </p:blipFill>
        <p:spPr>
          <a:xfrm>
            <a:off x="0" y="0"/>
            <a:ext cx="9144000" cy="6858000"/>
          </a:xfrm>
          <a:prstGeom prst="rect">
            <a:avLst/>
          </a:prstGeom>
        </p:spPr>
      </p:pic>
      <p:sp>
        <p:nvSpPr>
          <p:cNvPr id="5" name="Rectangle 4"/>
          <p:cNvSpPr/>
          <p:nvPr/>
        </p:nvSpPr>
        <p:spPr>
          <a:xfrm>
            <a:off x="-32" y="3924264"/>
            <a:ext cx="9144032" cy="2862322"/>
          </a:xfrm>
          <a:prstGeom prst="rect">
            <a:avLst/>
          </a:prstGeom>
          <a:blipFill dpi="0" rotWithShape="1">
            <a:blip r:embed="rId3">
              <a:alphaModFix amt="74000"/>
            </a:blip>
            <a:srcRect/>
            <a:tile tx="0" ty="0" sx="100000" sy="100000" flip="none" algn="tl"/>
          </a:blipFill>
        </p:spPr>
        <p:txBody>
          <a:bodyPr wrap="square">
            <a:spAutoFit/>
          </a:bodyPr>
          <a:lstStyle/>
          <a:p>
            <a:r>
              <a:rPr lang="en-IN" b="1" cap="all" dirty="0"/>
              <a:t>BUSINESS START-UP</a:t>
            </a:r>
          </a:p>
          <a:p>
            <a:r>
              <a:rPr lang="en-IN" dirty="0"/>
              <a:t>As Certified Accountants and Tax Advisers, we understand that starting your own business can be a daunting and involves learning so many new things. This is why we are on hand to get you started right away.</a:t>
            </a:r>
          </a:p>
          <a:p>
            <a:r>
              <a:rPr lang="en-IN" dirty="0"/>
              <a:t>Whether you are considering becoming a sole trader, limited company or even a partnership, we can offer you premium advice at competitive prices that won’t break the bank before you’ve even started. We will help build and nurture your relationships with the people that matter the most in your industry, as well as giving you the tools to move forward with confidence.</a:t>
            </a:r>
          </a:p>
          <a:p>
            <a:r>
              <a:rPr lang="en-IN" dirty="0"/>
              <a:t>We won’t just do all the work for you; we will show you how to do it yourself so you never become reliant and can have the level of control over your business that you choose.</a:t>
            </a:r>
          </a:p>
        </p:txBody>
      </p:sp>
    </p:spTree>
  </p:cSld>
  <p:clrMapOvr>
    <a:masterClrMapping/>
  </p:clrMapOvr>
  <p:transition spd="slow" advClick="0" advTm="5000">
    <p:checke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CCOUNTING AND TAX PLANNING FOR NHS DOCTORS AND.jpg"/>
          <p:cNvPicPr>
            <a:picLocks noChangeAspect="1"/>
          </p:cNvPicPr>
          <p:nvPr/>
        </p:nvPicPr>
        <p:blipFill>
          <a:blip r:embed="rId2"/>
          <a:stretch>
            <a:fillRect/>
          </a:stretch>
        </p:blipFill>
        <p:spPr>
          <a:xfrm>
            <a:off x="0" y="0"/>
            <a:ext cx="9144000" cy="6858000"/>
          </a:xfrm>
          <a:prstGeom prst="rect">
            <a:avLst/>
          </a:prstGeom>
        </p:spPr>
      </p:pic>
    </p:spTree>
  </p:cSld>
  <p:clrMapOvr>
    <a:masterClrMapping/>
  </p:clrMapOvr>
  <p:transition spd="slow" advClick="0" advTm="5000">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ax.jpg"/>
          <p:cNvPicPr>
            <a:picLocks noChangeAspect="1"/>
          </p:cNvPicPr>
          <p:nvPr/>
        </p:nvPicPr>
        <p:blipFill>
          <a:blip r:embed="rId2"/>
          <a:stretch>
            <a:fillRect/>
          </a:stretch>
        </p:blipFill>
        <p:spPr>
          <a:xfrm>
            <a:off x="0" y="0"/>
            <a:ext cx="9144000" cy="6858000"/>
          </a:xfrm>
          <a:prstGeom prst="rect">
            <a:avLst/>
          </a:prstGeom>
        </p:spPr>
      </p:pic>
      <p:sp>
        <p:nvSpPr>
          <p:cNvPr id="6" name="Rectangle 5"/>
          <p:cNvSpPr/>
          <p:nvPr/>
        </p:nvSpPr>
        <p:spPr>
          <a:xfrm>
            <a:off x="0" y="5000636"/>
            <a:ext cx="9144000" cy="1754326"/>
          </a:xfrm>
          <a:prstGeom prst="rect">
            <a:avLst/>
          </a:prstGeom>
        </p:spPr>
        <p:txBody>
          <a:bodyPr wrap="square">
            <a:spAutoFit/>
          </a:bodyPr>
          <a:lstStyle/>
          <a:p>
            <a:pPr algn="just"/>
            <a:r>
              <a:rPr lang="en-IN" dirty="0">
                <a:solidFill>
                  <a:schemeClr val="accent6">
                    <a:lumMod val="60000"/>
                    <a:lumOff val="40000"/>
                  </a:schemeClr>
                </a:solidFill>
                <a:latin typeface="Bernard MT Condensed" pitchFamily="18" charset="0"/>
              </a:rPr>
              <a:t>Contractor loan schemes are a relatively new form of tax avoidance. While the exact details that you’re told by whoever is offering you the scheme may change, and the exact level of risk can vary between fairly safe and extremely aggressive, HMRC is doing their best to recover every penny of the tax that they can. Read on to find out a little more about what these loan schemes are, how to recognize excessively aggressive schemes, and what the likely outcome is of getting involved in this sort of tax avoidance.</a:t>
            </a:r>
          </a:p>
        </p:txBody>
      </p:sp>
    </p:spTree>
  </p:cSld>
  <p:clrMapOvr>
    <a:masterClrMapping/>
  </p:clrMapOvr>
  <p:transition advClick="0" advTm="5000">
    <p:randomBa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TotalTime>
  <Words>819</Words>
  <Application>Microsoft Office PowerPoint</Application>
  <PresentationFormat>On-screen Show (4:3)</PresentationFormat>
  <Paragraphs>36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comp</dc:creator>
  <cp:lastModifiedBy>comp</cp:lastModifiedBy>
  <cp:revision>8</cp:revision>
  <dcterms:created xsi:type="dcterms:W3CDTF">2017-08-08T06:59:13Z</dcterms:created>
  <dcterms:modified xsi:type="dcterms:W3CDTF">2017-08-08T09:46:55Z</dcterms:modified>
</cp:coreProperties>
</file>