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slides/slide8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323" r:id="rId9"/>
    <p:sldId id="263" r:id="rId10"/>
    <p:sldId id="324"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325" r:id="rId28"/>
    <p:sldId id="280" r:id="rId29"/>
    <p:sldId id="281" r:id="rId30"/>
    <p:sldId id="282" r:id="rId31"/>
    <p:sldId id="283" r:id="rId32"/>
    <p:sldId id="284" r:id="rId33"/>
    <p:sldId id="322" r:id="rId34"/>
    <p:sldId id="326" r:id="rId35"/>
    <p:sldId id="285" r:id="rId36"/>
    <p:sldId id="327" r:id="rId37"/>
    <p:sldId id="286" r:id="rId38"/>
    <p:sldId id="287" r:id="rId39"/>
    <p:sldId id="288" r:id="rId40"/>
    <p:sldId id="289" r:id="rId41"/>
    <p:sldId id="290" r:id="rId42"/>
    <p:sldId id="291" r:id="rId43"/>
    <p:sldId id="292" r:id="rId44"/>
    <p:sldId id="329" r:id="rId45"/>
    <p:sldId id="293" r:id="rId46"/>
    <p:sldId id="294" r:id="rId47"/>
    <p:sldId id="295" r:id="rId48"/>
    <p:sldId id="330" r:id="rId49"/>
    <p:sldId id="331" r:id="rId50"/>
    <p:sldId id="296" r:id="rId51"/>
    <p:sldId id="297" r:id="rId52"/>
    <p:sldId id="298" r:id="rId53"/>
    <p:sldId id="335" r:id="rId54"/>
    <p:sldId id="334" r:id="rId55"/>
    <p:sldId id="333" r:id="rId56"/>
    <p:sldId id="299" r:id="rId57"/>
    <p:sldId id="300" r:id="rId58"/>
    <p:sldId id="301" r:id="rId59"/>
    <p:sldId id="302" r:id="rId60"/>
    <p:sldId id="303" r:id="rId61"/>
    <p:sldId id="304" r:id="rId62"/>
    <p:sldId id="305" r:id="rId63"/>
    <p:sldId id="306" r:id="rId64"/>
    <p:sldId id="307" r:id="rId65"/>
    <p:sldId id="336" r:id="rId66"/>
    <p:sldId id="308" r:id="rId67"/>
    <p:sldId id="309" r:id="rId68"/>
    <p:sldId id="310" r:id="rId69"/>
    <p:sldId id="311" r:id="rId70"/>
    <p:sldId id="312" r:id="rId71"/>
    <p:sldId id="337" r:id="rId72"/>
    <p:sldId id="313" r:id="rId73"/>
    <p:sldId id="314" r:id="rId74"/>
    <p:sldId id="315" r:id="rId75"/>
    <p:sldId id="316" r:id="rId76"/>
    <p:sldId id="317" r:id="rId77"/>
    <p:sldId id="318" r:id="rId78"/>
    <p:sldId id="338" r:id="rId79"/>
    <p:sldId id="319" r:id="rId80"/>
    <p:sldId id="320" r:id="rId81"/>
    <p:sldId id="321" r:id="rId82"/>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9DA62959-28BD-4AC6-A94A-F88E0E2AFB8F}" type="datetimeFigureOut">
              <a:rPr lang="es-MX" smtClean="0"/>
              <a:pPr/>
              <a:t>16/04/2012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17B8E12D-3EB0-45F0-8368-B97C5BF27697}" type="slidenum">
              <a:rPr lang="es-MX" smtClean="0"/>
              <a:pPr/>
              <a:t>‹Nº›</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9DA62959-28BD-4AC6-A94A-F88E0E2AFB8F}" type="datetimeFigureOut">
              <a:rPr lang="es-MX" smtClean="0"/>
              <a:pPr/>
              <a:t>16/04/2012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17B8E12D-3EB0-45F0-8368-B97C5BF27697}"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9DA62959-28BD-4AC6-A94A-F88E0E2AFB8F}" type="datetimeFigureOut">
              <a:rPr lang="es-MX" smtClean="0"/>
              <a:pPr/>
              <a:t>16/04/2012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17B8E12D-3EB0-45F0-8368-B97C5BF27697}"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9DA62959-28BD-4AC6-A94A-F88E0E2AFB8F}" type="datetimeFigureOut">
              <a:rPr lang="es-MX" smtClean="0"/>
              <a:pPr/>
              <a:t>16/04/2012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17B8E12D-3EB0-45F0-8368-B97C5BF27697}"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9DA62959-28BD-4AC6-A94A-F88E0E2AFB8F}" type="datetimeFigureOut">
              <a:rPr lang="es-MX" smtClean="0"/>
              <a:pPr/>
              <a:t>16/04/2012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17B8E12D-3EB0-45F0-8368-B97C5BF27697}"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9DA62959-28BD-4AC6-A94A-F88E0E2AFB8F}" type="datetimeFigureOut">
              <a:rPr lang="es-MX" smtClean="0"/>
              <a:pPr/>
              <a:t>16/04/2012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17B8E12D-3EB0-45F0-8368-B97C5BF27697}"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9DA62959-28BD-4AC6-A94A-F88E0E2AFB8F}" type="datetimeFigureOut">
              <a:rPr lang="es-MX" smtClean="0"/>
              <a:pPr/>
              <a:t>16/04/2012</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17B8E12D-3EB0-45F0-8368-B97C5BF27697}"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9DA62959-28BD-4AC6-A94A-F88E0E2AFB8F}" type="datetimeFigureOut">
              <a:rPr lang="es-MX" smtClean="0"/>
              <a:pPr/>
              <a:t>16/04/2012</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17B8E12D-3EB0-45F0-8368-B97C5BF27697}" type="slidenum">
              <a:rPr lang="es-MX" smtClean="0"/>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9DA62959-28BD-4AC6-A94A-F88E0E2AFB8F}" type="datetimeFigureOut">
              <a:rPr lang="es-MX" smtClean="0"/>
              <a:pPr/>
              <a:t>16/04/2012</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17B8E12D-3EB0-45F0-8368-B97C5BF27697}"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DA62959-28BD-4AC6-A94A-F88E0E2AFB8F}" type="datetimeFigureOut">
              <a:rPr lang="es-MX" smtClean="0"/>
              <a:pPr/>
              <a:t>16/04/2012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17B8E12D-3EB0-45F0-8368-B97C5BF27697}"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DA62959-28BD-4AC6-A94A-F88E0E2AFB8F}" type="datetimeFigureOut">
              <a:rPr lang="es-MX" smtClean="0"/>
              <a:pPr/>
              <a:t>16/04/2012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17B8E12D-3EB0-45F0-8368-B97C5BF27697}"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A62959-28BD-4AC6-A94A-F88E0E2AFB8F}" type="datetimeFigureOut">
              <a:rPr lang="es-MX" smtClean="0"/>
              <a:pPr/>
              <a:t>16/04/2012</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B8E12D-3EB0-45F0-8368-B97C5BF27697}"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71472" y="2285992"/>
            <a:ext cx="7772400" cy="1470025"/>
          </a:xfrm>
        </p:spPr>
        <p:txBody>
          <a:bodyPr/>
          <a:lstStyle/>
          <a:p>
            <a:r>
              <a:rPr lang="es-MX" dirty="0" smtClean="0"/>
              <a:t>Desarrollo curricular de </a:t>
            </a:r>
            <a:r>
              <a:rPr lang="es-MX" dirty="0"/>
              <a:t>C</a:t>
            </a:r>
            <a:r>
              <a:rPr lang="es-MX" dirty="0" smtClean="0"/>
              <a:t>iencias Sociales</a:t>
            </a:r>
            <a:endParaRPr lang="es-MX" dirty="0"/>
          </a:p>
        </p:txBody>
      </p:sp>
      <p:sp>
        <p:nvSpPr>
          <p:cNvPr id="3" name="2 Subtítulo"/>
          <p:cNvSpPr>
            <a:spLocks noGrp="1"/>
          </p:cNvSpPr>
          <p:nvPr>
            <p:ph type="subTitle" idx="1"/>
          </p:nvPr>
        </p:nvSpPr>
        <p:spPr>
          <a:xfrm>
            <a:off x="1357290" y="4214818"/>
            <a:ext cx="6400800" cy="1752600"/>
          </a:xfrm>
        </p:spPr>
        <p:txBody>
          <a:bodyPr/>
          <a:lstStyle/>
          <a:p>
            <a:r>
              <a:rPr lang="es-MX" dirty="0" smtClean="0">
                <a:solidFill>
                  <a:schemeClr val="tx1"/>
                </a:solidFill>
              </a:rPr>
              <a:t>Lic. Verónica Figueroa</a:t>
            </a:r>
            <a:endParaRPr lang="es-MX" dirty="0">
              <a:solidFill>
                <a:schemeClr val="tx1"/>
              </a:solidFill>
            </a:endParaRPr>
          </a:p>
        </p:txBody>
      </p:sp>
      <p:pic>
        <p:nvPicPr>
          <p:cNvPr id="23554" name="Picture 2"/>
          <p:cNvPicPr>
            <a:picLocks noChangeAspect="1" noChangeArrowheads="1"/>
          </p:cNvPicPr>
          <p:nvPr/>
        </p:nvPicPr>
        <p:blipFill>
          <a:blip r:embed="rId2" cstate="print"/>
          <a:srcRect/>
          <a:stretch>
            <a:fillRect/>
          </a:stretch>
        </p:blipFill>
        <p:spPr bwMode="auto">
          <a:xfrm>
            <a:off x="3428992" y="357166"/>
            <a:ext cx="1869297" cy="1905016"/>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pic>
        <p:nvPicPr>
          <p:cNvPr id="4099" name="Picture 3"/>
          <p:cNvPicPr>
            <a:picLocks noGrp="1" noChangeAspect="1" noChangeArrowheads="1"/>
          </p:cNvPicPr>
          <p:nvPr>
            <p:ph idx="1"/>
          </p:nvPr>
        </p:nvPicPr>
        <p:blipFill>
          <a:blip r:embed="rId2" cstate="print"/>
          <a:srcRect/>
          <a:stretch>
            <a:fillRect/>
          </a:stretch>
        </p:blipFill>
        <p:spPr bwMode="auto">
          <a:xfrm>
            <a:off x="1857356" y="1285860"/>
            <a:ext cx="5410689" cy="4572032"/>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642918"/>
            <a:ext cx="8229600" cy="2471742"/>
          </a:xfrm>
        </p:spPr>
        <p:txBody>
          <a:bodyPr/>
          <a:lstStyle/>
          <a:p>
            <a:r>
              <a:rPr lang="es-MX" b="1" dirty="0"/>
              <a:t>1841</a:t>
            </a:r>
            <a:r>
              <a:rPr lang="es-MX" dirty="0"/>
              <a:t>. El 18 de febrero se proclama la República de El Salvador y se aprueba su primera constitución política</a:t>
            </a:r>
            <a:r>
              <a:rPr lang="es-MX" dirty="0" smtClean="0"/>
              <a:t>.</a:t>
            </a:r>
            <a:endParaRPr lang="es-MX" dirty="0"/>
          </a:p>
        </p:txBody>
      </p:sp>
      <p:pic>
        <p:nvPicPr>
          <p:cNvPr id="5123" name="Picture 3"/>
          <p:cNvPicPr>
            <a:picLocks noChangeAspect="1" noChangeArrowheads="1"/>
          </p:cNvPicPr>
          <p:nvPr/>
        </p:nvPicPr>
        <p:blipFill>
          <a:blip r:embed="rId2" cstate="print"/>
          <a:srcRect/>
          <a:stretch>
            <a:fillRect/>
          </a:stretch>
        </p:blipFill>
        <p:spPr bwMode="auto">
          <a:xfrm>
            <a:off x="2071670" y="2857496"/>
            <a:ext cx="4786346" cy="2723544"/>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85720" y="1160441"/>
            <a:ext cx="8229600" cy="5697559"/>
          </a:xfrm>
        </p:spPr>
        <p:txBody>
          <a:bodyPr>
            <a:normAutofit/>
          </a:bodyPr>
          <a:lstStyle/>
          <a:p>
            <a:pPr algn="just">
              <a:buNone/>
            </a:pPr>
            <a:r>
              <a:rPr lang="es-MX" b="1" dirty="0" smtClean="0"/>
              <a:t>1876-1931</a:t>
            </a:r>
            <a:r>
              <a:rPr lang="es-MX" dirty="0" smtClean="0"/>
              <a:t> </a:t>
            </a:r>
            <a:r>
              <a:rPr lang="es-MX" dirty="0"/>
              <a:t>La República Cafetalera.</a:t>
            </a:r>
          </a:p>
          <a:p>
            <a:pPr algn="just">
              <a:buNone/>
            </a:pPr>
            <a:r>
              <a:rPr lang="es-MX" dirty="0" smtClean="0"/>
              <a:t>El </a:t>
            </a:r>
            <a:r>
              <a:rPr lang="es-MX" dirty="0"/>
              <a:t>presidente Rafael Zaldívar, que había sustituido a González en 1876, decretó en 1881 y 1882, varias leyes que anularon el sistema de tierras comunales y ejidos, prevalente en el país, desde la época colonial.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903301"/>
            <a:ext cx="8229600" cy="4525963"/>
          </a:xfrm>
        </p:spPr>
        <p:txBody>
          <a:bodyPr/>
          <a:lstStyle/>
          <a:p>
            <a:pPr>
              <a:buNone/>
            </a:pPr>
            <a:endParaRPr lang="es-MX" dirty="0"/>
          </a:p>
          <a:p>
            <a:pPr algn="just"/>
            <a:r>
              <a:rPr lang="es-MX" b="1" dirty="0"/>
              <a:t>1879-1881-1883</a:t>
            </a:r>
            <a:r>
              <a:rPr lang="es-MX" dirty="0"/>
              <a:t>. Leyes liberales que establecen un nuevo orden económico y social, basado en la transformación de la estructura de la propiedad de la época colonial: extinción de ejidos y venta de tierras comunales y de la Iglesia</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a:buNone/>
            </a:pPr>
            <a:r>
              <a:rPr lang="es-MX" b="1" dirty="0"/>
              <a:t>1886</a:t>
            </a:r>
            <a:r>
              <a:rPr lang="es-MX" dirty="0"/>
              <a:t>. Primera Constitución salvadoreña, que proclama la democracia directa</a:t>
            </a:r>
            <a:r>
              <a:rPr lang="es-MX" dirty="0" smtClean="0"/>
              <a:t>.</a:t>
            </a:r>
          </a:p>
          <a:p>
            <a:pPr>
              <a:buNone/>
            </a:pPr>
            <a:endParaRPr lang="es-MX" dirty="0"/>
          </a:p>
          <a:p>
            <a:r>
              <a:rPr lang="es-MX" dirty="0"/>
              <a:t>La Constitución promulgada en 1886 que fue la octava de la historia de El Salvador tuvo una vigencia de 53 años, de 1886 a 1939</a:t>
            </a:r>
          </a:p>
          <a:p>
            <a:endParaRPr lang="es-MX"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642918"/>
            <a:ext cx="8229600" cy="5483245"/>
          </a:xfrm>
        </p:spPr>
        <p:txBody>
          <a:bodyPr>
            <a:normAutofit/>
          </a:bodyPr>
          <a:lstStyle/>
          <a:p>
            <a:r>
              <a:rPr lang="es-MX" b="1" dirty="0"/>
              <a:t>1895.</a:t>
            </a:r>
            <a:r>
              <a:rPr lang="es-MX" dirty="0"/>
              <a:t> </a:t>
            </a:r>
          </a:p>
          <a:p>
            <a:pPr>
              <a:buNone/>
            </a:pPr>
            <a:r>
              <a:rPr lang="es-MX" dirty="0"/>
              <a:t>En 20 de junio de 1895 se pactó en Amapola la confederación de las tres Repúblicas de Honduras, Nicaragua y El Salvador con el nombre de </a:t>
            </a:r>
            <a:r>
              <a:rPr lang="es-MX" b="1" dirty="0"/>
              <a:t>República Mayor de Centro </a:t>
            </a:r>
            <a:r>
              <a:rPr lang="es-MX" b="1" dirty="0" smtClean="0"/>
              <a:t>América</a:t>
            </a:r>
            <a:endParaRPr lang="es-MX" dirty="0"/>
          </a:p>
          <a:p>
            <a:endParaRPr lang="es-MX"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a:buNone/>
            </a:pPr>
            <a:endParaRPr lang="es-MX" dirty="0"/>
          </a:p>
          <a:p>
            <a:r>
              <a:rPr lang="es-MX" b="1" dirty="0"/>
              <a:t>1906</a:t>
            </a:r>
            <a:r>
              <a:rPr lang="es-MX" dirty="0"/>
              <a:t>, Estalla una nueva guerra entre Guatemala de un lado y Honduras y El Salvador por el otro, que concluye por la medición de los Presidentes de EEUU y México.</a:t>
            </a:r>
          </a:p>
          <a:p>
            <a:endParaRPr lang="es-MX"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MX" b="1" dirty="0"/>
              <a:t>1907</a:t>
            </a:r>
            <a:r>
              <a:rPr lang="es-MX" dirty="0"/>
              <a:t>. Guatemala, El Salvador, Honduras, Nicaragua y Costa Rica firman un tratado de paz y amistad.</a:t>
            </a:r>
          </a:p>
          <a:p>
            <a:endParaRPr lang="es-MX" dirty="0" smtClean="0"/>
          </a:p>
          <a:p>
            <a:r>
              <a:rPr lang="es-MX" dirty="0"/>
              <a:t> </a:t>
            </a:r>
            <a:r>
              <a:rPr lang="es-MX" b="1" dirty="0"/>
              <a:t>1913</a:t>
            </a:r>
            <a:r>
              <a:rPr lang="es-MX" dirty="0"/>
              <a:t>, Carlos Meléndez asume la presidencia.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MX" b="1" dirty="0"/>
              <a:t>1921-1922</a:t>
            </a:r>
            <a:r>
              <a:rPr lang="es-MX" dirty="0"/>
              <a:t>. Nuevo intento de unión centroamericana con el proyecto de república tripartita que incluía a El Salvador, Guatemala y Honduras.</a:t>
            </a:r>
          </a:p>
          <a:p>
            <a:endParaRPr lang="es-MX" dirty="0" smtClean="0"/>
          </a:p>
          <a:p>
            <a:r>
              <a:rPr lang="es-MX" b="1" dirty="0"/>
              <a:t>1931-1979. </a:t>
            </a:r>
            <a:r>
              <a:rPr lang="es-MX" dirty="0"/>
              <a:t>La época del autoritarismo militar</a:t>
            </a:r>
          </a:p>
          <a:p>
            <a:endParaRPr lang="es-MX" dirty="0" smtClean="0"/>
          </a:p>
          <a:p>
            <a:endParaRPr lang="es-MX"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57158" y="357167"/>
            <a:ext cx="8229600" cy="4000528"/>
          </a:xfrm>
        </p:spPr>
        <p:txBody>
          <a:bodyPr/>
          <a:lstStyle/>
          <a:p>
            <a:r>
              <a:rPr lang="es-MX" b="1" dirty="0"/>
              <a:t>1931</a:t>
            </a:r>
            <a:r>
              <a:rPr lang="es-MX" dirty="0"/>
              <a:t>. Revuelta de campesinos de Izalco, decepcionados por la política del presidente reformista Arturo Araujo. Los incidentes culminan con la matanza de más de 24.000 personas.</a:t>
            </a:r>
          </a:p>
          <a:p>
            <a:r>
              <a:rPr lang="es-MX" dirty="0"/>
              <a:t>El dirigente indígena Feliciano Ama, acaudilló este levantamiento campesino en Izalco.</a:t>
            </a:r>
          </a:p>
          <a:p>
            <a:endParaRPr lang="es-MX" dirty="0"/>
          </a:p>
        </p:txBody>
      </p:sp>
      <p:pic>
        <p:nvPicPr>
          <p:cNvPr id="4" name="3 Imagen"/>
          <p:cNvPicPr/>
          <p:nvPr/>
        </p:nvPicPr>
        <p:blipFill>
          <a:blip r:embed="rId2" cstate="print"/>
          <a:srcRect/>
          <a:stretch>
            <a:fillRect/>
          </a:stretch>
        </p:blipFill>
        <p:spPr bwMode="auto">
          <a:xfrm>
            <a:off x="3428992" y="4143380"/>
            <a:ext cx="1646854" cy="231188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71472" y="1285860"/>
            <a:ext cx="8229600" cy="3011486"/>
          </a:xfrm>
        </p:spPr>
        <p:txBody>
          <a:bodyPr>
            <a:normAutofit fontScale="90000"/>
          </a:bodyPr>
          <a:lstStyle/>
          <a:p>
            <a:r>
              <a:rPr lang="es-MX" b="1" i="1" dirty="0">
                <a:solidFill>
                  <a:schemeClr val="accent1">
                    <a:lumMod val="75000"/>
                  </a:schemeClr>
                </a:solidFill>
              </a:rPr>
              <a:t>Línea de tiempo de aspectos históricos, políticos, sociales y económicos de El Salvador y Centroamérica desde (1524- 2012.)</a:t>
            </a:r>
            <a:r>
              <a:rPr lang="es-MX" b="1" i="1" dirty="0"/>
              <a:t/>
            </a:r>
            <a:br>
              <a:rPr lang="es-MX" b="1" i="1" dirty="0"/>
            </a:br>
            <a:endParaRPr lang="es-MX"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500042"/>
            <a:ext cx="8229600" cy="4525963"/>
          </a:xfrm>
        </p:spPr>
        <p:txBody>
          <a:bodyPr/>
          <a:lstStyle/>
          <a:p>
            <a:r>
              <a:rPr lang="es-MX" b="1" dirty="0"/>
              <a:t>1931</a:t>
            </a:r>
            <a:r>
              <a:rPr lang="es-MX" dirty="0"/>
              <a:t>. Marzo  Un sismo de cinco grados en la escala de </a:t>
            </a:r>
            <a:r>
              <a:rPr lang="es-MX" dirty="0" err="1"/>
              <a:t>Ritcher</a:t>
            </a:r>
            <a:r>
              <a:rPr lang="es-MX" dirty="0"/>
              <a:t> destruye la capital de Nicaragua y deja unos 1.000 </a:t>
            </a:r>
            <a:r>
              <a:rPr lang="es-MX" dirty="0" smtClean="0"/>
              <a:t>muertos</a:t>
            </a:r>
          </a:p>
          <a:p>
            <a:endParaRPr lang="es-MX" dirty="0"/>
          </a:p>
          <a:p>
            <a:r>
              <a:rPr lang="es-MX" b="1" dirty="0"/>
              <a:t>1932-1944.</a:t>
            </a:r>
            <a:r>
              <a:rPr lang="es-MX" dirty="0"/>
              <a:t> Dictadura del General Maximiliano Hernández Martínez.</a:t>
            </a:r>
          </a:p>
          <a:p>
            <a:endParaRPr lang="es-MX" dirty="0"/>
          </a:p>
        </p:txBody>
      </p:sp>
      <p:pic>
        <p:nvPicPr>
          <p:cNvPr id="4" name="3 Imagen"/>
          <p:cNvPicPr/>
          <p:nvPr/>
        </p:nvPicPr>
        <p:blipFill>
          <a:blip r:embed="rId2" cstate="print"/>
          <a:srcRect/>
          <a:stretch>
            <a:fillRect/>
          </a:stretch>
        </p:blipFill>
        <p:spPr bwMode="auto">
          <a:xfrm>
            <a:off x="3000364" y="3714752"/>
            <a:ext cx="2571768" cy="285752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14356"/>
            <a:ext cx="8229600" cy="5411807"/>
          </a:xfrm>
        </p:spPr>
        <p:txBody>
          <a:bodyPr/>
          <a:lstStyle/>
          <a:p>
            <a:pPr algn="just"/>
            <a:r>
              <a:rPr lang="es-MX" b="1" dirty="0"/>
              <a:t>1936,</a:t>
            </a:r>
            <a:r>
              <a:rPr lang="es-MX" dirty="0"/>
              <a:t> El Salvador, Guatemala y Honduras acuerdan que su límite común seria el cerro Monte Cristo en las fuentes del Río Frío</a:t>
            </a:r>
            <a:r>
              <a:rPr lang="es-MX" dirty="0" smtClean="0"/>
              <a:t>.</a:t>
            </a:r>
          </a:p>
          <a:p>
            <a:pPr algn="just"/>
            <a:endParaRPr lang="es-MX" dirty="0"/>
          </a:p>
          <a:p>
            <a:pPr algn="just"/>
            <a:r>
              <a:rPr lang="es-MX" b="1" dirty="0"/>
              <a:t>1940.</a:t>
            </a:r>
            <a:r>
              <a:rPr lang="es-MX" dirty="0"/>
              <a:t> La economía basada en el azúcar comenzó a declinar a principios de siglo y fue gradualmente reemplazada por la industria del petróleo que hacia 1940 ya era la principal actividad económica.</a:t>
            </a:r>
          </a:p>
          <a:p>
            <a:endParaRPr lang="es-MX"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642918"/>
            <a:ext cx="8229600" cy="5483245"/>
          </a:xfrm>
        </p:spPr>
        <p:txBody>
          <a:bodyPr>
            <a:normAutofit/>
          </a:bodyPr>
          <a:lstStyle/>
          <a:p>
            <a:pPr>
              <a:buNone/>
            </a:pPr>
            <a:endParaRPr lang="es-MX" dirty="0"/>
          </a:p>
          <a:p>
            <a:r>
              <a:rPr lang="es-MX" b="1" dirty="0"/>
              <a:t>1945</a:t>
            </a:r>
            <a:r>
              <a:rPr lang="es-MX" dirty="0"/>
              <a:t>, El Salvador se convierte en uno de los miembros fundadores de la Organización de las Naciones Unidas (ONU) y en 1948 se adhiere a la Organización de Estados Americanos (OEA).</a:t>
            </a:r>
          </a:p>
          <a:p>
            <a:pPr>
              <a:buNone/>
            </a:pPr>
            <a:endParaRPr lang="es-MX" dirty="0"/>
          </a:p>
          <a:p>
            <a:r>
              <a:rPr lang="es-MX" b="1" dirty="0"/>
              <a:t>1950</a:t>
            </a:r>
            <a:r>
              <a:rPr lang="es-MX" dirty="0"/>
              <a:t>, Es creado por militares progresistas el Partido Revolucionario de Unificación Democrático que ejerce el poder hasta 1959</a:t>
            </a:r>
          </a:p>
          <a:p>
            <a:endParaRPr lang="es-MX"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MX" b="1" dirty="0"/>
              <a:t>1951</a:t>
            </a:r>
            <a:r>
              <a:rPr lang="es-MX" dirty="0"/>
              <a:t> Se crea en San Salvador la Organización de Estados Centroamericanos (</a:t>
            </a:r>
            <a:r>
              <a:rPr lang="es-MX" dirty="0" smtClean="0"/>
              <a:t>ODECA)</a:t>
            </a:r>
          </a:p>
          <a:p>
            <a:pPr>
              <a:buNone/>
            </a:pPr>
            <a:endParaRPr lang="es-MX" dirty="0"/>
          </a:p>
          <a:p>
            <a:r>
              <a:rPr lang="es-MX" b="1" dirty="0"/>
              <a:t>1961</a:t>
            </a:r>
            <a:r>
              <a:rPr lang="es-MX" dirty="0"/>
              <a:t>, los países de la región suscriben el Tratado General de Integración Económica Centroamericana, que da nacimiento al Mercado Común Centroamericano (MCCA).</a:t>
            </a:r>
          </a:p>
          <a:p>
            <a:pPr>
              <a:buNone/>
            </a:pPr>
            <a:endParaRPr lang="es-MX"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14356"/>
            <a:ext cx="8229600" cy="5411807"/>
          </a:xfrm>
        </p:spPr>
        <p:txBody>
          <a:bodyPr>
            <a:normAutofit/>
          </a:bodyPr>
          <a:lstStyle/>
          <a:p>
            <a:r>
              <a:rPr lang="es-MX" dirty="0"/>
              <a:t/>
            </a:r>
            <a:br>
              <a:rPr lang="es-MX" dirty="0"/>
            </a:br>
            <a:r>
              <a:rPr lang="es-MX" b="1" dirty="0"/>
              <a:t>1963</a:t>
            </a:r>
            <a:r>
              <a:rPr lang="es-MX" dirty="0"/>
              <a:t>. (Diciembre)  Una cabeza de agua del río Reventado causa una avalancha, con sedimentos del volcán Irazú, que mató a 25 personas y arrasó un centenar de viviendas en Taras de Cartago (Costa Rica</a:t>
            </a:r>
            <a:r>
              <a:rPr lang="es-MX" dirty="0" smtClean="0"/>
              <a:t>).</a:t>
            </a:r>
          </a:p>
          <a:p>
            <a:pPr>
              <a:buNone/>
            </a:pPr>
            <a:endParaRPr lang="es-MX" dirty="0"/>
          </a:p>
          <a:p>
            <a:r>
              <a:rPr lang="es-MX" b="1" dirty="0"/>
              <a:t>1965</a:t>
            </a:r>
            <a:r>
              <a:rPr lang="es-MX" dirty="0"/>
              <a:t> (mayo). Un sismo de 6,2 grados deja en San Salvador 120 muertos y unas 10.000 personas sin hogar.</a:t>
            </a:r>
          </a:p>
          <a:p>
            <a:endParaRPr lang="es-MX"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714356"/>
            <a:ext cx="8229600" cy="5357850"/>
          </a:xfrm>
        </p:spPr>
        <p:txBody>
          <a:bodyPr>
            <a:normAutofit/>
          </a:bodyPr>
          <a:lstStyle/>
          <a:p>
            <a:pPr>
              <a:buNone/>
            </a:pPr>
            <a:endParaRPr lang="es-MX" dirty="0"/>
          </a:p>
          <a:p>
            <a:pPr algn="just"/>
            <a:r>
              <a:rPr lang="es-MX" b="1" dirty="0"/>
              <a:t>1958</a:t>
            </a:r>
            <a:r>
              <a:rPr lang="es-MX" dirty="0"/>
              <a:t>  Se crea un Mercado Común Centroamericano. Es fundada la organización de Desarrollo y Economía de Centroamérica para facilitar el comercio y la integración económica de la </a:t>
            </a:r>
            <a:r>
              <a:rPr lang="es-MX" dirty="0" smtClean="0"/>
              <a:t>región</a:t>
            </a:r>
          </a:p>
          <a:p>
            <a:pPr algn="just">
              <a:buNone/>
            </a:pPr>
            <a:endParaRPr lang="es-MX" dirty="0"/>
          </a:p>
          <a:p>
            <a:pPr algn="just"/>
            <a:r>
              <a:rPr lang="es-MX" b="1" dirty="0"/>
              <a:t>1968</a:t>
            </a:r>
            <a:r>
              <a:rPr lang="es-MX" dirty="0"/>
              <a:t> Julio. Erupción del volcán Arenal, en el noroeste de Costa Rica, dejando 62 muertos.</a:t>
            </a:r>
          </a:p>
          <a:p>
            <a:endParaRPr lang="es-MX"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MX" b="1" dirty="0"/>
              <a:t>1969</a:t>
            </a:r>
            <a:r>
              <a:rPr lang="es-MX" dirty="0"/>
              <a:t>, Conflicto fronterizo conocido como guerra de las cien horas. El Salvador invadió el 14 de Julio territorio hondureño y el 18 de Julio, se estableció un cese al fuego. La OEA consigue detener las hostilidades entre los dos contendientes. Unos 1.100 salvadoreños son expulsados de Honduras.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La guerra del futbol</a:t>
            </a:r>
            <a:endParaRPr lang="es-MX"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1714480" y="1857364"/>
            <a:ext cx="5881175" cy="4214842"/>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28604"/>
            <a:ext cx="8229600" cy="5697559"/>
          </a:xfrm>
        </p:spPr>
        <p:txBody>
          <a:bodyPr>
            <a:normAutofit/>
          </a:bodyPr>
          <a:lstStyle/>
          <a:p>
            <a:pPr>
              <a:buNone/>
            </a:pPr>
            <a:endParaRPr lang="es-MX" dirty="0"/>
          </a:p>
          <a:p>
            <a:r>
              <a:rPr lang="es-MX" b="1" dirty="0"/>
              <a:t>1972 </a:t>
            </a:r>
            <a:r>
              <a:rPr lang="es-MX" dirty="0"/>
              <a:t>Diciembre. Un terremoto de 7,2 grados destruye Managua, mata a unas 10.000 personas y deja heridas a otras 20.000. Cerca de 300.000 personas quedan sin techo. Parte de la ciudad aún está en ruinas.  </a:t>
            </a:r>
          </a:p>
          <a:p>
            <a:pPr>
              <a:buNone/>
            </a:pPr>
            <a:endParaRPr lang="es-MX" dirty="0"/>
          </a:p>
          <a:p>
            <a:r>
              <a:rPr lang="es-MX" b="1" dirty="0"/>
              <a:t>1973,</a:t>
            </a:r>
            <a:r>
              <a:rPr lang="es-MX" dirty="0"/>
              <a:t> Los cancilleres de Honduras y El Salvador deciden negociar un tratado general de pacificación.</a:t>
            </a:r>
          </a:p>
          <a:p>
            <a:endParaRPr lang="es-MX"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28604"/>
            <a:ext cx="8229600" cy="5697559"/>
          </a:xfrm>
        </p:spPr>
        <p:txBody>
          <a:bodyPr>
            <a:normAutofit fontScale="92500"/>
          </a:bodyPr>
          <a:lstStyle/>
          <a:p>
            <a:r>
              <a:rPr lang="es-MX" b="1" dirty="0"/>
              <a:t>1973 </a:t>
            </a:r>
            <a:r>
              <a:rPr lang="es-MX" dirty="0"/>
              <a:t>Abril. Un terremoto de 6,5 grados en </a:t>
            </a:r>
            <a:r>
              <a:rPr lang="es-MX" dirty="0" err="1"/>
              <a:t>Tilarán</a:t>
            </a:r>
            <a:r>
              <a:rPr lang="es-MX" dirty="0"/>
              <a:t>, al norte de Costa Rica, deja 23 muertos.</a:t>
            </a:r>
          </a:p>
          <a:p>
            <a:pPr>
              <a:buNone/>
            </a:pPr>
            <a:endParaRPr lang="es-MX" dirty="0"/>
          </a:p>
          <a:p>
            <a:r>
              <a:rPr lang="es-MX" b="1" dirty="0"/>
              <a:t>1974</a:t>
            </a:r>
            <a:r>
              <a:rPr lang="es-MX" dirty="0"/>
              <a:t> Septiembre,  El huracán Fifí azota la costa Caribe de Honduras, deja 20.000 muertos y pérdidas por más de 1.300 millones de dólares en Centro </a:t>
            </a:r>
            <a:r>
              <a:rPr lang="es-MX" dirty="0" err="1"/>
              <a:t>America</a:t>
            </a:r>
            <a:r>
              <a:rPr lang="es-MX" dirty="0" smtClean="0"/>
              <a:t>.</a:t>
            </a:r>
          </a:p>
          <a:p>
            <a:endParaRPr lang="es-MX" dirty="0"/>
          </a:p>
          <a:p>
            <a:r>
              <a:rPr lang="es-MX" b="1" dirty="0"/>
              <a:t>1974-1975</a:t>
            </a:r>
            <a:r>
              <a:rPr lang="es-MX" dirty="0"/>
              <a:t>. Reaparece la guerrilla de izquierdas, que comete acciones terroristas en un clima de creciente tensión política.</a:t>
            </a:r>
          </a:p>
          <a:p>
            <a:endParaRPr lang="es-MX"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1285860"/>
            <a:ext cx="8229600" cy="4714908"/>
          </a:xfrm>
        </p:spPr>
        <p:txBody>
          <a:bodyPr/>
          <a:lstStyle/>
          <a:p>
            <a:r>
              <a:rPr lang="es-MX" b="1" dirty="0"/>
              <a:t>1524</a:t>
            </a:r>
            <a:r>
              <a:rPr lang="es-MX" dirty="0"/>
              <a:t>. Pedro de Alvarado inicia la conquista de El Salvador por encargo de Hernán Cortés, después de haber ocupado Guatemala</a:t>
            </a:r>
            <a:r>
              <a:rPr lang="es-MX" dirty="0" smtClean="0"/>
              <a:t>.</a:t>
            </a:r>
          </a:p>
          <a:p>
            <a:pPr>
              <a:buNone/>
            </a:pPr>
            <a:endParaRPr lang="es-MX" dirty="0"/>
          </a:p>
          <a:p>
            <a:r>
              <a:rPr lang="es-MX" b="1" dirty="0"/>
              <a:t>1525.</a:t>
            </a:r>
            <a:r>
              <a:rPr lang="es-MX" dirty="0"/>
              <a:t> Diego de Alvarado funda San Salvador en el sitio denominado La </a:t>
            </a:r>
            <a:r>
              <a:rPr lang="es-MX" dirty="0" smtClean="0"/>
              <a:t>Bermuda.</a:t>
            </a:r>
            <a:endParaRPr lang="es-MX" dirty="0"/>
          </a:p>
          <a:p>
            <a:endParaRPr lang="es-MX"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14356"/>
            <a:ext cx="8229600" cy="5411807"/>
          </a:xfrm>
        </p:spPr>
        <p:txBody>
          <a:bodyPr>
            <a:normAutofit fontScale="92500" lnSpcReduction="20000"/>
          </a:bodyPr>
          <a:lstStyle/>
          <a:p>
            <a:r>
              <a:rPr lang="es-MX" b="1" dirty="0"/>
              <a:t>1975</a:t>
            </a:r>
            <a:r>
              <a:rPr lang="es-MX" dirty="0"/>
              <a:t>. Se procede a la nacionalización de la red ferroviaria.</a:t>
            </a:r>
          </a:p>
          <a:p>
            <a:r>
              <a:rPr lang="es-MX" b="1" dirty="0"/>
              <a:t> </a:t>
            </a:r>
            <a:endParaRPr lang="es-MX" dirty="0"/>
          </a:p>
          <a:p>
            <a:r>
              <a:rPr lang="es-MX" b="1" dirty="0" smtClean="0"/>
              <a:t>1975 </a:t>
            </a:r>
            <a:r>
              <a:rPr lang="es-MX" dirty="0" smtClean="0"/>
              <a:t> (</a:t>
            </a:r>
            <a:r>
              <a:rPr lang="es-MX" b="1" dirty="0" smtClean="0"/>
              <a:t>El 30 de julio de </a:t>
            </a:r>
            <a:r>
              <a:rPr lang="es-MX" b="1" i="1" dirty="0" smtClean="0"/>
              <a:t>1975)</a:t>
            </a:r>
            <a:endParaRPr lang="es-MX" b="1" dirty="0" smtClean="0"/>
          </a:p>
          <a:p>
            <a:r>
              <a:rPr lang="es-MX" dirty="0" smtClean="0"/>
              <a:t>en </a:t>
            </a:r>
            <a:r>
              <a:rPr lang="es-MX" dirty="0"/>
              <a:t>San Salvador: una masacre de estudiantes universitarios llevada a cabo por militares, incluso con el uso de tanquetas.</a:t>
            </a:r>
          </a:p>
          <a:p>
            <a:r>
              <a:rPr lang="es-MX" dirty="0"/>
              <a:t> </a:t>
            </a:r>
          </a:p>
          <a:p>
            <a:r>
              <a:rPr lang="es-MX" b="1" dirty="0"/>
              <a:t>1975</a:t>
            </a:r>
            <a:r>
              <a:rPr lang="es-MX" dirty="0"/>
              <a:t>, El 31 de agosto, el ejército salvadoreño viola el acuerdo de cese al fuego, en la confrontación con Honduras. El 30 de Julio es firmado un nuevo acuerdo.</a:t>
            </a:r>
          </a:p>
          <a:p>
            <a:endParaRPr lang="es-MX"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MX" b="1" dirty="0" smtClean="0"/>
              <a:t>1976</a:t>
            </a:r>
            <a:r>
              <a:rPr lang="es-MX" dirty="0" smtClean="0"/>
              <a:t>  febrero. Un terremoto de 7,5 grados sacude la mayor parte del territorio de Guatemala y causa unos 26.000 muertos.</a:t>
            </a:r>
          </a:p>
          <a:p>
            <a:pPr>
              <a:buNone/>
            </a:pPr>
            <a:endParaRPr lang="es-MX" dirty="0" smtClean="0"/>
          </a:p>
          <a:p>
            <a:r>
              <a:rPr lang="es-MX" b="1" dirty="0" smtClean="0"/>
              <a:t>1977</a:t>
            </a:r>
            <a:r>
              <a:rPr lang="es-MX" dirty="0" smtClean="0"/>
              <a:t>. Es elegido Presidente el General Carlos Humberto Romero.</a:t>
            </a:r>
          </a:p>
          <a:p>
            <a:endParaRPr lang="es-MX"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85794"/>
            <a:ext cx="8229600" cy="5340369"/>
          </a:xfrm>
        </p:spPr>
        <p:txBody>
          <a:bodyPr>
            <a:normAutofit/>
          </a:bodyPr>
          <a:lstStyle/>
          <a:p>
            <a:r>
              <a:rPr lang="es-MX" b="1" dirty="0" smtClean="0"/>
              <a:t>1979.</a:t>
            </a:r>
            <a:r>
              <a:rPr lang="es-MX" dirty="0" smtClean="0"/>
              <a:t> Una Junta Militar moderada derroca al gobierno del general Romero.</a:t>
            </a:r>
          </a:p>
          <a:p>
            <a:endParaRPr lang="es-MX" dirty="0" smtClean="0"/>
          </a:p>
          <a:p>
            <a:r>
              <a:rPr lang="es-MX" b="1" dirty="0" smtClean="0"/>
              <a:t>1980</a:t>
            </a:r>
            <a:r>
              <a:rPr lang="es-MX" dirty="0" smtClean="0"/>
              <a:t>. Se anuncia el Plan de Reforma Agria Integral y se decreta la nacionalización de la banca y del comercio exterior. </a:t>
            </a:r>
          </a:p>
          <a:p>
            <a:r>
              <a:rPr lang="es-MX" dirty="0" smtClean="0"/>
              <a:t>El 13 de diciembre se nombra al demócrata cristiano Napoleón Duarte presidente provisional de la República</a:t>
            </a:r>
            <a:endParaRPr lang="es-MX"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1071546"/>
            <a:ext cx="8229600" cy="4525963"/>
          </a:xfrm>
        </p:spPr>
        <p:txBody>
          <a:bodyPr/>
          <a:lstStyle/>
          <a:p>
            <a:r>
              <a:rPr lang="es-MX" b="1" dirty="0" smtClean="0"/>
              <a:t>1980: </a:t>
            </a:r>
            <a:r>
              <a:rPr lang="es-MX" dirty="0" smtClean="0"/>
              <a:t>El día lunes 24 de marzo de 1980 fue asesinado monseñor óscar  Arnulfo Romero cuando oficiaba una misa en la capilla del hospital de La Divina Providencia en la colonia </a:t>
            </a:r>
            <a:r>
              <a:rPr lang="es-MX" dirty="0" err="1" smtClean="0"/>
              <a:t>Miramonte</a:t>
            </a:r>
            <a:r>
              <a:rPr lang="es-MX" dirty="0" smtClean="0"/>
              <a:t> de San Salvador. Un disparo hecho por un francotirador impactó en su corazón, momentos antes de la Sagrada Consagración. Al ser asesinado, tenía 62 años de edad.</a:t>
            </a:r>
          </a:p>
          <a:p>
            <a:endParaRPr lang="es-MX"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pic>
        <p:nvPicPr>
          <p:cNvPr id="7170" name="Picture 2"/>
          <p:cNvPicPr>
            <a:picLocks noGrp="1" noChangeAspect="1" noChangeArrowheads="1"/>
          </p:cNvPicPr>
          <p:nvPr>
            <p:ph idx="1"/>
          </p:nvPr>
        </p:nvPicPr>
        <p:blipFill>
          <a:blip r:embed="rId2" cstate="print"/>
          <a:srcRect/>
          <a:stretch>
            <a:fillRect/>
          </a:stretch>
        </p:blipFill>
        <p:spPr bwMode="auto">
          <a:xfrm>
            <a:off x="928662" y="1285860"/>
            <a:ext cx="7088124" cy="4716824"/>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a:buNone/>
            </a:pPr>
            <a:endParaRPr lang="es-MX" dirty="0" smtClean="0"/>
          </a:p>
          <a:p>
            <a:r>
              <a:rPr lang="es-MX" b="1" dirty="0" smtClean="0"/>
              <a:t>1980-1992</a:t>
            </a:r>
            <a:r>
              <a:rPr lang="es-MX" dirty="0" smtClean="0"/>
              <a:t> Se conoce comúnmente como Guerra Civil de El Salvador, al conflicto bélico interno, ocurrido en el país centroamericano, en el que se enfrentaron, el ejército gubernamental, la Fuerza Armada de El Salvador, (FAES), </a:t>
            </a:r>
            <a:endParaRPr lang="es-MX"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pic>
        <p:nvPicPr>
          <p:cNvPr id="9218" name="Picture 2"/>
          <p:cNvPicPr>
            <a:picLocks noGrp="1" noChangeAspect="1" noChangeArrowheads="1"/>
          </p:cNvPicPr>
          <p:nvPr>
            <p:ph idx="1"/>
          </p:nvPr>
        </p:nvPicPr>
        <p:blipFill>
          <a:blip r:embed="rId2" cstate="print"/>
          <a:srcRect/>
          <a:stretch>
            <a:fillRect/>
          </a:stretch>
        </p:blipFill>
        <p:spPr bwMode="auto">
          <a:xfrm>
            <a:off x="357158" y="214290"/>
            <a:ext cx="4714908" cy="3549834"/>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cstate="print"/>
          <a:srcRect/>
          <a:stretch>
            <a:fillRect/>
          </a:stretch>
        </p:blipFill>
        <p:spPr bwMode="auto">
          <a:xfrm>
            <a:off x="3857620" y="2857496"/>
            <a:ext cx="5072098" cy="3750632"/>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500042"/>
            <a:ext cx="8229600" cy="4525963"/>
          </a:xfrm>
        </p:spPr>
        <p:txBody>
          <a:bodyPr/>
          <a:lstStyle/>
          <a:p>
            <a:r>
              <a:rPr lang="es-MX" b="1" dirty="0" smtClean="0"/>
              <a:t>1981</a:t>
            </a:r>
            <a:r>
              <a:rPr lang="es-MX" dirty="0" smtClean="0"/>
              <a:t>, El 10 de enero  el Frente Farabundo Martí para la Liberación Nacional lanzó lo que llamó una "ofensiva final", después rebautizada como "ofensiva general", contra el gobierno salvadoreño, </a:t>
            </a:r>
            <a:endParaRPr lang="es-MX" dirty="0"/>
          </a:p>
        </p:txBody>
      </p:sp>
      <p:pic>
        <p:nvPicPr>
          <p:cNvPr id="8194" name="Picture 2"/>
          <p:cNvPicPr>
            <a:picLocks noChangeAspect="1" noChangeArrowheads="1"/>
          </p:cNvPicPr>
          <p:nvPr/>
        </p:nvPicPr>
        <p:blipFill>
          <a:blip r:embed="rId2" cstate="print"/>
          <a:srcRect/>
          <a:stretch>
            <a:fillRect/>
          </a:stretch>
        </p:blipFill>
        <p:spPr bwMode="auto">
          <a:xfrm>
            <a:off x="2285984" y="3214686"/>
            <a:ext cx="4143404" cy="3102450"/>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dirty="0"/>
          </a:p>
        </p:txBody>
      </p:sp>
      <p:sp>
        <p:nvSpPr>
          <p:cNvPr id="3" name="2 Marcador de contenido"/>
          <p:cNvSpPr>
            <a:spLocks noGrp="1"/>
          </p:cNvSpPr>
          <p:nvPr>
            <p:ph idx="1"/>
          </p:nvPr>
        </p:nvSpPr>
        <p:spPr/>
        <p:txBody>
          <a:bodyPr/>
          <a:lstStyle/>
          <a:p>
            <a:r>
              <a:rPr lang="es-MX" b="1" dirty="0" smtClean="0"/>
              <a:t>1981</a:t>
            </a:r>
            <a:r>
              <a:rPr lang="es-MX" dirty="0" smtClean="0"/>
              <a:t>. En mayo aumenta la tensión militar en la frontera con Nicaragua debido a los choques armados entre sandinistas y antisandinistas. Honduras condena la declaración franco mexicana de apoyo a las guerrillas izquierdistas de El Salvador</a:t>
            </a:r>
            <a:endParaRPr lang="es-MX"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MX" b="1" dirty="0" smtClean="0"/>
              <a:t>1982</a:t>
            </a:r>
            <a:r>
              <a:rPr lang="es-MX" dirty="0" smtClean="0"/>
              <a:t>. la fuerte dependencia del petróleo se convirtió en fuente de graves problemas y de inestabilidad. Para ello gravitaron tanto factores de orden general -la recesión internacional y la caída de los precios del petróleo-</a:t>
            </a:r>
            <a:endParaRPr lang="es-MX"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785794"/>
            <a:ext cx="8229600" cy="4525963"/>
          </a:xfrm>
        </p:spPr>
        <p:txBody>
          <a:bodyPr/>
          <a:lstStyle/>
          <a:p>
            <a:r>
              <a:rPr lang="es-MX" b="1" dirty="0"/>
              <a:t>1542.</a:t>
            </a:r>
            <a:r>
              <a:rPr lang="es-MX" dirty="0"/>
              <a:t> Se incorpora El Salvador a la Real Audiencia de los Confines y después a la Capitanía General de Guatemala, junto con Chiapas, Honduras, Nicaragua y Costa Rica</a:t>
            </a:r>
            <a:r>
              <a:rPr lang="es-MX" dirty="0" smtClean="0"/>
              <a:t>.</a:t>
            </a:r>
          </a:p>
          <a:p>
            <a:endParaRPr lang="es-MX" dirty="0"/>
          </a:p>
          <a:p>
            <a:r>
              <a:rPr lang="es-MX" b="1" dirty="0"/>
              <a:t>1822-1823.</a:t>
            </a:r>
            <a:r>
              <a:rPr lang="es-MX" dirty="0"/>
              <a:t> El Salvador se opone a la anexión de Centroamérica al Imperio mexicano de Iturbide</a:t>
            </a:r>
          </a:p>
          <a:p>
            <a:endParaRPr lang="es-MX"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642918"/>
            <a:ext cx="8229600" cy="5786478"/>
          </a:xfrm>
        </p:spPr>
        <p:txBody>
          <a:bodyPr>
            <a:normAutofit/>
          </a:bodyPr>
          <a:lstStyle/>
          <a:p>
            <a:r>
              <a:rPr lang="es-MX" b="1" dirty="0" smtClean="0"/>
              <a:t>1982</a:t>
            </a:r>
            <a:r>
              <a:rPr lang="es-MX" dirty="0" smtClean="0"/>
              <a:t> septiembre. Un alud del volcán San Salvador, provocado por fuertes lluvias, sepulta una colonia al noroeste de la capital y deja unas 1.000 víctimas, entre muertos y desaparecidos.</a:t>
            </a:r>
          </a:p>
          <a:p>
            <a:endParaRPr lang="es-MX" dirty="0" smtClean="0"/>
          </a:p>
          <a:p>
            <a:r>
              <a:rPr lang="es-MX" b="1" dirty="0" smtClean="0"/>
              <a:t>1986</a:t>
            </a:r>
            <a:r>
              <a:rPr lang="es-MX" dirty="0" smtClean="0"/>
              <a:t> octubre. Un terremoto de 7,5 grados destruye San Salvador y deja más de 1.400 muertos y 10.000 damnificados.</a:t>
            </a:r>
          </a:p>
          <a:p>
            <a:endParaRPr lang="es-MX"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1142984"/>
            <a:ext cx="8229600" cy="5411807"/>
          </a:xfrm>
        </p:spPr>
        <p:txBody>
          <a:bodyPr/>
          <a:lstStyle/>
          <a:p>
            <a:r>
              <a:rPr lang="es-MX" b="1" dirty="0" smtClean="0"/>
              <a:t>1988</a:t>
            </a:r>
            <a:r>
              <a:rPr lang="es-MX" dirty="0" smtClean="0"/>
              <a:t> octubre. El huracán Joan impacta la costa de Centroamérica y Colombia y provoca la muerte de unas 500 personas, 148 en Nicaragua.</a:t>
            </a:r>
          </a:p>
          <a:p>
            <a:pPr>
              <a:buNone/>
            </a:pPr>
            <a:endParaRPr lang="es-MX" dirty="0" smtClean="0"/>
          </a:p>
          <a:p>
            <a:r>
              <a:rPr lang="es-MX" b="1" dirty="0" smtClean="0"/>
              <a:t>1990</a:t>
            </a:r>
            <a:r>
              <a:rPr lang="es-MX" dirty="0" smtClean="0"/>
              <a:t> Se reúnen en Suiza el FMLN y el gobierno para el acuerdo de Ginebra</a:t>
            </a:r>
            <a:endParaRPr lang="es-MX"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857232"/>
            <a:ext cx="8229600" cy="5268931"/>
          </a:xfrm>
        </p:spPr>
        <p:txBody>
          <a:bodyPr>
            <a:normAutofit/>
          </a:bodyPr>
          <a:lstStyle/>
          <a:p>
            <a:r>
              <a:rPr lang="es-MX" b="1" dirty="0" smtClean="0"/>
              <a:t>1991</a:t>
            </a:r>
            <a:r>
              <a:rPr lang="es-MX" dirty="0" smtClean="0"/>
              <a:t> la Asamblea Legislativa de El Salvador se expandió a 84 diputados para dotar a los partidos políticos pequeños de mayores oportunidades de ganar acceso al proceso legislativo.</a:t>
            </a:r>
          </a:p>
          <a:p>
            <a:r>
              <a:rPr lang="es-MX" dirty="0" smtClean="0"/>
              <a:t> </a:t>
            </a:r>
          </a:p>
          <a:p>
            <a:r>
              <a:rPr lang="es-MX" b="1" dirty="0" smtClean="0"/>
              <a:t>1991 </a:t>
            </a:r>
            <a:r>
              <a:rPr lang="es-MX" dirty="0" smtClean="0"/>
              <a:t>abril. Un terremoto de 7,5 grados sacude la zona caribeña de Costa Rica (Limón) y Panamá (Bocas del Toro), dejando un centenar de muertos entre los dos países.</a:t>
            </a:r>
          </a:p>
          <a:p>
            <a:endParaRPr lang="es-MX"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571480"/>
            <a:ext cx="8229600" cy="5554683"/>
          </a:xfrm>
        </p:spPr>
        <p:txBody>
          <a:bodyPr>
            <a:normAutofit/>
          </a:bodyPr>
          <a:lstStyle/>
          <a:p>
            <a:r>
              <a:rPr lang="es-MX" b="1" dirty="0" smtClean="0"/>
              <a:t>1992</a:t>
            </a:r>
            <a:r>
              <a:rPr lang="es-MX" dirty="0" smtClean="0"/>
              <a:t>.  Representantes gubernamentales y de la guerrilla firman un acuerdo por el que finaliza la guerra civil. </a:t>
            </a:r>
          </a:p>
          <a:p>
            <a:pPr>
              <a:buNone/>
            </a:pPr>
            <a:endParaRPr lang="es-MX" dirty="0" smtClean="0"/>
          </a:p>
          <a:p>
            <a:endParaRPr lang="es-MX" dirty="0"/>
          </a:p>
        </p:txBody>
      </p:sp>
      <p:pic>
        <p:nvPicPr>
          <p:cNvPr id="4" name="Picture 2"/>
          <p:cNvPicPr>
            <a:picLocks noChangeAspect="1" noChangeArrowheads="1"/>
          </p:cNvPicPr>
          <p:nvPr/>
        </p:nvPicPr>
        <p:blipFill>
          <a:blip r:embed="rId2" cstate="print"/>
          <a:srcRect/>
          <a:stretch>
            <a:fillRect/>
          </a:stretch>
        </p:blipFill>
        <p:spPr bwMode="auto">
          <a:xfrm>
            <a:off x="1500166" y="2214554"/>
            <a:ext cx="6262708" cy="4178121"/>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MX" b="1" dirty="0" smtClean="0"/>
              <a:t>1992  </a:t>
            </a:r>
            <a:r>
              <a:rPr lang="es-MX" dirty="0" smtClean="0"/>
              <a:t>abril. Una erupción del volcán Cerro Negro, con columnas de humo y cenizas de hasta 20.000 metros de altura, deja dos muertos, 50.000 damnificados en el noroeste de Nicaragua.</a:t>
            </a:r>
          </a:p>
          <a:p>
            <a:endParaRPr lang="es-MX"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642918"/>
            <a:ext cx="8229600" cy="5483245"/>
          </a:xfrm>
        </p:spPr>
        <p:txBody>
          <a:bodyPr>
            <a:normAutofit lnSpcReduction="10000"/>
          </a:bodyPr>
          <a:lstStyle/>
          <a:p>
            <a:r>
              <a:rPr lang="es-MX" b="1" dirty="0" smtClean="0"/>
              <a:t>1994</a:t>
            </a:r>
            <a:r>
              <a:rPr lang="es-MX" dirty="0" smtClean="0"/>
              <a:t>. Armando Calderón Sol accede a la presidencia de la República tras la victoria del ARENA en unas elecciones presidenciales, legislativas y municipales en las que participó por primera vez como partido político el grupo guerrillero Frente Farabundo Martí de Liberación Nacional (FMLN).</a:t>
            </a:r>
          </a:p>
          <a:p>
            <a:pPr>
              <a:buNone/>
            </a:pPr>
            <a:endParaRPr lang="es-MX" dirty="0" smtClean="0"/>
          </a:p>
          <a:p>
            <a:r>
              <a:rPr lang="es-MX" b="1" dirty="0" smtClean="0"/>
              <a:t>1994</a:t>
            </a:r>
            <a:r>
              <a:rPr lang="es-MX" dirty="0" smtClean="0"/>
              <a:t> es declarada la amnistía general para miembros de ambos bandos por los hechos cometidos durante el conflicto.</a:t>
            </a:r>
          </a:p>
          <a:p>
            <a:pPr>
              <a:buNone/>
            </a:pPr>
            <a:endParaRPr lang="es-MX" dirty="0" smtClean="0"/>
          </a:p>
          <a:p>
            <a:endParaRPr lang="es-MX"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85794"/>
            <a:ext cx="8229600" cy="5340369"/>
          </a:xfrm>
        </p:spPr>
        <p:txBody>
          <a:bodyPr>
            <a:normAutofit/>
          </a:bodyPr>
          <a:lstStyle/>
          <a:p>
            <a:r>
              <a:rPr lang="es-MX" b="1" dirty="0" smtClean="0"/>
              <a:t>1996</a:t>
            </a:r>
            <a:r>
              <a:rPr lang="es-MX" dirty="0" smtClean="0"/>
              <a:t> (julio). El paso del huracán César deja en Centroamérica 48 muertos, más de 10.000 damnificados y grandes pérdidas. Los países más afectados fueron Costa Rica y Nicaragua.</a:t>
            </a:r>
          </a:p>
          <a:p>
            <a:pPr>
              <a:buNone/>
            </a:pPr>
            <a:endParaRPr lang="es-MX" dirty="0" smtClean="0"/>
          </a:p>
          <a:p>
            <a:r>
              <a:rPr lang="es-MX" b="1" dirty="0" smtClean="0"/>
              <a:t>1997.</a:t>
            </a:r>
            <a:r>
              <a:rPr lang="es-MX" dirty="0" smtClean="0"/>
              <a:t> En mayo se producen pequeños enfrentamientos armados entre naves de Honduras y Nicaragua, como consecuencia del intercambio de fuego real entre buques de ambos países en el golfo de Fonseca.</a:t>
            </a:r>
            <a:endParaRPr lang="es-MX"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s-MX" b="1" dirty="0" smtClean="0"/>
              <a:t>1998</a:t>
            </a:r>
            <a:r>
              <a:rPr lang="es-MX" dirty="0" smtClean="0"/>
              <a:t> octubre. El huracán Mitch azota con furia a Centroamérica, donde deja 9.214 muertos, 9.171 desaparecidos y más de 6.500 millones de dólares en pérdidas. Golpea principalmente a Honduras y Nicaragua</a:t>
            </a:r>
          </a:p>
          <a:p>
            <a:endParaRPr lang="es-MX"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pic>
        <p:nvPicPr>
          <p:cNvPr id="2050" name="Picture 2"/>
          <p:cNvPicPr>
            <a:picLocks noGrp="1" noChangeAspect="1" noChangeArrowheads="1"/>
          </p:cNvPicPr>
          <p:nvPr>
            <p:ph idx="1"/>
          </p:nvPr>
        </p:nvPicPr>
        <p:blipFill>
          <a:blip r:embed="rId2" cstate="print"/>
          <a:srcRect/>
          <a:stretch>
            <a:fillRect/>
          </a:stretch>
        </p:blipFill>
        <p:spPr bwMode="auto">
          <a:xfrm>
            <a:off x="214281" y="285728"/>
            <a:ext cx="4822065" cy="321471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4643438" y="3429000"/>
            <a:ext cx="4357718" cy="3264082"/>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pic>
        <p:nvPicPr>
          <p:cNvPr id="3074" name="Picture 2"/>
          <p:cNvPicPr>
            <a:picLocks noGrp="1" noChangeAspect="1" noChangeArrowheads="1"/>
          </p:cNvPicPr>
          <p:nvPr>
            <p:ph idx="1"/>
          </p:nvPr>
        </p:nvPicPr>
        <p:blipFill>
          <a:blip r:embed="rId2" cstate="print"/>
          <a:srcRect/>
          <a:stretch>
            <a:fillRect/>
          </a:stretch>
        </p:blipFill>
        <p:spPr bwMode="auto">
          <a:xfrm>
            <a:off x="785786" y="1142984"/>
            <a:ext cx="7072362" cy="479349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500042"/>
            <a:ext cx="8229600" cy="5626121"/>
          </a:xfrm>
        </p:spPr>
        <p:txBody>
          <a:bodyPr>
            <a:normAutofit fontScale="92500" lnSpcReduction="10000"/>
          </a:bodyPr>
          <a:lstStyle/>
          <a:p>
            <a:r>
              <a:rPr lang="es-MX" b="1" dirty="0"/>
              <a:t>1823</a:t>
            </a:r>
            <a:r>
              <a:rPr lang="es-MX" dirty="0"/>
              <a:t>. Se constituye la Federación de Provincias Unidas de Centroamérica, de la que El Salvador forma parte</a:t>
            </a:r>
            <a:r>
              <a:rPr lang="es-MX" dirty="0" smtClean="0"/>
              <a:t>.</a:t>
            </a:r>
          </a:p>
          <a:p>
            <a:pPr>
              <a:buNone/>
            </a:pPr>
            <a:endParaRPr lang="es-MX" dirty="0" smtClean="0"/>
          </a:p>
          <a:p>
            <a:endParaRPr lang="es-MX" dirty="0" smtClean="0"/>
          </a:p>
          <a:p>
            <a:endParaRPr lang="es-MX" dirty="0"/>
          </a:p>
          <a:p>
            <a:pPr>
              <a:buNone/>
            </a:pPr>
            <a:r>
              <a:rPr lang="es-MX" b="1" dirty="0"/>
              <a:t>1824, </a:t>
            </a:r>
            <a:r>
              <a:rPr lang="es-MX" dirty="0"/>
              <a:t>una nueva constitución fue aprobada, que entró en vigor desde 1825, que cambió el nombre del país a República Federal de Centro América. La bandera se acogió de nuevo sin ninguna variante, excepto por el escudo que pasó de ser circular a ser ovalado.</a:t>
            </a:r>
          </a:p>
          <a:p>
            <a:pPr>
              <a:buNone/>
            </a:pPr>
            <a:endParaRPr lang="es-MX" dirty="0"/>
          </a:p>
          <a:p>
            <a:endParaRPr lang="es-MX" dirty="0"/>
          </a:p>
        </p:txBody>
      </p:sp>
      <p:pic>
        <p:nvPicPr>
          <p:cNvPr id="4" name="3 Imagen"/>
          <p:cNvPicPr/>
          <p:nvPr/>
        </p:nvPicPr>
        <p:blipFill>
          <a:blip r:embed="rId2" cstate="print"/>
          <a:srcRect/>
          <a:stretch>
            <a:fillRect/>
          </a:stretch>
        </p:blipFill>
        <p:spPr bwMode="auto">
          <a:xfrm>
            <a:off x="3357554" y="1785926"/>
            <a:ext cx="2266687" cy="1518249"/>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14282" y="357166"/>
            <a:ext cx="5786478" cy="5786478"/>
          </a:xfrm>
        </p:spPr>
        <p:txBody>
          <a:bodyPr>
            <a:normAutofit/>
          </a:bodyPr>
          <a:lstStyle/>
          <a:p>
            <a:r>
              <a:rPr lang="es-MX" b="1" dirty="0" smtClean="0"/>
              <a:t>1999</a:t>
            </a:r>
            <a:r>
              <a:rPr lang="es-MX" dirty="0" smtClean="0"/>
              <a:t> fueron celebradas las elecciones presidenciales con un hecho inédito hasta ese momento en cualquier otro país del mundo: un ex comandante guerrillero, Facundo Guardado, se postula como candidato presidencial por el FMLN compitiendo con Francisco Flores del oficialista ARENA.</a:t>
            </a:r>
          </a:p>
          <a:p>
            <a:endParaRPr lang="es-MX" dirty="0"/>
          </a:p>
        </p:txBody>
      </p:sp>
      <p:pic>
        <p:nvPicPr>
          <p:cNvPr id="4098" name="Picture 2"/>
          <p:cNvPicPr>
            <a:picLocks noChangeAspect="1" noChangeArrowheads="1"/>
          </p:cNvPicPr>
          <p:nvPr/>
        </p:nvPicPr>
        <p:blipFill>
          <a:blip r:embed="rId2" cstate="print"/>
          <a:srcRect/>
          <a:stretch>
            <a:fillRect/>
          </a:stretch>
        </p:blipFill>
        <p:spPr bwMode="auto">
          <a:xfrm>
            <a:off x="6072198" y="1071546"/>
            <a:ext cx="2828925" cy="3371850"/>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14356"/>
            <a:ext cx="8229600" cy="5411807"/>
          </a:xfrm>
        </p:spPr>
        <p:txBody>
          <a:bodyPr/>
          <a:lstStyle/>
          <a:p>
            <a:r>
              <a:rPr lang="es-MX" b="1" dirty="0" smtClean="0"/>
              <a:t>1999</a:t>
            </a:r>
            <a:r>
              <a:rPr lang="es-MX" dirty="0" smtClean="0"/>
              <a:t>. El crecimiento económico este año se ve afectado por la reconstrucción de los daños en las infraestructuras causadas por el Mitch.</a:t>
            </a:r>
          </a:p>
          <a:p>
            <a:endParaRPr lang="es-MX" dirty="0" smtClean="0"/>
          </a:p>
          <a:p>
            <a:r>
              <a:rPr lang="es-MX" b="1" dirty="0" smtClean="0"/>
              <a:t>2001</a:t>
            </a:r>
            <a:r>
              <a:rPr lang="es-MX" dirty="0" smtClean="0"/>
              <a:t>, El Salvador se dolarizó el 1 de enero de este año al entrar en vigencia la llamada Ley de Integración Monetaria (LIM), que fijó el tipo de cambio en 8.75 colones por un dólar.</a:t>
            </a:r>
          </a:p>
          <a:p>
            <a:endParaRPr lang="es-MX"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571481"/>
            <a:ext cx="8229600" cy="2286016"/>
          </a:xfrm>
        </p:spPr>
        <p:txBody>
          <a:bodyPr/>
          <a:lstStyle/>
          <a:p>
            <a:r>
              <a:rPr lang="es-MX" b="1" dirty="0" smtClean="0"/>
              <a:t>2001</a:t>
            </a:r>
            <a:r>
              <a:rPr lang="es-MX" dirty="0" smtClean="0"/>
              <a:t>, El Salvador sufrió dos terremotos con un mes de diferencia entre ellos, el primero se dio el sábado 13 de enero y el segundo el martes 13 de febrero. </a:t>
            </a:r>
          </a:p>
          <a:p>
            <a:pPr>
              <a:buNone/>
            </a:pPr>
            <a:endParaRPr lang="es-MX" dirty="0" smtClean="0"/>
          </a:p>
          <a:p>
            <a:endParaRPr lang="es-MX" dirty="0"/>
          </a:p>
        </p:txBody>
      </p:sp>
      <p:pic>
        <p:nvPicPr>
          <p:cNvPr id="5122" name="Picture 2"/>
          <p:cNvPicPr>
            <a:picLocks noChangeAspect="1" noChangeArrowheads="1"/>
          </p:cNvPicPr>
          <p:nvPr/>
        </p:nvPicPr>
        <p:blipFill>
          <a:blip r:embed="rId2" cstate="print"/>
          <a:srcRect/>
          <a:stretch>
            <a:fillRect/>
          </a:stretch>
        </p:blipFill>
        <p:spPr bwMode="auto">
          <a:xfrm>
            <a:off x="1500166" y="2714620"/>
            <a:ext cx="5572164" cy="3659899"/>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pic>
        <p:nvPicPr>
          <p:cNvPr id="7170" name="Picture 2"/>
          <p:cNvPicPr>
            <a:picLocks noGrp="1" noChangeAspect="1" noChangeArrowheads="1"/>
          </p:cNvPicPr>
          <p:nvPr>
            <p:ph idx="1"/>
          </p:nvPr>
        </p:nvPicPr>
        <p:blipFill>
          <a:blip r:embed="rId2" cstate="print"/>
          <a:srcRect/>
          <a:stretch>
            <a:fillRect/>
          </a:stretch>
        </p:blipFill>
        <p:spPr bwMode="auto">
          <a:xfrm>
            <a:off x="1142976" y="1357298"/>
            <a:ext cx="6572296" cy="4703299"/>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pic>
        <p:nvPicPr>
          <p:cNvPr id="6146" name="Picture 2"/>
          <p:cNvPicPr>
            <a:picLocks noGrp="1" noChangeAspect="1" noChangeArrowheads="1"/>
          </p:cNvPicPr>
          <p:nvPr>
            <p:ph idx="1"/>
          </p:nvPr>
        </p:nvPicPr>
        <p:blipFill>
          <a:blip r:embed="rId2" cstate="print"/>
          <a:srcRect/>
          <a:stretch>
            <a:fillRect/>
          </a:stretch>
        </p:blipFill>
        <p:spPr bwMode="auto">
          <a:xfrm>
            <a:off x="1000100" y="1000108"/>
            <a:ext cx="6929446" cy="5197085"/>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85794"/>
            <a:ext cx="3614734" cy="5340369"/>
          </a:xfrm>
        </p:spPr>
        <p:txBody>
          <a:bodyPr/>
          <a:lstStyle/>
          <a:p>
            <a:r>
              <a:rPr lang="es-MX" b="1" dirty="0" smtClean="0"/>
              <a:t>2004</a:t>
            </a:r>
            <a:r>
              <a:rPr lang="es-MX" dirty="0" smtClean="0"/>
              <a:t> Las elecciones presidenciales de marzo enfrentaron a Elías Antonio Saca de ARENA y a </a:t>
            </a:r>
            <a:r>
              <a:rPr lang="es-MX" dirty="0" err="1" smtClean="0"/>
              <a:t>Schafik</a:t>
            </a:r>
            <a:r>
              <a:rPr lang="es-MX" dirty="0" smtClean="0"/>
              <a:t> </a:t>
            </a:r>
            <a:r>
              <a:rPr lang="es-MX" dirty="0" err="1" smtClean="0"/>
              <a:t>Handal</a:t>
            </a:r>
            <a:r>
              <a:rPr lang="es-MX" dirty="0" smtClean="0"/>
              <a:t> del FMLN.</a:t>
            </a:r>
          </a:p>
          <a:p>
            <a:endParaRPr lang="es-MX" dirty="0"/>
          </a:p>
        </p:txBody>
      </p:sp>
      <p:pic>
        <p:nvPicPr>
          <p:cNvPr id="8195" name="Picture 3"/>
          <p:cNvPicPr>
            <a:picLocks noChangeAspect="1" noChangeArrowheads="1"/>
          </p:cNvPicPr>
          <p:nvPr/>
        </p:nvPicPr>
        <p:blipFill>
          <a:blip r:embed="rId2" cstate="print"/>
          <a:srcRect/>
          <a:stretch>
            <a:fillRect/>
          </a:stretch>
        </p:blipFill>
        <p:spPr bwMode="auto">
          <a:xfrm>
            <a:off x="4429124" y="1357298"/>
            <a:ext cx="4191000" cy="3486150"/>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000108"/>
            <a:ext cx="8229600" cy="5126055"/>
          </a:xfrm>
        </p:spPr>
        <p:txBody>
          <a:bodyPr/>
          <a:lstStyle/>
          <a:p>
            <a:r>
              <a:rPr lang="es-MX" b="1" dirty="0" smtClean="0"/>
              <a:t>2004</a:t>
            </a:r>
            <a:r>
              <a:rPr lang="es-MX" dirty="0" smtClean="0"/>
              <a:t> la Asamblea Legislativa ratificó el Tratado de Libre Comercio de América Central .</a:t>
            </a:r>
          </a:p>
          <a:p>
            <a:endParaRPr lang="es-MX" dirty="0" smtClean="0"/>
          </a:p>
          <a:p>
            <a:r>
              <a:rPr lang="es-MX" dirty="0" smtClean="0"/>
              <a:t>Un Tratado de Libre Comercio (TLC) consiste en un acuerdo comercial regional o bilateral para ampliar el mercado de bienes y servicios entre los países participantes. </a:t>
            </a:r>
            <a:r>
              <a:rPr lang="es-MX" dirty="0" err="1" smtClean="0"/>
              <a:t>Básicamen</a:t>
            </a:r>
            <a:endParaRPr lang="es-MX"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857232"/>
            <a:ext cx="8229600" cy="5268931"/>
          </a:xfrm>
        </p:spPr>
        <p:txBody>
          <a:bodyPr/>
          <a:lstStyle/>
          <a:p>
            <a:r>
              <a:rPr lang="es-MX" b="1" dirty="0" smtClean="0"/>
              <a:t>2006,</a:t>
            </a:r>
            <a:r>
              <a:rPr lang="es-MX" dirty="0" smtClean="0"/>
              <a:t> El Salvador se convirtió, en marzo en  el primer país en el cual entro en vigencia el acuerdo comercial con Estados Unidos. Además, </a:t>
            </a:r>
          </a:p>
          <a:p>
            <a:endParaRPr lang="es-MX" dirty="0" smtClean="0"/>
          </a:p>
          <a:p>
            <a:r>
              <a:rPr lang="es-MX" b="1" dirty="0" smtClean="0"/>
              <a:t>2007,</a:t>
            </a:r>
            <a:r>
              <a:rPr lang="es-MX" dirty="0" smtClean="0"/>
              <a:t> El Ministerio de Economía a través de la Dirección General de Estadística y Censos, realizará los Censos VI  de Población y V de Vivienda 2007 del 12 al 27 de mayo</a:t>
            </a:r>
          </a:p>
          <a:p>
            <a:endParaRPr lang="es-MX"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14356"/>
            <a:ext cx="4543428" cy="5411807"/>
          </a:xfrm>
        </p:spPr>
        <p:txBody>
          <a:bodyPr>
            <a:normAutofit/>
          </a:bodyPr>
          <a:lstStyle/>
          <a:p>
            <a:pPr>
              <a:buNone/>
            </a:pPr>
            <a:r>
              <a:rPr lang="es-MX" b="1" dirty="0" smtClean="0"/>
              <a:t>2009 </a:t>
            </a:r>
            <a:r>
              <a:rPr lang="es-MX" dirty="0" smtClean="0"/>
              <a:t>, La Elección presidencial de El Salvador de 2009 fue celebrada el 15 de marzo, dando como ganador a Mauricio </a:t>
            </a:r>
            <a:r>
              <a:rPr lang="es-MX" dirty="0" err="1" smtClean="0"/>
              <a:t>Funes</a:t>
            </a:r>
            <a:r>
              <a:rPr lang="es-MX" dirty="0" smtClean="0"/>
              <a:t> (FMLN), luego de vencer en las urnas al candidato de ARENA, Rodrigo Ávila</a:t>
            </a:r>
            <a:endParaRPr lang="es-MX" dirty="0"/>
          </a:p>
        </p:txBody>
      </p:sp>
      <p:pic>
        <p:nvPicPr>
          <p:cNvPr id="9218" name="Picture 2"/>
          <p:cNvPicPr>
            <a:picLocks noChangeAspect="1" noChangeArrowheads="1"/>
          </p:cNvPicPr>
          <p:nvPr/>
        </p:nvPicPr>
        <p:blipFill>
          <a:blip r:embed="rId2" cstate="print"/>
          <a:srcRect/>
          <a:stretch>
            <a:fillRect/>
          </a:stretch>
        </p:blipFill>
        <p:spPr bwMode="auto">
          <a:xfrm>
            <a:off x="5072066" y="785794"/>
            <a:ext cx="3591580" cy="5214974"/>
          </a:xfrm>
          <a:prstGeom prst="rect">
            <a:avLst/>
          </a:prstGeom>
          <a:noFill/>
          <a:ln w="9525">
            <a:noFill/>
            <a:miter lim="800000"/>
            <a:headEnd/>
            <a:tailEnd/>
          </a:ln>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642910" y="285728"/>
            <a:ext cx="7686700" cy="1900238"/>
          </a:xfrm>
        </p:spPr>
        <p:txBody>
          <a:bodyPr/>
          <a:lstStyle/>
          <a:p>
            <a:r>
              <a:rPr lang="es-MX" b="1" dirty="0" smtClean="0"/>
              <a:t>2012,</a:t>
            </a:r>
            <a:r>
              <a:rPr lang="es-MX" dirty="0" smtClean="0"/>
              <a:t> Las Elecciones legislativas y municipales de El Salvador de 2012 se celebraron el día 11 de marzo. </a:t>
            </a:r>
            <a:endParaRPr lang="es-MX" dirty="0"/>
          </a:p>
        </p:txBody>
      </p:sp>
      <p:pic>
        <p:nvPicPr>
          <p:cNvPr id="10242" name="Picture 2"/>
          <p:cNvPicPr>
            <a:picLocks noChangeAspect="1" noChangeArrowheads="1"/>
          </p:cNvPicPr>
          <p:nvPr/>
        </p:nvPicPr>
        <p:blipFill>
          <a:blip r:embed="rId2" cstate="print"/>
          <a:srcRect/>
          <a:stretch>
            <a:fillRect/>
          </a:stretch>
        </p:blipFill>
        <p:spPr bwMode="auto">
          <a:xfrm>
            <a:off x="1214414" y="2000240"/>
            <a:ext cx="5786478" cy="4554601"/>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71472" y="571480"/>
            <a:ext cx="8229600" cy="3000396"/>
          </a:xfrm>
        </p:spPr>
        <p:txBody>
          <a:bodyPr>
            <a:normAutofit lnSpcReduction="10000"/>
          </a:bodyPr>
          <a:lstStyle/>
          <a:p>
            <a:pPr>
              <a:buNone/>
            </a:pPr>
            <a:r>
              <a:rPr lang="es-MX" b="1" dirty="0" smtClean="0"/>
              <a:t>1825</a:t>
            </a:r>
            <a:r>
              <a:rPr lang="es-MX" dirty="0"/>
              <a:t>,  asumió como primer presidente de las Provincias Unidas del Centro de América el salvadoreño Manuel José Arce y se establecieron las primeras relaciones Diplomáticas con Estados Unidos de América, Gran Bretaña y </a:t>
            </a:r>
            <a:r>
              <a:rPr lang="es-MX" dirty="0" smtClean="0"/>
              <a:t>Holanda</a:t>
            </a:r>
          </a:p>
          <a:p>
            <a:pPr>
              <a:buNone/>
            </a:pPr>
            <a:endParaRPr lang="es-MX" dirty="0" smtClean="0"/>
          </a:p>
          <a:p>
            <a:pPr>
              <a:buNone/>
            </a:pPr>
            <a:endParaRPr lang="es-MX" dirty="0" smtClean="0"/>
          </a:p>
          <a:p>
            <a:pPr>
              <a:buNone/>
            </a:pPr>
            <a:endParaRPr lang="es-MX" dirty="0" smtClean="0"/>
          </a:p>
          <a:p>
            <a:pPr>
              <a:buNone/>
            </a:pPr>
            <a:endParaRPr lang="es-MX" dirty="0" smtClean="0"/>
          </a:p>
          <a:p>
            <a:pPr>
              <a:buNone/>
            </a:pPr>
            <a:endParaRPr lang="es-MX" dirty="0" smtClean="0"/>
          </a:p>
          <a:p>
            <a:pPr>
              <a:buNone/>
            </a:pPr>
            <a:endParaRPr lang="es-MX" dirty="0" smtClean="0"/>
          </a:p>
          <a:p>
            <a:pPr>
              <a:buNone/>
            </a:pPr>
            <a:endParaRPr lang="es-MX" dirty="0" smtClean="0"/>
          </a:p>
          <a:p>
            <a:pPr>
              <a:buNone/>
            </a:pPr>
            <a:endParaRPr lang="es-MX" dirty="0"/>
          </a:p>
        </p:txBody>
      </p:sp>
      <p:pic>
        <p:nvPicPr>
          <p:cNvPr id="2055" name="Picture 7"/>
          <p:cNvPicPr>
            <a:picLocks noChangeAspect="1" noChangeArrowheads="1"/>
          </p:cNvPicPr>
          <p:nvPr/>
        </p:nvPicPr>
        <p:blipFill>
          <a:blip r:embed="rId2" cstate="print"/>
          <a:srcRect/>
          <a:stretch>
            <a:fillRect/>
          </a:stretch>
        </p:blipFill>
        <p:spPr bwMode="auto">
          <a:xfrm>
            <a:off x="2786050" y="3286124"/>
            <a:ext cx="2457456" cy="3276608"/>
          </a:xfrm>
          <a:prstGeom prst="rect">
            <a:avLst/>
          </a:prstGeom>
          <a:noFill/>
          <a:ln w="9525">
            <a:noFill/>
            <a:miter lim="800000"/>
            <a:headEnd/>
            <a:tailEnd/>
          </a:ln>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a:bodyPr>
          <a:lstStyle/>
          <a:p>
            <a:pPr algn="ctr"/>
            <a:r>
              <a:rPr lang="es-MX" sz="4800" i="1" dirty="0" smtClean="0"/>
              <a:t>Transformaciones culturales de e El Salvador y Centro América</a:t>
            </a:r>
            <a:endParaRPr lang="es-MX" sz="48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357166"/>
            <a:ext cx="5329246" cy="5768997"/>
          </a:xfrm>
        </p:spPr>
        <p:txBody>
          <a:bodyPr>
            <a:normAutofit fontScale="92500" lnSpcReduction="20000"/>
          </a:bodyPr>
          <a:lstStyle/>
          <a:p>
            <a:pPr lvl="0"/>
            <a:r>
              <a:rPr lang="es-MX" sz="5400" b="1" dirty="0" smtClean="0"/>
              <a:t>Los crímenes y la violencia.</a:t>
            </a:r>
          </a:p>
          <a:p>
            <a:pPr lvl="0">
              <a:buNone/>
            </a:pPr>
            <a:endParaRPr lang="es-MX" dirty="0" smtClean="0"/>
          </a:p>
          <a:p>
            <a:pPr algn="just">
              <a:buNone/>
            </a:pPr>
            <a:r>
              <a:rPr lang="es-MX" dirty="0" smtClean="0"/>
              <a:t>La esperanza centroamericana de un renacimiento tras las guerras civiles se ha visto opacada por otro tipo de plaga: un torrente de crimen y violencia que primero absorbió a El Salvador Honduras y Guatemala y que ahora amenaza a Nicaragua, Costa Rica y Panamá. </a:t>
            </a:r>
            <a:endParaRPr lang="es-MX" dirty="0"/>
          </a:p>
        </p:txBody>
      </p:sp>
      <p:pic>
        <p:nvPicPr>
          <p:cNvPr id="11266" name="Picture 2"/>
          <p:cNvPicPr>
            <a:picLocks noChangeAspect="1" noChangeArrowheads="1"/>
          </p:cNvPicPr>
          <p:nvPr/>
        </p:nvPicPr>
        <p:blipFill>
          <a:blip r:embed="rId2" cstate="print"/>
          <a:srcRect/>
          <a:stretch>
            <a:fillRect/>
          </a:stretch>
        </p:blipFill>
        <p:spPr bwMode="auto">
          <a:xfrm>
            <a:off x="6072198" y="2428868"/>
            <a:ext cx="2709077" cy="2857520"/>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14356"/>
            <a:ext cx="8229600" cy="5411807"/>
          </a:xfrm>
        </p:spPr>
        <p:txBody>
          <a:bodyPr/>
          <a:lstStyle/>
          <a:p>
            <a:r>
              <a:rPr lang="es-MX" dirty="0" smtClean="0"/>
              <a:t>El Salvador tiene el índice de homicidios más alto de América Latina (58 por cada 100.000 habitantes), y otros dos países centroamericanos, Guatemala y Honduras, con índices de homicidios de 45 y 43 por cada</a:t>
            </a:r>
          </a:p>
          <a:p>
            <a:pPr>
              <a:buNone/>
            </a:pPr>
            <a:endParaRPr lang="es-MX" dirty="0" smtClean="0"/>
          </a:p>
          <a:p>
            <a:r>
              <a:rPr lang="es-MX" dirty="0" smtClean="0"/>
              <a:t>100.000 habitantes, respectivamente, se encuentran entre los primeros cinco de la región. </a:t>
            </a:r>
            <a:endParaRPr lang="es-MX"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pic>
        <p:nvPicPr>
          <p:cNvPr id="4" name="3 Marcador de contenido"/>
          <p:cNvPicPr>
            <a:picLocks noGrp="1"/>
          </p:cNvPicPr>
          <p:nvPr>
            <p:ph idx="1"/>
          </p:nvPr>
        </p:nvPicPr>
        <p:blipFill>
          <a:blip r:embed="rId2" cstate="print"/>
          <a:srcRect/>
          <a:stretch>
            <a:fillRect/>
          </a:stretch>
        </p:blipFill>
        <p:spPr bwMode="auto">
          <a:xfrm>
            <a:off x="1785918" y="357166"/>
            <a:ext cx="5429288" cy="6143668"/>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500042"/>
            <a:ext cx="8229600" cy="5626121"/>
          </a:xfrm>
        </p:spPr>
        <p:txBody>
          <a:bodyPr/>
          <a:lstStyle/>
          <a:p>
            <a:pPr>
              <a:buNone/>
            </a:pPr>
            <a:endParaRPr lang="es-MX" dirty="0" smtClean="0"/>
          </a:p>
          <a:p>
            <a:r>
              <a:rPr lang="es-MX" dirty="0" smtClean="0"/>
              <a:t> FACTORES QUE PROMUEVEN EL CRIMEN Y LA VIOLENCIA</a:t>
            </a:r>
          </a:p>
          <a:p>
            <a:pPr>
              <a:buNone/>
            </a:pPr>
            <a:endParaRPr lang="es-MX" dirty="0" smtClean="0"/>
          </a:p>
          <a:p>
            <a:r>
              <a:rPr lang="es-MX" dirty="0" smtClean="0"/>
              <a:t>Este informe analiza las causas principales del crimen y la violencia en Centroamérica: tráfico de drogas, la violencia juvenil y las maras, y la disponibilidad de las armas de fuego</a:t>
            </a:r>
            <a:endParaRPr lang="es-MX"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71472" y="571480"/>
            <a:ext cx="8229600" cy="4525963"/>
          </a:xfrm>
        </p:spPr>
        <p:txBody>
          <a:bodyPr/>
          <a:lstStyle/>
          <a:p>
            <a:pPr algn="ctr">
              <a:buNone/>
            </a:pPr>
            <a:r>
              <a:rPr lang="es-MX" sz="7200" b="1" dirty="0" smtClean="0">
                <a:solidFill>
                  <a:schemeClr val="accent6">
                    <a:lumMod val="50000"/>
                  </a:schemeClr>
                </a:solidFill>
              </a:rPr>
              <a:t>Las maras y la violencia juvenil</a:t>
            </a:r>
            <a:endParaRPr lang="es-MX" sz="7200" dirty="0" smtClean="0">
              <a:solidFill>
                <a:schemeClr val="accent6">
                  <a:lumMod val="50000"/>
                </a:schemeClr>
              </a:solidFill>
            </a:endParaRPr>
          </a:p>
          <a:p>
            <a:endParaRPr lang="es-MX" dirty="0"/>
          </a:p>
        </p:txBody>
      </p:sp>
      <p:pic>
        <p:nvPicPr>
          <p:cNvPr id="14338" name="Picture 2"/>
          <p:cNvPicPr>
            <a:picLocks noChangeAspect="1" noChangeArrowheads="1"/>
          </p:cNvPicPr>
          <p:nvPr/>
        </p:nvPicPr>
        <p:blipFill>
          <a:blip r:embed="rId2" cstate="print"/>
          <a:srcRect/>
          <a:stretch>
            <a:fillRect/>
          </a:stretch>
        </p:blipFill>
        <p:spPr bwMode="auto">
          <a:xfrm>
            <a:off x="2214546" y="2928934"/>
            <a:ext cx="4876800" cy="3286125"/>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28604"/>
            <a:ext cx="8229600" cy="5697559"/>
          </a:xfrm>
        </p:spPr>
        <p:txBody>
          <a:bodyPr/>
          <a:lstStyle/>
          <a:p>
            <a:pPr algn="ctr">
              <a:buNone/>
            </a:pPr>
            <a:r>
              <a:rPr lang="es-MX" sz="4400" b="1" dirty="0" smtClean="0"/>
              <a:t>Factores </a:t>
            </a:r>
            <a:r>
              <a:rPr lang="es-MX" sz="4400" b="1" dirty="0" smtClean="0"/>
              <a:t>de riesgo en Centroamérica para la violencia juvenil y de las maras</a:t>
            </a:r>
            <a:endParaRPr lang="es-MX" sz="4400" dirty="0" smtClean="0"/>
          </a:p>
          <a:p>
            <a:endParaRPr lang="es-MX" dirty="0"/>
          </a:p>
        </p:txBody>
      </p:sp>
      <p:pic>
        <p:nvPicPr>
          <p:cNvPr id="12290" name="Picture 2"/>
          <p:cNvPicPr>
            <a:picLocks noChangeAspect="1" noChangeArrowheads="1"/>
          </p:cNvPicPr>
          <p:nvPr/>
        </p:nvPicPr>
        <p:blipFill>
          <a:blip r:embed="rId2" cstate="print"/>
          <a:srcRect/>
          <a:stretch>
            <a:fillRect/>
          </a:stretch>
        </p:blipFill>
        <p:spPr bwMode="auto">
          <a:xfrm>
            <a:off x="2928926" y="3786190"/>
            <a:ext cx="3333750" cy="2381250"/>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6600" b="1" dirty="0" smtClean="0">
                <a:solidFill>
                  <a:schemeClr val="accent1">
                    <a:lumMod val="50000"/>
                  </a:schemeClr>
                </a:solidFill>
              </a:rPr>
              <a:t>social</a:t>
            </a:r>
            <a:endParaRPr lang="es-MX" sz="6600" b="1" dirty="0">
              <a:solidFill>
                <a:schemeClr val="accent1">
                  <a:lumMod val="50000"/>
                </a:schemeClr>
              </a:solidFill>
            </a:endParaRPr>
          </a:p>
        </p:txBody>
      </p:sp>
      <p:sp>
        <p:nvSpPr>
          <p:cNvPr id="3" name="2 Marcador de contenido"/>
          <p:cNvSpPr>
            <a:spLocks noGrp="1"/>
          </p:cNvSpPr>
          <p:nvPr>
            <p:ph idx="1"/>
          </p:nvPr>
        </p:nvSpPr>
        <p:spPr/>
        <p:txBody>
          <a:bodyPr/>
          <a:lstStyle/>
          <a:p>
            <a:pPr>
              <a:buBlip>
                <a:blip r:embed="rId2"/>
              </a:buBlip>
            </a:pPr>
            <a:r>
              <a:rPr lang="es-MX" dirty="0" smtClean="0"/>
              <a:t> </a:t>
            </a:r>
            <a:r>
              <a:rPr lang="es-MX" dirty="0" smtClean="0"/>
              <a:t>Cultura de la violencia</a:t>
            </a:r>
          </a:p>
          <a:p>
            <a:pPr>
              <a:buBlip>
                <a:blip r:embed="rId2"/>
              </a:buBlip>
            </a:pPr>
            <a:r>
              <a:rPr lang="es-MX" dirty="0" smtClean="0"/>
              <a:t>Pobreza y desigualdad de ingresos</a:t>
            </a:r>
          </a:p>
          <a:p>
            <a:pPr>
              <a:buBlip>
                <a:blip r:embed="rId2"/>
              </a:buBlip>
            </a:pPr>
            <a:r>
              <a:rPr lang="es-MX" dirty="0" smtClean="0"/>
              <a:t> Urbanización rápida e incontrolada</a:t>
            </a:r>
          </a:p>
          <a:p>
            <a:pPr>
              <a:buBlip>
                <a:blip r:embed="rId2"/>
              </a:buBlip>
            </a:pPr>
            <a:r>
              <a:rPr lang="es-MX" dirty="0" smtClean="0"/>
              <a:t>Desempleo e inactividad juvenil</a:t>
            </a:r>
          </a:p>
          <a:p>
            <a:pPr>
              <a:buBlip>
                <a:blip r:embed="rId2"/>
              </a:buBlip>
            </a:pPr>
            <a:r>
              <a:rPr lang="es-MX" dirty="0" smtClean="0"/>
              <a:t>Migración</a:t>
            </a:r>
          </a:p>
          <a:p>
            <a:pPr>
              <a:buBlip>
                <a:blip r:embed="rId2"/>
              </a:buBlip>
            </a:pPr>
            <a:r>
              <a:rPr lang="es-MX" dirty="0" smtClean="0"/>
              <a:t>Trafico de drogas</a:t>
            </a:r>
          </a:p>
          <a:p>
            <a:pPr>
              <a:buNone/>
            </a:pPr>
            <a:endParaRPr lang="es-MX"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solidFill>
                  <a:schemeClr val="tx2">
                    <a:lumMod val="75000"/>
                  </a:schemeClr>
                </a:solidFill>
              </a:rPr>
              <a:t>comunitaria</a:t>
            </a:r>
            <a:endParaRPr lang="es-MX" b="1" dirty="0">
              <a:solidFill>
                <a:schemeClr val="tx2">
                  <a:lumMod val="75000"/>
                </a:schemeClr>
              </a:solidFill>
            </a:endParaRPr>
          </a:p>
        </p:txBody>
      </p:sp>
      <p:sp>
        <p:nvSpPr>
          <p:cNvPr id="3" name="2 Marcador de contenido"/>
          <p:cNvSpPr>
            <a:spLocks noGrp="1"/>
          </p:cNvSpPr>
          <p:nvPr>
            <p:ph idx="1"/>
          </p:nvPr>
        </p:nvSpPr>
        <p:spPr>
          <a:xfrm>
            <a:off x="457200" y="1357298"/>
            <a:ext cx="8229600" cy="5072098"/>
          </a:xfrm>
        </p:spPr>
        <p:txBody>
          <a:bodyPr/>
          <a:lstStyle/>
          <a:p>
            <a:pPr>
              <a:lnSpc>
                <a:spcPct val="200000"/>
              </a:lnSpc>
            </a:pPr>
            <a:r>
              <a:rPr lang="es-MX" dirty="0" smtClean="0"/>
              <a:t> </a:t>
            </a:r>
            <a:r>
              <a:rPr lang="es-MX" dirty="0" smtClean="0"/>
              <a:t>Bajos índices de inscripción y conclusión de la escuela  media</a:t>
            </a:r>
          </a:p>
          <a:p>
            <a:pPr>
              <a:lnSpc>
                <a:spcPct val="200000"/>
              </a:lnSpc>
            </a:pPr>
            <a:r>
              <a:rPr lang="es-MX" dirty="0" smtClean="0"/>
              <a:t>Violencia en las escuelas.</a:t>
            </a:r>
          </a:p>
          <a:p>
            <a:pPr>
              <a:lnSpc>
                <a:spcPct val="200000"/>
              </a:lnSpc>
            </a:pPr>
            <a:r>
              <a:rPr lang="es-MX" dirty="0" smtClean="0"/>
              <a:t>Disponibilidad de armas de fuego</a:t>
            </a:r>
          </a:p>
          <a:p>
            <a:pPr>
              <a:buNone/>
            </a:pPr>
            <a:endParaRPr lang="es-MX" b="1" dirty="0" smtClean="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b="1" dirty="0" smtClean="0"/>
              <a:t> </a:t>
            </a:r>
            <a:r>
              <a:rPr lang="es-MX" dirty="0" smtClean="0"/>
              <a:t/>
            </a:r>
            <a:br>
              <a:rPr lang="es-MX" dirty="0" smtClean="0"/>
            </a:br>
            <a:r>
              <a:rPr lang="es-MX" b="1" dirty="0" smtClean="0">
                <a:solidFill>
                  <a:schemeClr val="accent1">
                    <a:lumMod val="50000"/>
                  </a:schemeClr>
                </a:solidFill>
              </a:rPr>
              <a:t>Relacional/Interpersonal</a:t>
            </a:r>
            <a:r>
              <a:rPr lang="es-MX" dirty="0" smtClean="0"/>
              <a:t/>
            </a:r>
            <a:br>
              <a:rPr lang="es-MX" dirty="0" smtClean="0"/>
            </a:br>
            <a:endParaRPr lang="es-MX" dirty="0"/>
          </a:p>
        </p:txBody>
      </p:sp>
      <p:sp>
        <p:nvSpPr>
          <p:cNvPr id="3" name="2 Marcador de contenido"/>
          <p:cNvSpPr>
            <a:spLocks noGrp="1"/>
          </p:cNvSpPr>
          <p:nvPr>
            <p:ph idx="1"/>
          </p:nvPr>
        </p:nvSpPr>
        <p:spPr/>
        <p:txBody>
          <a:bodyPr/>
          <a:lstStyle/>
          <a:p>
            <a:pPr>
              <a:lnSpc>
                <a:spcPct val="200000"/>
              </a:lnSpc>
            </a:pPr>
            <a:r>
              <a:rPr lang="es-MX" dirty="0" smtClean="0"/>
              <a:t>Pobreza en el hogar</a:t>
            </a:r>
          </a:p>
          <a:p>
            <a:pPr>
              <a:lnSpc>
                <a:spcPct val="200000"/>
              </a:lnSpc>
            </a:pPr>
            <a:r>
              <a:rPr lang="es-MX" dirty="0" smtClean="0"/>
              <a:t>Familias disfuncionales</a:t>
            </a:r>
          </a:p>
          <a:p>
            <a:pPr>
              <a:lnSpc>
                <a:spcPct val="200000"/>
              </a:lnSpc>
            </a:pPr>
            <a:r>
              <a:rPr lang="es-MX" dirty="0" smtClean="0"/>
              <a:t>Compañeros y amigos que son miembros de </a:t>
            </a:r>
            <a:r>
              <a:rPr lang="es-MX" dirty="0" smtClean="0"/>
              <a:t>maras.</a:t>
            </a:r>
            <a:endParaRPr lang="es-MX" dirty="0" smtClean="0"/>
          </a:p>
          <a:p>
            <a:pPr>
              <a:lnSpc>
                <a:spcPct val="200000"/>
              </a:lnSpc>
            </a:pPr>
            <a:endParaRPr lang="es-MX" dirty="0" smtClean="0"/>
          </a:p>
          <a:p>
            <a:endParaRPr lang="es-MX"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1214422"/>
            <a:ext cx="8229600" cy="4357718"/>
          </a:xfrm>
        </p:spPr>
        <p:txBody>
          <a:bodyPr>
            <a:normAutofit/>
          </a:bodyPr>
          <a:lstStyle/>
          <a:p>
            <a:pPr algn="just"/>
            <a:r>
              <a:rPr lang="es-MX" b="1" dirty="0"/>
              <a:t>1830 </a:t>
            </a:r>
            <a:r>
              <a:rPr lang="es-MX" dirty="0"/>
              <a:t>fue elegido como presidente el hondureño Francisco Morazán pero las luchas entre diferentes facciones no cesaron y pronto estallaron las primeras batallas de la guerra civil centroamericana lideradas por Morazán y Arce. </a:t>
            </a:r>
            <a:endParaRPr lang="es-MX" dirty="0" smtClean="0"/>
          </a:p>
          <a:p>
            <a:pPr algn="just"/>
            <a:endParaRPr lang="es-MX" dirty="0" smtClean="0"/>
          </a:p>
          <a:p>
            <a:pPr algn="just"/>
            <a:endParaRPr lang="es-MX"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5400" b="1" dirty="0" smtClean="0">
                <a:solidFill>
                  <a:schemeClr val="accent1">
                    <a:lumMod val="50000"/>
                  </a:schemeClr>
                </a:solidFill>
              </a:rPr>
              <a:t>individual</a:t>
            </a:r>
            <a:endParaRPr lang="es-MX" sz="5400" b="1" dirty="0">
              <a:solidFill>
                <a:schemeClr val="accent1">
                  <a:lumMod val="50000"/>
                </a:schemeClr>
              </a:solidFill>
            </a:endParaRPr>
          </a:p>
        </p:txBody>
      </p:sp>
      <p:sp>
        <p:nvSpPr>
          <p:cNvPr id="3" name="2 Marcador de contenido"/>
          <p:cNvSpPr>
            <a:spLocks noGrp="1"/>
          </p:cNvSpPr>
          <p:nvPr>
            <p:ph idx="1"/>
          </p:nvPr>
        </p:nvSpPr>
        <p:spPr>
          <a:xfrm>
            <a:off x="457200" y="1600200"/>
            <a:ext cx="2614602" cy="2757493"/>
          </a:xfrm>
        </p:spPr>
        <p:txBody>
          <a:bodyPr>
            <a:normAutofit/>
          </a:bodyPr>
          <a:lstStyle/>
          <a:p>
            <a:r>
              <a:rPr lang="es-MX" dirty="0" smtClean="0"/>
              <a:t>Abuso del alcohol</a:t>
            </a:r>
          </a:p>
          <a:p>
            <a:r>
              <a:rPr lang="es-MX" dirty="0" smtClean="0"/>
              <a:t>Falta de identidad</a:t>
            </a:r>
          </a:p>
          <a:p>
            <a:endParaRPr lang="es-MX" dirty="0"/>
          </a:p>
        </p:txBody>
      </p:sp>
      <p:pic>
        <p:nvPicPr>
          <p:cNvPr id="15363" name="Picture 3"/>
          <p:cNvPicPr>
            <a:picLocks noChangeAspect="1" noChangeArrowheads="1"/>
          </p:cNvPicPr>
          <p:nvPr/>
        </p:nvPicPr>
        <p:blipFill>
          <a:blip r:embed="rId2" cstate="print"/>
          <a:srcRect/>
          <a:stretch>
            <a:fillRect/>
          </a:stretch>
        </p:blipFill>
        <p:spPr bwMode="auto">
          <a:xfrm>
            <a:off x="2786050" y="1643050"/>
            <a:ext cx="6000792" cy="4412347"/>
          </a:xfrm>
          <a:prstGeom prst="rect">
            <a:avLst/>
          </a:prstGeom>
          <a:noFill/>
          <a:ln w="9525">
            <a:noFill/>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pic>
        <p:nvPicPr>
          <p:cNvPr id="13314" name="Picture 2"/>
          <p:cNvPicPr>
            <a:picLocks noGrp="1" noChangeAspect="1" noChangeArrowheads="1"/>
          </p:cNvPicPr>
          <p:nvPr>
            <p:ph idx="1"/>
          </p:nvPr>
        </p:nvPicPr>
        <p:blipFill>
          <a:blip r:embed="rId2" cstate="print"/>
          <a:srcRect/>
          <a:stretch>
            <a:fillRect/>
          </a:stretch>
        </p:blipFill>
        <p:spPr bwMode="auto">
          <a:xfrm>
            <a:off x="2143108" y="428604"/>
            <a:ext cx="4494784" cy="6000768"/>
          </a:xfrm>
          <a:prstGeom prst="rect">
            <a:avLst/>
          </a:prstGeom>
          <a:noFill/>
          <a:ln w="9525">
            <a:noFill/>
            <a:miter lim="800000"/>
            <a:headEnd/>
            <a:tailEnd/>
          </a:ln>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642918"/>
            <a:ext cx="8229600" cy="4525963"/>
          </a:xfrm>
        </p:spPr>
        <p:txBody>
          <a:bodyPr/>
          <a:lstStyle/>
          <a:p>
            <a:pPr algn="ctr"/>
            <a:r>
              <a:rPr lang="es-MX" sz="4400" b="1" i="1" dirty="0" smtClean="0">
                <a:solidFill>
                  <a:schemeClr val="accent1">
                    <a:lumMod val="50000"/>
                  </a:schemeClr>
                </a:solidFill>
              </a:rPr>
              <a:t>Inmigrantes Centroamericanos en los Estados Unidos</a:t>
            </a:r>
          </a:p>
          <a:p>
            <a:endParaRPr lang="es-MX" dirty="0"/>
          </a:p>
        </p:txBody>
      </p:sp>
      <p:pic>
        <p:nvPicPr>
          <p:cNvPr id="17410" name="Picture 2"/>
          <p:cNvPicPr>
            <a:picLocks noChangeAspect="1" noChangeArrowheads="1"/>
          </p:cNvPicPr>
          <p:nvPr/>
        </p:nvPicPr>
        <p:blipFill>
          <a:blip r:embed="rId2" cstate="print"/>
          <a:srcRect/>
          <a:stretch>
            <a:fillRect/>
          </a:stretch>
        </p:blipFill>
        <p:spPr bwMode="auto">
          <a:xfrm>
            <a:off x="1785918" y="2571744"/>
            <a:ext cx="5572125" cy="3667125"/>
          </a:xfrm>
          <a:prstGeom prst="rect">
            <a:avLst/>
          </a:prstGeom>
          <a:noFill/>
          <a:ln w="9525">
            <a:noFill/>
            <a:miter lim="800000"/>
            <a:headEnd/>
            <a:tailEnd/>
          </a:ln>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357166"/>
            <a:ext cx="8229600" cy="2143140"/>
          </a:xfrm>
        </p:spPr>
        <p:txBody>
          <a:bodyPr>
            <a:noAutofit/>
          </a:bodyPr>
          <a:lstStyle/>
          <a:p>
            <a:pPr algn="just"/>
            <a:r>
              <a:rPr lang="es-MX" sz="2800" dirty="0" smtClean="0"/>
              <a:t>Los Estados Unidos es hogar para aproximadamente 2.9 millones de inmigrantes provenientes de los países centroamericanos Belice, Costa Rica, El Salvador, Guatemala, Honduras, Nicaragua y Panamá. </a:t>
            </a:r>
          </a:p>
          <a:p>
            <a:pPr algn="just">
              <a:buNone/>
            </a:pPr>
            <a:r>
              <a:rPr lang="es-MX" sz="2800" dirty="0" smtClean="0"/>
              <a:t/>
            </a:r>
            <a:br>
              <a:rPr lang="es-MX" sz="2800" dirty="0" smtClean="0"/>
            </a:br>
            <a:r>
              <a:rPr lang="es-MX" sz="2800" dirty="0" smtClean="0"/>
              <a:t/>
            </a:r>
            <a:br>
              <a:rPr lang="es-MX" sz="2800" dirty="0" smtClean="0"/>
            </a:br>
            <a:endParaRPr lang="es-MX" sz="2800" dirty="0"/>
          </a:p>
        </p:txBody>
      </p:sp>
      <p:pic>
        <p:nvPicPr>
          <p:cNvPr id="16387" name="Picture 3"/>
          <p:cNvPicPr>
            <a:picLocks noChangeAspect="1" noChangeArrowheads="1"/>
          </p:cNvPicPr>
          <p:nvPr/>
        </p:nvPicPr>
        <p:blipFill>
          <a:blip r:embed="rId2" cstate="print"/>
          <a:srcRect/>
          <a:stretch>
            <a:fillRect/>
          </a:stretch>
        </p:blipFill>
        <p:spPr bwMode="auto">
          <a:xfrm>
            <a:off x="1500166" y="2786058"/>
            <a:ext cx="6000750" cy="3714750"/>
          </a:xfrm>
          <a:prstGeom prst="rect">
            <a:avLst/>
          </a:prstGeom>
          <a:noFill/>
          <a:ln w="9525">
            <a:noFill/>
            <a:miter lim="800000"/>
            <a:headEnd/>
            <a:tailEnd/>
          </a:ln>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MX" dirty="0" smtClean="0"/>
              <a:t>La migración de Centroamérica ha crecido rápidamente en las recientes décadas, pero más de dos de cada cinco inmigrantes centroamericanos carecen de estatus migratorio legal mientras que alrededor de uno en diez residen en los Estados Unidos bajo la protección temporal humanitaria</a:t>
            </a:r>
            <a:endParaRPr lang="es-MX"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0"/>
            <a:ext cx="8229600" cy="3000397"/>
          </a:xfrm>
        </p:spPr>
        <p:txBody>
          <a:bodyPr>
            <a:normAutofit lnSpcReduction="10000"/>
          </a:bodyPr>
          <a:lstStyle/>
          <a:p>
            <a:pPr>
              <a:buNone/>
            </a:pPr>
            <a:endParaRPr lang="es-MX" dirty="0" smtClean="0"/>
          </a:p>
          <a:p>
            <a:r>
              <a:rPr lang="es-MX" dirty="0" smtClean="0"/>
              <a:t>Las causas para dejar la patriar son conocidas por obvias, las crisis económicas recurrentes, la inestabilidad política sostenida y la reversión de las brechas del desarrollo que producen pobreza. </a:t>
            </a:r>
          </a:p>
          <a:p>
            <a:endParaRPr lang="es-MX" dirty="0"/>
          </a:p>
        </p:txBody>
      </p:sp>
      <p:pic>
        <p:nvPicPr>
          <p:cNvPr id="18434" name="Picture 2"/>
          <p:cNvPicPr>
            <a:picLocks noChangeAspect="1" noChangeArrowheads="1"/>
          </p:cNvPicPr>
          <p:nvPr/>
        </p:nvPicPr>
        <p:blipFill>
          <a:blip r:embed="rId2" cstate="print"/>
          <a:srcRect/>
          <a:stretch>
            <a:fillRect/>
          </a:stretch>
        </p:blipFill>
        <p:spPr bwMode="auto">
          <a:xfrm>
            <a:off x="1928794" y="3000372"/>
            <a:ext cx="4643470" cy="3343298"/>
          </a:xfrm>
          <a:prstGeom prst="rect">
            <a:avLst/>
          </a:prstGeom>
          <a:noFill/>
          <a:ln w="9525">
            <a:noFill/>
            <a:miter lim="800000"/>
            <a:headEnd/>
            <a:tailEnd/>
          </a:ln>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pPr>
              <a:buNone/>
            </a:pPr>
            <a:r>
              <a:rPr lang="es-MX" dirty="0" smtClean="0"/>
              <a:t>A diferencia de América Latina, en Centroamérica esas causas se vieron magnificadas a niveles sin precedentes en si historia, desde la década de los ochenta, de manera tal que explica la importancia del número de población que se ha trasladado al exterior en ese período.</a:t>
            </a:r>
            <a:endParaRPr lang="es-MX"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714348" y="500042"/>
            <a:ext cx="8229600" cy="1900238"/>
          </a:xfrm>
        </p:spPr>
        <p:txBody>
          <a:bodyPr/>
          <a:lstStyle/>
          <a:p>
            <a:r>
              <a:rPr lang="es-MX" dirty="0" smtClean="0"/>
              <a:t>Se calcula que a partir de 1980 la inmigración centroamericana creció a una tasa anual del 9%.</a:t>
            </a:r>
          </a:p>
          <a:p>
            <a:pPr>
              <a:buNone/>
            </a:pPr>
            <a:endParaRPr lang="es-MX" dirty="0"/>
          </a:p>
        </p:txBody>
      </p:sp>
      <p:pic>
        <p:nvPicPr>
          <p:cNvPr id="19458" name="Picture 2"/>
          <p:cNvPicPr>
            <a:picLocks noChangeAspect="1" noChangeArrowheads="1"/>
          </p:cNvPicPr>
          <p:nvPr/>
        </p:nvPicPr>
        <p:blipFill>
          <a:blip r:embed="rId2" cstate="print"/>
          <a:srcRect/>
          <a:stretch>
            <a:fillRect/>
          </a:stretch>
        </p:blipFill>
        <p:spPr bwMode="auto">
          <a:xfrm>
            <a:off x="1785918" y="2214554"/>
            <a:ext cx="5810250" cy="4095750"/>
          </a:xfrm>
          <a:prstGeom prst="rect">
            <a:avLst/>
          </a:prstGeom>
          <a:noFill/>
          <a:ln w="9525">
            <a:noFill/>
            <a:miter lim="800000"/>
            <a:headEnd/>
            <a:tailEnd/>
          </a:ln>
          <a:effec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pic>
        <p:nvPicPr>
          <p:cNvPr id="20482" name="Picture 2"/>
          <p:cNvPicPr>
            <a:picLocks noGrp="1" noChangeAspect="1" noChangeArrowheads="1"/>
          </p:cNvPicPr>
          <p:nvPr>
            <p:ph idx="1"/>
          </p:nvPr>
        </p:nvPicPr>
        <p:blipFill>
          <a:blip r:embed="rId2" cstate="print"/>
          <a:srcRect/>
          <a:stretch>
            <a:fillRect/>
          </a:stretch>
        </p:blipFill>
        <p:spPr bwMode="auto">
          <a:xfrm>
            <a:off x="1357290" y="1643050"/>
            <a:ext cx="6215106" cy="4454159"/>
          </a:xfrm>
          <a:prstGeom prst="rect">
            <a:avLst/>
          </a:prstGeom>
          <a:noFill/>
          <a:ln w="9525">
            <a:noFill/>
            <a:miter lim="800000"/>
            <a:headEnd/>
            <a:tailEnd/>
          </a:ln>
          <a:effec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285728"/>
            <a:ext cx="8229600" cy="4525963"/>
          </a:xfrm>
        </p:spPr>
        <p:txBody>
          <a:bodyPr/>
          <a:lstStyle/>
          <a:p>
            <a:pPr algn="ctr">
              <a:buNone/>
            </a:pPr>
            <a:r>
              <a:rPr lang="es-MX" sz="6000" b="1" dirty="0" smtClean="0">
                <a:solidFill>
                  <a:schemeClr val="accent1">
                    <a:lumMod val="50000"/>
                  </a:schemeClr>
                </a:solidFill>
              </a:rPr>
              <a:t>TRANSCULTURACIÓN</a:t>
            </a:r>
          </a:p>
          <a:p>
            <a:endParaRPr lang="es-MX" dirty="0"/>
          </a:p>
        </p:txBody>
      </p:sp>
      <p:pic>
        <p:nvPicPr>
          <p:cNvPr id="21506" name="Picture 2"/>
          <p:cNvPicPr>
            <a:picLocks noChangeAspect="1" noChangeArrowheads="1"/>
          </p:cNvPicPr>
          <p:nvPr/>
        </p:nvPicPr>
        <p:blipFill>
          <a:blip r:embed="rId2" cstate="print"/>
          <a:srcRect/>
          <a:stretch>
            <a:fillRect/>
          </a:stretch>
        </p:blipFill>
        <p:spPr bwMode="auto">
          <a:xfrm>
            <a:off x="2214546" y="1714488"/>
            <a:ext cx="3857652" cy="4244523"/>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500043"/>
            <a:ext cx="8229600" cy="3000396"/>
          </a:xfrm>
        </p:spPr>
        <p:txBody>
          <a:bodyPr>
            <a:normAutofit lnSpcReduction="10000"/>
          </a:bodyPr>
          <a:lstStyle/>
          <a:p>
            <a:r>
              <a:rPr lang="es-MX" dirty="0" smtClean="0"/>
              <a:t>Estos enfrentamientos y la posterior salida de Morazán de San Salvador, que detentaba la capitalidad de la federación, luego de diez años de mandato, significaron el resquebrajamiento de la Federación Centroamericana.</a:t>
            </a:r>
          </a:p>
          <a:p>
            <a:endParaRPr lang="es-MX" dirty="0"/>
          </a:p>
        </p:txBody>
      </p:sp>
      <p:pic>
        <p:nvPicPr>
          <p:cNvPr id="4" name="Picture 2"/>
          <p:cNvPicPr>
            <a:picLocks noChangeAspect="1" noChangeArrowheads="1"/>
          </p:cNvPicPr>
          <p:nvPr/>
        </p:nvPicPr>
        <p:blipFill>
          <a:blip r:embed="rId2" cstate="print"/>
          <a:srcRect/>
          <a:stretch>
            <a:fillRect/>
          </a:stretch>
        </p:blipFill>
        <p:spPr bwMode="auto">
          <a:xfrm>
            <a:off x="3357554" y="3214686"/>
            <a:ext cx="2286016" cy="3251223"/>
          </a:xfrm>
          <a:prstGeom prst="rect">
            <a:avLst/>
          </a:prstGeom>
          <a:noFill/>
          <a:ln w="9525">
            <a:noFill/>
            <a:miter lim="800000"/>
            <a:headEnd/>
            <a:tailEnd/>
          </a:ln>
          <a:effec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500034" y="500042"/>
            <a:ext cx="8229600" cy="4525963"/>
          </a:xfrm>
        </p:spPr>
        <p:txBody>
          <a:bodyPr>
            <a:normAutofit/>
          </a:bodyPr>
          <a:lstStyle/>
          <a:p>
            <a:r>
              <a:rPr lang="es-MX" dirty="0" smtClean="0"/>
              <a:t>“Proceso de cambio cultural en el que un grupo o los miembros de un grupo asimilan los patrones culturales de otro grupo ". </a:t>
            </a:r>
          </a:p>
        </p:txBody>
      </p:sp>
      <p:pic>
        <p:nvPicPr>
          <p:cNvPr id="22530" name="Picture 2"/>
          <p:cNvPicPr>
            <a:picLocks noChangeAspect="1" noChangeArrowheads="1"/>
          </p:cNvPicPr>
          <p:nvPr/>
        </p:nvPicPr>
        <p:blipFill>
          <a:blip r:embed="rId2" cstate="print"/>
          <a:srcRect/>
          <a:stretch>
            <a:fillRect/>
          </a:stretch>
        </p:blipFill>
        <p:spPr bwMode="auto">
          <a:xfrm>
            <a:off x="2214546" y="2214554"/>
            <a:ext cx="4429156" cy="4096969"/>
          </a:xfrm>
          <a:prstGeom prst="rect">
            <a:avLst/>
          </a:prstGeom>
          <a:noFill/>
          <a:ln w="9525">
            <a:noFill/>
            <a:miter lim="800000"/>
            <a:headEnd/>
            <a:tailEnd/>
          </a:ln>
          <a:effec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MX" dirty="0" smtClean="0"/>
              <a:t>Transculturación es la incorporación gradual de elementos de una cultura a otra, una cultura adopta rasgos de otra hasta culminar en una aculturación. Se intercambian rasgos desde una cultura “más desarrollada” a otra “menos desarrollada“, la cual rechaza la imposición. La </a:t>
            </a:r>
            <a:r>
              <a:rPr lang="es-MX" b="1" dirty="0" smtClean="0"/>
              <a:t>supervivencia cultural</a:t>
            </a:r>
            <a:r>
              <a:rPr lang="es-MX" dirty="0" smtClean="0"/>
              <a:t> ocurre cuando elementos de una cultura anterior se amalgaman con otra.</a:t>
            </a:r>
          </a:p>
          <a:p>
            <a:endParaRPr lang="es-MX" dirty="0" smtClean="0"/>
          </a:p>
          <a:p>
            <a:endParaRPr lang="es-MX"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28604"/>
            <a:ext cx="8229600" cy="5697559"/>
          </a:xfrm>
        </p:spPr>
        <p:txBody>
          <a:bodyPr>
            <a:normAutofit/>
          </a:bodyPr>
          <a:lstStyle/>
          <a:p>
            <a:r>
              <a:rPr lang="es-MX" b="1" dirty="0"/>
              <a:t>1834-1839</a:t>
            </a:r>
            <a:r>
              <a:rPr lang="es-MX" dirty="0"/>
              <a:t>. San Salvador es capital de la Federación de Provincias Unidas de </a:t>
            </a:r>
            <a:r>
              <a:rPr lang="es-MX" dirty="0" smtClean="0"/>
              <a:t>Centroamérica</a:t>
            </a:r>
          </a:p>
          <a:p>
            <a:pPr>
              <a:buNone/>
            </a:pPr>
            <a:endParaRPr lang="es-MX" dirty="0"/>
          </a:p>
          <a:p>
            <a:r>
              <a:rPr lang="es-MX" b="1" dirty="0"/>
              <a:t>1839, </a:t>
            </a:r>
            <a:r>
              <a:rPr lang="es-MX" dirty="0"/>
              <a:t>la República Federal se disolvió y  cada uno de los países que la componían adoptó de manera unánime los colores blanco y azul, con pequeños cambios respecto a sus vecinos,</a:t>
            </a:r>
            <a:r>
              <a:rPr lang="es-MX" baseline="30000" dirty="0"/>
              <a:t> </a:t>
            </a:r>
            <a:r>
              <a:rPr lang="es-MX" dirty="0"/>
              <a:t>los cuales eran generalmente relativos al escudo nacional ubicado en el centro</a:t>
            </a:r>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204</TotalTime>
  <Words>2556</Words>
  <Application>Microsoft Office PowerPoint</Application>
  <PresentationFormat>Presentación en pantalla (4:3)</PresentationFormat>
  <Paragraphs>170</Paragraphs>
  <Slides>81</Slides>
  <Notes>0</Notes>
  <HiddenSlides>0</HiddenSlides>
  <MMClips>0</MMClips>
  <ScaleCrop>false</ScaleCrop>
  <HeadingPairs>
    <vt:vector size="4" baseType="variant">
      <vt:variant>
        <vt:lpstr>Tema</vt:lpstr>
      </vt:variant>
      <vt:variant>
        <vt:i4>1</vt:i4>
      </vt:variant>
      <vt:variant>
        <vt:lpstr>Títulos de diapositiva</vt:lpstr>
      </vt:variant>
      <vt:variant>
        <vt:i4>81</vt:i4>
      </vt:variant>
    </vt:vector>
  </HeadingPairs>
  <TitlesOfParts>
    <vt:vector size="82" baseType="lpstr">
      <vt:lpstr>Tema de Office</vt:lpstr>
      <vt:lpstr>Desarrollo curricular de Ciencias Sociales</vt:lpstr>
      <vt:lpstr>Línea de tiempo de aspectos históricos, políticos, sociales y económicos de El Salvador y Centroamérica desde (1524- 2012.) </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La guerra del futbol</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social</vt:lpstr>
      <vt:lpstr>comunitaria</vt:lpstr>
      <vt:lpstr>  Relacional/Interpersonal </vt:lpstr>
      <vt:lpstr>individual</vt:lpstr>
      <vt:lpstr>Diapositiva 71</vt:lpstr>
      <vt:lpstr>Diapositiva 72</vt:lpstr>
      <vt:lpstr>Diapositiva 73</vt:lpstr>
      <vt:lpstr>Diapositiva 74</vt:lpstr>
      <vt:lpstr>Diapositiva 75</vt:lpstr>
      <vt:lpstr>Diapositiva 76</vt:lpstr>
      <vt:lpstr>Diapositiva 77</vt:lpstr>
      <vt:lpstr>Diapositiva 78</vt:lpstr>
      <vt:lpstr>Diapositiva 79</vt:lpstr>
      <vt:lpstr>Diapositiva 80</vt:lpstr>
      <vt:lpstr>Diapositiva 81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Desarrollo curricular de Ciencias Sociales</dc:title>
  <dc:creator>Marbely</dc:creator>
  <cp:lastModifiedBy>Marbely</cp:lastModifiedBy>
  <cp:revision>22</cp:revision>
  <dcterms:created xsi:type="dcterms:W3CDTF">2012-04-12T04:03:16Z</dcterms:created>
  <dcterms:modified xsi:type="dcterms:W3CDTF">2012-04-16T06:37:34Z</dcterms:modified>
</cp:coreProperties>
</file>