
<file path=[Content_Types].xml><?xml version="1.0" encoding="utf-8"?>
<Types xmlns="http://schemas.openxmlformats.org/package/2006/content-types">
  <Default ContentType="application/x-fontdata" Extension="fntdata"/>
  <Default ContentType="image/jpeg" Extension="jpeg"/>
  <Default ContentType="audio/m4a" Extension="m4a"/>
  <Default ContentType="image/png" Extension="png"/>
  <Default ContentType="application/vnd.openxmlformats-package.relationships+xml" Extension="rels"/>
  <Default ContentType="image/svg+xml" Extension="svg"/>
  <Default ContentType="application/xml" Extension="xml"/>
  <Override ContentType="application/vnd.openxmlformats-officedocument.extended-properties+xml" PartName="/docProps/app.xml"/>
  <Override ContentType="application/vnd.openxmlformats-package.core-properties+xml" PartName="/docProps/core.xml"/>
  <Override ContentType="application/vnd.openxmlformats-officedocument.presentationml.notesMaster+xml" PartName="/ppt/notesMasters/notesMaster1.xml"/>
  <Override ContentType="application/vnd.openxmlformats-officedocument.presentationml.notesSlide+xml" PartName="/ppt/notesSlides/notesSlide1.xml"/>
  <Override ContentType="application/vnd.openxmlformats-officedocument.presentationml.notesSlide+xml" PartName="/ppt/notesSlides/notesSlide2.xml"/>
  <Override ContentType="application/vnd.openxmlformats-officedocument.presentationml.notesSlide+xml" PartName="/ppt/notesSlides/notesSlide3.xml"/>
  <Override ContentType="application/vnd.openxmlformats-officedocument.presentationml.notesSlide+xml" PartName="/ppt/notesSlides/notesSlide4.xml"/>
  <Override ContentType="application/vnd.openxmlformats-officedocument.presentationml.notesSlide+xml" PartName="/ppt/notesSlides/notesSlide5.xml"/>
  <Override ContentType="application/vnd.openxmlformats-officedocument.presentationml.notesSlide+xml" PartName="/ppt/notesSlides/notesSlide6.xml"/>
  <Override ContentType="application/vnd.openxmlformats-officedocument.presentationml.notesSlide+xml" PartName="/ppt/notesSlides/notesSlide7.xml"/>
  <Override ContentType="application/vnd.openxmlformats-officedocument.presentationml.notesSlide+xml" PartName="/ppt/notesSlides/notesSlide8.xml"/>
  <Override ContentType="application/vnd.openxmlformats-officedocument.presentationml.notesSlide+xml" PartName="/ppt/notesSlides/notesSlide9.xml"/>
  <Override ContentType="application/vnd.openxmlformats-officedocument.presentationml.notesSlide+xml" PartName="/ppt/notesSlides/notesSlide10.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presentationml.slideLayout+xml" PartName="/ppt/slideLayouts/slideLayout1.xml"/>
  <Override ContentType="application/vnd.openxmlformats-officedocument.presentationml.slideLayout+xml" PartName="/ppt/slideLayouts/slideLayout2.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6.xml"/>
  <Override ContentType="application/vnd.openxmlformats-officedocument.presentationml.slideLayout+xml" PartName="/ppt/slideLayouts/slideLayout7.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Layout+xml" PartName="/ppt/slideLayouts/slideLayout10.xml"/>
  <Override ContentType="application/vnd.openxmlformats-officedocument.presentationml.slideLayout+xml" PartName="/ppt/slideLayouts/slideLayout11.xml"/>
  <Override ContentType="application/vnd.openxmlformats-officedocument.presentationml.slideMaster+xml" PartName="/ppt/slideMasters/slideMaster1.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4.xml"/>
  <Override ContentType="application/vnd.openxmlformats-officedocument.presentationml.slide+xml" PartName="/ppt/slides/slide5.xml"/>
  <Override ContentType="application/vnd.openxmlformats-officedocument.presentationml.slide+xml" PartName="/ppt/slides/slide6.xml"/>
  <Override ContentType="application/vnd.openxmlformats-officedocument.presentationml.slide+xml" PartName="/ppt/slides/slide7.xml"/>
  <Override ContentType="application/vnd.openxmlformats-officedocument.presentationml.slide+xml" PartName="/ppt/slides/slide8.xml"/>
  <Override ContentType="application/vnd.openxmlformats-officedocument.presentationml.slide+xml" PartName="/ppt/slides/slide9.xml"/>
  <Override ContentType="application/vnd.openxmlformats-officedocument.presentationml.slide+xml" PartName="/ppt/slides/slide10.xml"/>
  <Override ContentType="application/vnd.openxmlformats-officedocument.presentationml.tableStyles+xml" PartName="/ppt/tableStyle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Relationships xmlns="http://schemas.openxmlformats.org/package/2006/relationships"><Relationship Id="rId1" Target="ppt/presentation.xml" Type="http://schemas.openxmlformats.org/officeDocument/2006/relationships/officeDocument"/><Relationship Id="rId2" Target="docProps/thumbnail.jpeg" Type="http://schemas.openxmlformats.org/package/2006/relationships/metadata/thumbnail"/><Relationship Id="rId3" Target="docProps/core.xml" Type="http://schemas.openxmlformats.org/package/2006/relationships/metadata/core-properties"/><Relationship Id="rId4" Target="docProps/app.xml" Type="http://schemas.openxmlformats.org/officeDocument/2006/relationships/extended-properties"/></Relationships>
</file>

<file path=ppt/presentation.xml><?xml version="1.0" encoding="utf-8"?>
<p:presentation xmlns:a="http://schemas.openxmlformats.org/drawingml/2006/main" xmlns:r="http://schemas.openxmlformats.org/officeDocument/2006/relationships" xmlns:p="http://schemas.openxmlformats.org/presentationml/2006/main" saveSubsetFonts="1" embedTrueTypeFonts="true">
  <p:sldMasterIdLst>
    <p:sldMasterId id="2147483648" r:id="rId1"/>
  </p:sldMasterIdLst>
  <p:notesMasterIdLst>
    <p:notesMasterId r:id="rId16"/>
  </p:notesMasterIdLst>
  <p:sldIdLst>
    <p:sldId id="256" r:id="rId6"/>
    <p:sldId id="257" r:id="rId7"/>
    <p:sldId id="258" r:id="rId8"/>
    <p:sldId id="259" r:id="rId9"/>
    <p:sldId id="260" r:id="rId10"/>
    <p:sldId id="261" r:id="rId11"/>
    <p:sldId id="262" r:id="rId12"/>
    <p:sldId id="263" r:id="rId13"/>
    <p:sldId id="264" r:id="rId14"/>
    <p:sldId id="265" r:id="rId15"/>
  </p:sldIdLst>
  <p:sldSz cx="18288000" cy="10287000"/>
  <p:notesSz cx="6858000" cy="9144000"/>
  <p:embeddedFontLst>
    <p:embeddedFont>
      <p:font typeface="Anton" charset="1" panose="00000500000000000000"/>
      <p:regular r:id="rId19"/>
    </p:embeddedFont>
    <p:embeddedFont>
      <p:font typeface="Fira Sans" charset="1" panose="020B0503050000020004"/>
      <p:regular r:id="rId2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4" d="100"/>
          <a:sy n="74"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Relationships xmlns="http://schemas.openxmlformats.org/package/2006/relationships"><Relationship Id="rId1" Target="slideMasters/slideMaster1.xml" Type="http://schemas.openxmlformats.org/officeDocument/2006/relationships/slideMaster"/><Relationship Id="rId10" Target="slides/slide5.xml" Type="http://schemas.openxmlformats.org/officeDocument/2006/relationships/slide"/><Relationship Id="rId11" Target="slides/slide6.xml" Type="http://schemas.openxmlformats.org/officeDocument/2006/relationships/slide"/><Relationship Id="rId12" Target="slides/slide7.xml" Type="http://schemas.openxmlformats.org/officeDocument/2006/relationships/slide"/><Relationship Id="rId13" Target="slides/slide8.xml" Type="http://schemas.openxmlformats.org/officeDocument/2006/relationships/slide"/><Relationship Id="rId14" Target="slides/slide9.xml" Type="http://schemas.openxmlformats.org/officeDocument/2006/relationships/slide"/><Relationship Id="rId15" Target="slides/slide10.xml" Type="http://schemas.openxmlformats.org/officeDocument/2006/relationships/slide"/><Relationship Id="rId16" Target="notesMasters/notesMaster1.xml" Type="http://schemas.openxmlformats.org/officeDocument/2006/relationships/notesMaster"/><Relationship Id="rId17" Target="theme/theme2.xml" Type="http://schemas.openxmlformats.org/officeDocument/2006/relationships/theme"/><Relationship Id="rId18" Target="notesSlides/notesSlide1.xml" Type="http://schemas.openxmlformats.org/officeDocument/2006/relationships/notesSlide"/><Relationship Id="rId19" Target="fonts/font19.fntdata" Type="http://schemas.openxmlformats.org/officeDocument/2006/relationships/font"/><Relationship Id="rId2" Target="presProps.xml" Type="http://schemas.openxmlformats.org/officeDocument/2006/relationships/presProps"/><Relationship Id="rId20" Target="fonts/font20.fntdata" Type="http://schemas.openxmlformats.org/officeDocument/2006/relationships/font"/><Relationship Id="rId21" Target="notesSlides/notesSlide2.xml" Type="http://schemas.openxmlformats.org/officeDocument/2006/relationships/notesSlide"/><Relationship Id="rId22" Target="notesSlides/notesSlide3.xml" Type="http://schemas.openxmlformats.org/officeDocument/2006/relationships/notesSlide"/><Relationship Id="rId23" Target="notesSlides/notesSlide4.xml" Type="http://schemas.openxmlformats.org/officeDocument/2006/relationships/notesSlide"/><Relationship Id="rId24" Target="notesSlides/notesSlide5.xml" Type="http://schemas.openxmlformats.org/officeDocument/2006/relationships/notesSlide"/><Relationship Id="rId25" Target="notesSlides/notesSlide6.xml" Type="http://schemas.openxmlformats.org/officeDocument/2006/relationships/notesSlide"/><Relationship Id="rId26" Target="notesSlides/notesSlide7.xml" Type="http://schemas.openxmlformats.org/officeDocument/2006/relationships/notesSlide"/><Relationship Id="rId27" Target="notesSlides/notesSlide8.xml" Type="http://schemas.openxmlformats.org/officeDocument/2006/relationships/notesSlide"/><Relationship Id="rId28" Target="notesSlides/notesSlide9.xml" Type="http://schemas.openxmlformats.org/officeDocument/2006/relationships/notesSlide"/><Relationship Id="rId29" Target="notesSlides/notesSlide10.xml" Type="http://schemas.openxmlformats.org/officeDocument/2006/relationships/notesSlide"/><Relationship Id="rId3" Target="viewProps.xml" Type="http://schemas.openxmlformats.org/officeDocument/2006/relationships/viewProps"/><Relationship Id="rId4" Target="theme/theme1.xml" Type="http://schemas.openxmlformats.org/officeDocument/2006/relationships/theme"/><Relationship Id="rId5" Target="tableStyles.xml" Type="http://schemas.openxmlformats.org/officeDocument/2006/relationships/tableStyles"/><Relationship Id="rId6" Target="slides/slide1.xml" Type="http://schemas.openxmlformats.org/officeDocument/2006/relationships/slide"/><Relationship Id="rId7" Target="slides/slide2.xml" Type="http://schemas.openxmlformats.org/officeDocument/2006/relationships/slide"/><Relationship Id="rId8" Target="slides/slide3.xml" Type="http://schemas.openxmlformats.org/officeDocument/2006/relationships/slide"/><Relationship Id="rId9" Target="slides/slide4.xml" Type="http://schemas.openxmlformats.org/officeDocument/2006/relationships/slide"/></Relationships>
</file>

<file path=ppt/notesMasters/_rels/notesMaster1.xml.rels><?xml version="1.0" encoding="UTF-8" standalone="yes"?><Relationships xmlns="http://schemas.openxmlformats.org/package/2006/relationships"><Relationship Id="rId1" Target="../theme/theme2.xml" Type="http://schemas.openxmlformats.org/officeDocument/2006/relationships/theme"/></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cs-CZ"/>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fld id="{B7268E1E-0E44-426D-905E-8AD9B19D2182}" type="datetimeFigureOut">
              <a:rPr lang="cs-CZ" smtClean="0"/>
              <a:t>1.7.2013</a:t>
            </a:fld>
            <a:endParaRPr lang="cs-CZ"/>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a:endParaRPr lang="cs-CZ"/>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cs-CZ"/>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a:endParaRPr lang="cs-CZ"/>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fld id="{871B2431-D351-4C6E-A3CF-9DFAC0E3E050}" type="slidenum">
              <a:rPr lang="cs-CZ" smtClean="0"/>
              <a:t>‹#›</a:t>
            </a:fld>
            <a:endParaRPr lang="cs-CZ"/>
          </a:p>
        </p:txBody>
      </p:sp>
    </p:spTree>
    <p:extLst>
      <p:ext uri="{BB962C8B-B14F-4D97-AF65-F5344CB8AC3E}">
        <p14:creationId xmlns:p14="http://schemas.microsoft.com/office/powerpoint/2010/main" val="17988891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xml" Type="http://schemas.openxmlformats.org/officeDocument/2006/relationships/slide"/></Relationships>
</file>

<file path=ppt/notesSlides/_rels/notesSlide10.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10.xml" Type="http://schemas.openxmlformats.org/officeDocument/2006/relationships/slide"/></Relationships>
</file>

<file path=ppt/notesSlides/_rels/notesSlide2.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2.xml" Type="http://schemas.openxmlformats.org/officeDocument/2006/relationships/slide"/></Relationships>
</file>

<file path=ppt/notesSlides/_rels/notesSlide3.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3.xml" Type="http://schemas.openxmlformats.org/officeDocument/2006/relationships/slide"/></Relationships>
</file>

<file path=ppt/notesSlides/_rels/notesSlide4.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4.xml" Type="http://schemas.openxmlformats.org/officeDocument/2006/relationships/slide"/></Relationships>
</file>

<file path=ppt/notesSlides/_rels/notesSlide5.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5.xml" Type="http://schemas.openxmlformats.org/officeDocument/2006/relationships/slide"/></Relationships>
</file>

<file path=ppt/notesSlides/_rels/notesSlide6.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6.xml" Type="http://schemas.openxmlformats.org/officeDocument/2006/relationships/slide"/></Relationships>
</file>

<file path=ppt/notesSlides/_rels/notesSlide7.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7.xml" Type="http://schemas.openxmlformats.org/officeDocument/2006/relationships/slide"/></Relationships>
</file>

<file path=ppt/notesSlides/_rels/notesSlide8.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8.xml" Type="http://schemas.openxmlformats.org/officeDocument/2006/relationships/slide"/></Relationships>
</file>

<file path=ppt/notesSlides/_rels/notesSlide9.xml.rels><?xml version="1.0" encoding="UTF-8" standalone="yes"?><Relationships xmlns="http://schemas.openxmlformats.org/package/2006/relationships"><Relationship Id="rId1" Target="../notesMasters/notesMaster1.xml" Type="http://schemas.openxmlformats.org/officeDocument/2006/relationships/notesMaster"/><Relationship Id="rId2" Target="../slides/slide9.xml" Type="http://schemas.openxmlformats.org/officeDocument/2006/relationships/slide"/></Relationships>
</file>

<file path=ppt/notesSlides/notesSlide1.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10.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10</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2.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2</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3.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3</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4.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4</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5.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5</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6.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6</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7.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7</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8.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8</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notesSlides/notesSlide9.xml><?xml version="1.0" encoding="utf-8"?>
<p:notes xmlns:p="http://schemas.openxmlformats.org/presentationml/2006/main" xmlns:a="http://schemas.openxmlformats.org/drawingml/2006/main">
  <p:cSld>
    <p:spTree xmlns:r="http://schemas.openxmlformats.org/officeDocument/2006/relationships">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p:txBody>
      </p:sp>
      <p:sp>
        <p:nvSpPr>
          <p:cNvPr id="3" name="Date Placeholder 2"/>
          <p:cNvSpPr>
            <a:spLocks noGrp="1"/>
          </p:cNvSpPr>
          <p:nvPr>
            <p:ph type="dt" idx="1"/>
          </p:nvPr>
        </p:nvSpPr>
        <p:spPr>
          <a:xfrm>
            <a:off x="5180013" y="0"/>
            <a:ext cx="3962400" cy="342900"/>
          </a:xfrm>
          <a:prstGeom prst="rect">
            <a:avLst/>
          </a:prstGeom>
        </p:spPr>
        <p:txBody>
          <a:bodyPr vert="horz" lIns="91440" tIns="45720" rIns="91440" bIns="45720" rtlCol="0"/>
          <a:lstStyle>
            <a:lvl1pPr algn="r">
              <a:defRPr sz="1200"/>
            </a:lvl1pPr>
          </a:lstStyle>
          <a:p>
            <a:r id="{B7268E1E-0E44-426D-905E-8AD9B19D2182}" type="datetimeFigureOut">
              <a:rPr lang="cs-CZ" smtClean="0"/>
              <a:t>1.7.2013</a:t>
            </a:r>
          </a:p>
        </p:txBody>
      </p:sp>
      <p:sp>
        <p:nvSpPr>
          <p:cNvPr id="4" name="Slide Image Placeholder 3"/>
          <p:cNvSpPr>
            <a:spLocks noGrp="1" noRot="1" noChangeAspect="1"/>
          </p:cNvSpPr>
          <p:nvPr>
            <p:ph type="sldImg" idx="2"/>
          </p:nvPr>
        </p:nvSpPr>
        <p:spPr>
          <a:xfrm>
            <a:off x="2857500" y="512763"/>
            <a:ext cx="3429000" cy="2566987"/>
          </a:xfrm>
          <a:prstGeom prst="rect">
            <a:avLst/>
          </a:prstGeom>
          <a:noFill/>
          <a:ln w="12700">
            <a:solidFill>
              <a:prstClr val="black"/>
            </a:solidFill>
          </a:ln>
        </p:spPr>
        <p:txBody>
          <a:bodyPr vert="horz" lIns="91440" tIns="45720" rIns="91440" bIns="45720" rtlCol="0" anchor="ctr"/>
          <a:lstStyle/>
          <a:p/>
        </p:txBody>
      </p:sp>
      <p:sp>
        <p:nvSpPr>
          <p:cNvPr id="5" name="Notes Placeholder 4"/>
          <p:cNvSpPr>
            <a:spLocks noGrp="1"/>
          </p:cNvSpPr>
          <p:nvPr>
            <p:ph type="body" sz="quarter" idx="3"/>
          </p:nvPr>
        </p:nvSpPr>
        <p:spPr>
          <a:xfrm>
            <a:off x="914400" y="3251200"/>
            <a:ext cx="7315200" cy="3081338"/>
          </a:xfrm>
          <a:prstGeom prst="rect">
            <a:avLst/>
          </a:prstGeom>
        </p:spPr>
        <p:txBody>
          <a:bodyPr vert="horz" lIns="91440" tIns="45720" rIns="91440" bIns="45720" rtlCol="0"/>
          <a:lstStyle/>
          <a:p>
            <a:r>
              <a:rPr lang="en-US"/>
              <a:t>9</a:t>
            </a:r>
            <a:endParaRPr lang="en-US" smtClean="0"/>
          </a:p>
        </p:txBody>
      </p:sp>
      <p:sp>
        <p:nvSpPr>
          <p:cNvPr id="6" name="Footer Placeholder 5"/>
          <p:cNvSpPr>
            <a:spLocks noGrp="1"/>
          </p:cNvSpPr>
          <p:nvPr>
            <p:ph type="ftr" sz="quarter" idx="4"/>
          </p:nvPr>
        </p:nvSpPr>
        <p:spPr>
          <a:xfrm>
            <a:off x="0" y="6502400"/>
            <a:ext cx="3962400" cy="341313"/>
          </a:xfrm>
          <a:prstGeom prst="rect">
            <a:avLst/>
          </a:prstGeom>
        </p:spPr>
        <p:txBody>
          <a:bodyPr vert="horz" lIns="91440" tIns="45720" rIns="91440" bIns="45720" rtlCol="0" anchor="b"/>
          <a:lstStyle>
            <a:lvl1pPr algn="l">
              <a:defRPr sz="1200"/>
            </a:lvl1pPr>
          </a:lstStyle>
          <a:p/>
        </p:txBody>
      </p:sp>
      <p:sp>
        <p:nvSpPr>
          <p:cNvPr id="7" name="Slide Number Placeholder 6"/>
          <p:cNvSpPr>
            <a:spLocks noGrp="1"/>
          </p:cNvSpPr>
          <p:nvPr>
            <p:ph type="sldNum" sz="quarter" idx="5"/>
          </p:nvPr>
        </p:nvSpPr>
        <p:spPr>
          <a:xfrm>
            <a:off x="5180013" y="6502400"/>
            <a:ext cx="3962400" cy="341313"/>
          </a:xfrm>
          <a:prstGeom prst="rect">
            <a:avLst/>
          </a:prstGeom>
        </p:spPr>
        <p:txBody>
          <a:bodyPr vert="horz" lIns="91440" tIns="45720" rIns="91440" bIns="45720" rtlCol="0" anchor="b"/>
          <a:lstStyle>
            <a:lvl1pPr algn="r">
              <a:defRPr sz="1200"/>
            </a:lvl1pPr>
          </a:lstStyle>
          <a:p>
            <a:r id="{871B2431-D351-4C6E-A3CF-9DFAC0E3E050}" type="slidenum">
              <a:rPr lang="cs-CZ" smtClean="0"/>
              <a:t>‹#›</a:t>
            </a:r>
          </a:p>
        </p:txBody>
      </p:sp>
    </p:spTree>
  </p:cSld>
  <p:clrMapOvr>
    <a:masterClrMapping/>
  </p:clrMapOvr>
</p:notes>
</file>

<file path=ppt/slideLayouts/_rels/slideLayout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0.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11.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2.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3.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4.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5.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6.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7.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8.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_rels/slideLayout9.xml.rels><?xml version="1.0" encoding="UTF-8" standalone="yes"?><Relationships xmlns="http://schemas.openxmlformats.org/package/2006/relationships"><Relationship Id="rId1" Target="../slideMasters/slideMaster1.xml" Type="http://schemas.openxmlformats.org/officeDocument/2006/relationships/slideMaster"/></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8/1/2011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8/1/2011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8/1/2011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8/1/2011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8/1/2011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Relationships xmlns="http://schemas.openxmlformats.org/package/2006/relationships"><Relationship Id="rId1" Target="../slideLayouts/slideLayout1.xml" Type="http://schemas.openxmlformats.org/officeDocument/2006/relationships/slideLayout"/><Relationship Id="rId10" Target="../slideLayouts/slideLayout10.xml" Type="http://schemas.openxmlformats.org/officeDocument/2006/relationships/slideLayout"/><Relationship Id="rId11" Target="../slideLayouts/slideLayout11.xml" Type="http://schemas.openxmlformats.org/officeDocument/2006/relationships/slideLayout"/><Relationship Id="rId12" Target="../theme/theme1.xml" Type="http://schemas.openxmlformats.org/officeDocument/2006/relationships/theme"/><Relationship Id="rId2" Target="../slideLayouts/slideLayout2.xml" Type="http://schemas.openxmlformats.org/officeDocument/2006/relationships/slideLayout"/><Relationship Id="rId3" Target="../slideLayouts/slideLayout3.xml" Type="http://schemas.openxmlformats.org/officeDocument/2006/relationships/slideLayout"/><Relationship Id="rId4" Target="../slideLayouts/slideLayout4.xml" Type="http://schemas.openxmlformats.org/officeDocument/2006/relationships/slideLayout"/><Relationship Id="rId5" Target="../slideLayouts/slideLayout5.xml" Type="http://schemas.openxmlformats.org/officeDocument/2006/relationships/slideLayout"/><Relationship Id="rId6" Target="../slideLayouts/slideLayout6.xml" Type="http://schemas.openxmlformats.org/officeDocument/2006/relationships/slideLayout"/><Relationship Id="rId7" Target="../slideLayouts/slideLayout7.xml" Type="http://schemas.openxmlformats.org/officeDocument/2006/relationships/slideLayout"/><Relationship Id="rId8" Target="../slideLayouts/slideLayout8.xml" Type="http://schemas.openxmlformats.org/officeDocument/2006/relationships/slideLayout"/><Relationship Id="rId9" Target="../slideLayouts/slideLayout9.xml" Type="http://schemas.openxmlformats.org/officeDocument/2006/relationships/slideLayout"/></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8/1/2011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xml" Type="http://schemas.openxmlformats.org/officeDocument/2006/relationships/notesSlide"/><Relationship Id="rId3" Target="../media/image1.png" Type="http://schemas.openxmlformats.org/officeDocument/2006/relationships/image"/><Relationship Id="rId4" Target="../media/image2.png" Type="http://schemas.openxmlformats.org/officeDocument/2006/relationships/image"/><Relationship Id="rId5" Target="../media/image17.svg" Type="http://schemas.openxmlformats.org/officeDocument/2006/relationships/image"/><Relationship Id="rId6" Target="../media/aAF63RP-iPA.m4a" Type="http://schemas.microsoft.com/office/2007/relationships/media"/><Relationship Id="rId7" Target="../media/aAF63RP-iPA.m4a" Type="http://schemas.openxmlformats.org/officeDocument/2006/relationships/audio"/></Relationships>
</file>

<file path=ppt/slides/_rels/slide10.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10.xml" Type="http://schemas.openxmlformats.org/officeDocument/2006/relationships/notesSlide"/><Relationship Id="rId3" Target="../media/image16.png" Type="http://schemas.openxmlformats.org/officeDocument/2006/relationships/image"/><Relationship Id="rId4" Target="../media/image2.png" Type="http://schemas.openxmlformats.org/officeDocument/2006/relationships/image"/></Relationships>
</file>

<file path=ppt/slides/_rels/slide2.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2.xml" Type="http://schemas.openxmlformats.org/officeDocument/2006/relationships/notesSlide"/><Relationship Id="rId3" Target="../media/image3.png" Type="http://schemas.openxmlformats.org/officeDocument/2006/relationships/image"/></Relationships>
</file>

<file path=ppt/slides/_rels/slide3.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3.xml" Type="http://schemas.openxmlformats.org/officeDocument/2006/relationships/notesSlide"/><Relationship Id="rId3" Target="../media/image2.png" Type="http://schemas.openxmlformats.org/officeDocument/2006/relationships/image"/></Relationships>
</file>

<file path=ppt/slides/_rels/slide4.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4.xml" Type="http://schemas.openxmlformats.org/officeDocument/2006/relationships/notesSlide"/><Relationship Id="rId3" Target="../media/image4.png" Type="http://schemas.openxmlformats.org/officeDocument/2006/relationships/image"/></Relationships>
</file>

<file path=ppt/slides/_rels/slide5.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5.xml" Type="http://schemas.openxmlformats.org/officeDocument/2006/relationships/notesSlide"/><Relationship Id="rId3" Target="../media/image5.png" Type="http://schemas.openxmlformats.org/officeDocument/2006/relationships/image"/><Relationship Id="rId4" Target="../media/image6.png" Type="http://schemas.openxmlformats.org/officeDocument/2006/relationships/image"/><Relationship Id="rId5" Target="../media/image7.png" Type="http://schemas.openxmlformats.org/officeDocument/2006/relationships/image"/><Relationship Id="rId6" Target="../media/image8.png" Type="http://schemas.openxmlformats.org/officeDocument/2006/relationships/image"/><Relationship Id="rId7" Target="../media/image9.png" Type="http://schemas.openxmlformats.org/officeDocument/2006/relationships/image"/></Relationships>
</file>

<file path=ppt/slides/_rels/slide6.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6.xml" Type="http://schemas.openxmlformats.org/officeDocument/2006/relationships/notesSlide"/><Relationship Id="rId3" Target="../media/image10.png" Type="http://schemas.openxmlformats.org/officeDocument/2006/relationships/image"/></Relationships>
</file>

<file path=ppt/slides/_rels/slide7.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7.xml" Type="http://schemas.openxmlformats.org/officeDocument/2006/relationships/notesSlide"/><Relationship Id="rId3" Target="../media/image11.png" Type="http://schemas.openxmlformats.org/officeDocument/2006/relationships/image"/><Relationship Id="rId4" Target="../media/image12.png" Type="http://schemas.openxmlformats.org/officeDocument/2006/relationships/image"/><Relationship Id="rId5" Target="../media/image13.png" Type="http://schemas.openxmlformats.org/officeDocument/2006/relationships/image"/><Relationship Id="rId6" Target="../media/image14.png" Type="http://schemas.openxmlformats.org/officeDocument/2006/relationships/image"/></Relationships>
</file>

<file path=ppt/slides/_rels/slide8.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8.xml" Type="http://schemas.openxmlformats.org/officeDocument/2006/relationships/notesSlide"/><Relationship Id="rId3" Target="../media/image15.png" Type="http://schemas.openxmlformats.org/officeDocument/2006/relationships/image"/></Relationships>
</file>

<file path=ppt/slides/_rels/slide9.xml.rels><?xml version="1.0" encoding="UTF-8" standalone="yes"?><Relationships xmlns="http://schemas.openxmlformats.org/package/2006/relationships"><Relationship Id="rId1" Target="../slideLayouts/slideLayout7.xml" Type="http://schemas.openxmlformats.org/officeDocument/2006/relationships/slideLayout"/><Relationship Id="rId2" Target="../notesSlides/notesSlide9.xml" Type="http://schemas.openxmlformats.org/officeDocument/2006/relationships/notesSlide"/><Relationship Id="rId3" Target="../media/image2.png" Type="http://schemas.openxmlformats.org/officeDocument/2006/relationships/image"/></Relationships>
</file>

<file path=ppt/slides/slide1.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21212"/>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F1F1F"/>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grpSp>
        <p:nvGrpSpPr>
          <p:cNvPr name="Group 7" id="7"/>
          <p:cNvGrpSpPr/>
          <p:nvPr/>
        </p:nvGrpSpPr>
        <p:grpSpPr>
          <a:xfrm rot="0">
            <a:off x="987475" y="7413872"/>
            <a:ext cx="463154" cy="463154"/>
            <a:chOff x="0" y="0"/>
            <a:chExt cx="617538" cy="617538"/>
          </a:xfrm>
        </p:grpSpPr>
        <p:sp>
          <p:nvSpPr>
            <p:cNvPr name="Freeform 8" id="8"/>
            <p:cNvSpPr/>
            <p:nvPr/>
          </p:nvSpPr>
          <p:spPr>
            <a:xfrm flipH="false" flipV="false" rot="0">
              <a:off x="6350" y="6350"/>
              <a:ext cx="604901" cy="604901"/>
            </a:xfrm>
            <a:custGeom>
              <a:avLst/>
              <a:gdLst/>
              <a:ahLst/>
              <a:cxnLst/>
              <a:rect r="r" b="b" t="t" l="l"/>
              <a:pathLst>
                <a:path h="604901" w="604901">
                  <a:moveTo>
                    <a:pt x="0" y="302387"/>
                  </a:moveTo>
                  <a:cubicBezTo>
                    <a:pt x="0" y="135382"/>
                    <a:pt x="135382" y="0"/>
                    <a:pt x="302387" y="0"/>
                  </a:cubicBezTo>
                  <a:cubicBezTo>
                    <a:pt x="469392" y="0"/>
                    <a:pt x="604901" y="135382"/>
                    <a:pt x="604901" y="302387"/>
                  </a:cubicBezTo>
                  <a:cubicBezTo>
                    <a:pt x="604901" y="469392"/>
                    <a:pt x="469392" y="604901"/>
                    <a:pt x="302387" y="604901"/>
                  </a:cubicBezTo>
                  <a:cubicBezTo>
                    <a:pt x="135382" y="604901"/>
                    <a:pt x="0" y="469392"/>
                    <a:pt x="0" y="302387"/>
                  </a:cubicBezTo>
                  <a:close/>
                </a:path>
              </a:pathLst>
            </a:custGeom>
            <a:solidFill>
              <a:srgbClr val="C73DAA"/>
            </a:solidFill>
          </p:spPr>
        </p:sp>
        <p:sp>
          <p:nvSpPr>
            <p:cNvPr name="Freeform 9" id="9"/>
            <p:cNvSpPr/>
            <p:nvPr/>
          </p:nvSpPr>
          <p:spPr>
            <a:xfrm flipH="false" flipV="false" rot="0">
              <a:off x="0" y="0"/>
              <a:ext cx="617601" cy="617601"/>
            </a:xfrm>
            <a:custGeom>
              <a:avLst/>
              <a:gdLst/>
              <a:ahLst/>
              <a:cxnLst/>
              <a:rect r="r" b="b" t="t" l="l"/>
              <a:pathLst>
                <a:path h="617601" w="617601">
                  <a:moveTo>
                    <a:pt x="0" y="308737"/>
                  </a:moveTo>
                  <a:cubicBezTo>
                    <a:pt x="0" y="138303"/>
                    <a:pt x="138303" y="0"/>
                    <a:pt x="308737" y="0"/>
                  </a:cubicBezTo>
                  <a:cubicBezTo>
                    <a:pt x="310642" y="0"/>
                    <a:pt x="312547" y="889"/>
                    <a:pt x="313690" y="2413"/>
                  </a:cubicBezTo>
                  <a:lnTo>
                    <a:pt x="308737" y="6350"/>
                  </a:lnTo>
                  <a:lnTo>
                    <a:pt x="308737" y="0"/>
                  </a:lnTo>
                  <a:lnTo>
                    <a:pt x="308737" y="6350"/>
                  </a:lnTo>
                  <a:lnTo>
                    <a:pt x="308737" y="0"/>
                  </a:lnTo>
                  <a:cubicBezTo>
                    <a:pt x="479298" y="0"/>
                    <a:pt x="617601" y="138303"/>
                    <a:pt x="617601" y="308737"/>
                  </a:cubicBezTo>
                  <a:cubicBezTo>
                    <a:pt x="617601" y="311150"/>
                    <a:pt x="616204" y="313309"/>
                    <a:pt x="614045" y="314452"/>
                  </a:cubicBezTo>
                  <a:lnTo>
                    <a:pt x="611251" y="308737"/>
                  </a:lnTo>
                  <a:lnTo>
                    <a:pt x="617601" y="308737"/>
                  </a:lnTo>
                  <a:cubicBezTo>
                    <a:pt x="617601" y="479298"/>
                    <a:pt x="479298" y="617474"/>
                    <a:pt x="308864" y="617474"/>
                  </a:cubicBezTo>
                  <a:lnTo>
                    <a:pt x="308864" y="611124"/>
                  </a:lnTo>
                  <a:lnTo>
                    <a:pt x="308864" y="604774"/>
                  </a:lnTo>
                  <a:lnTo>
                    <a:pt x="308864" y="611124"/>
                  </a:lnTo>
                  <a:lnTo>
                    <a:pt x="308864" y="617474"/>
                  </a:lnTo>
                  <a:cubicBezTo>
                    <a:pt x="138303" y="617601"/>
                    <a:pt x="0" y="479298"/>
                    <a:pt x="0" y="308737"/>
                  </a:cubicBezTo>
                  <a:lnTo>
                    <a:pt x="6350" y="308737"/>
                  </a:lnTo>
                  <a:lnTo>
                    <a:pt x="0" y="308737"/>
                  </a:lnTo>
                  <a:moveTo>
                    <a:pt x="12700" y="308737"/>
                  </a:moveTo>
                  <a:lnTo>
                    <a:pt x="6350" y="308737"/>
                  </a:lnTo>
                  <a:lnTo>
                    <a:pt x="12700" y="308737"/>
                  </a:lnTo>
                  <a:cubicBezTo>
                    <a:pt x="12700" y="472313"/>
                    <a:pt x="145288" y="604901"/>
                    <a:pt x="308737" y="604901"/>
                  </a:cubicBezTo>
                  <a:cubicBezTo>
                    <a:pt x="312293" y="604901"/>
                    <a:pt x="315087" y="607695"/>
                    <a:pt x="315087" y="611251"/>
                  </a:cubicBezTo>
                  <a:cubicBezTo>
                    <a:pt x="315087" y="614807"/>
                    <a:pt x="312293" y="617601"/>
                    <a:pt x="308737" y="617601"/>
                  </a:cubicBezTo>
                  <a:cubicBezTo>
                    <a:pt x="305181" y="617601"/>
                    <a:pt x="302387" y="614807"/>
                    <a:pt x="302387" y="611251"/>
                  </a:cubicBezTo>
                  <a:cubicBezTo>
                    <a:pt x="302387" y="607695"/>
                    <a:pt x="305181" y="604901"/>
                    <a:pt x="308737" y="604901"/>
                  </a:cubicBezTo>
                  <a:cubicBezTo>
                    <a:pt x="472313" y="604901"/>
                    <a:pt x="604774" y="472313"/>
                    <a:pt x="604774" y="308864"/>
                  </a:cubicBezTo>
                  <a:cubicBezTo>
                    <a:pt x="604774" y="306451"/>
                    <a:pt x="606171" y="304292"/>
                    <a:pt x="608330" y="303149"/>
                  </a:cubicBezTo>
                  <a:lnTo>
                    <a:pt x="611124" y="308864"/>
                  </a:lnTo>
                  <a:lnTo>
                    <a:pt x="604774" y="308864"/>
                  </a:lnTo>
                  <a:cubicBezTo>
                    <a:pt x="604901" y="145288"/>
                    <a:pt x="472313" y="12700"/>
                    <a:pt x="308737" y="12700"/>
                  </a:cubicBezTo>
                  <a:cubicBezTo>
                    <a:pt x="306832" y="12700"/>
                    <a:pt x="304927" y="11811"/>
                    <a:pt x="303784" y="10287"/>
                  </a:cubicBezTo>
                  <a:lnTo>
                    <a:pt x="308737" y="6350"/>
                  </a:lnTo>
                  <a:lnTo>
                    <a:pt x="308737" y="12700"/>
                  </a:lnTo>
                  <a:cubicBezTo>
                    <a:pt x="145288" y="12700"/>
                    <a:pt x="12700" y="145288"/>
                    <a:pt x="12700" y="308737"/>
                  </a:cubicBezTo>
                  <a:close/>
                </a:path>
              </a:pathLst>
            </a:custGeom>
            <a:solidFill>
              <a:srgbClr val="FFFFFF"/>
            </a:solidFill>
          </p:spPr>
        </p:sp>
      </p:grpSp>
      <p:sp>
        <p:nvSpPr>
          <p:cNvPr name="Freeform 10" id="10"/>
          <p:cNvSpPr/>
          <p:nvPr/>
        </p:nvSpPr>
        <p:spPr>
          <a:xfrm flipH="false" flipV="false" rot="0">
            <a:off x="467921" y="411674"/>
            <a:ext cx="2917518" cy="617026"/>
          </a:xfrm>
          <a:custGeom>
            <a:avLst/>
            <a:gdLst/>
            <a:ahLst/>
            <a:cxnLst/>
            <a:rect r="r" b="b" t="t" l="l"/>
            <a:pathLst>
              <a:path h="617026" w="2917518">
                <a:moveTo>
                  <a:pt x="0" y="0"/>
                </a:moveTo>
                <a:lnTo>
                  <a:pt x="2917518" y="0"/>
                </a:lnTo>
                <a:lnTo>
                  <a:pt x="2917518" y="617026"/>
                </a:lnTo>
                <a:lnTo>
                  <a:pt x="0" y="617026"/>
                </a:lnTo>
                <a:lnTo>
                  <a:pt x="0" y="0"/>
                </a:lnTo>
                <a:close/>
              </a:path>
            </a:pathLst>
          </a:custGeom>
          <a:blipFill>
            <a:blip r:embed="rId4"/>
            <a:stretch>
              <a:fillRect l="-15174" t="-262254" r="-20929" b="-262254"/>
            </a:stretch>
          </a:blipFill>
        </p:spPr>
      </p:sp>
      <p:sp>
        <p:nvSpPr>
          <p:cNvPr name="TextBox 11" id="11"/>
          <p:cNvSpPr txBox="true"/>
          <p:nvPr/>
        </p:nvSpPr>
        <p:spPr>
          <a:xfrm rot="0">
            <a:off x="992238" y="2355205"/>
            <a:ext cx="9445526" cy="2483644"/>
          </a:xfrm>
          <a:prstGeom prst="rect">
            <a:avLst/>
          </a:prstGeom>
        </p:spPr>
        <p:txBody>
          <a:bodyPr anchor="t" rtlCol="false" tIns="0" lIns="0" bIns="0" rIns="0">
            <a:spAutoFit/>
          </a:bodyPr>
          <a:lstStyle/>
          <a:p>
            <a:pPr algn="l">
              <a:lnSpc>
                <a:spcPts val="9625"/>
              </a:lnSpc>
            </a:pPr>
            <a:r>
              <a:rPr lang="en-US" sz="7687" spc="-77">
                <a:solidFill>
                  <a:srgbClr val="FA95AF"/>
                </a:solidFill>
                <a:latin typeface="Anton"/>
                <a:ea typeface="Anton"/>
                <a:cs typeface="Anton"/>
                <a:sym typeface="Anton"/>
              </a:rPr>
              <a:t>Drainage Cleaning Companies in Dubai</a:t>
            </a:r>
          </a:p>
        </p:txBody>
      </p:sp>
      <p:sp>
        <p:nvSpPr>
          <p:cNvPr name="TextBox 12" id="12"/>
          <p:cNvSpPr txBox="true"/>
          <p:nvPr/>
        </p:nvSpPr>
        <p:spPr>
          <a:xfrm rot="0">
            <a:off x="992238" y="5168801"/>
            <a:ext cx="9445526" cy="1909762"/>
          </a:xfrm>
          <a:prstGeom prst="rect">
            <a:avLst/>
          </a:prstGeom>
        </p:spPr>
        <p:txBody>
          <a:bodyPr anchor="t" rtlCol="false" tIns="0" lIns="0" bIns="0" rIns="0">
            <a:spAutoFit/>
          </a:bodyPr>
          <a:lstStyle/>
          <a:p>
            <a:pPr algn="l">
              <a:lnSpc>
                <a:spcPts val="3562"/>
              </a:lnSpc>
            </a:pPr>
            <a:r>
              <a:rPr lang="en-US" sz="2187" spc="-45">
                <a:solidFill>
                  <a:srgbClr val="E0D6DE"/>
                </a:solidFill>
                <a:latin typeface="Fira Sans"/>
                <a:ea typeface="Fira Sans"/>
                <a:cs typeface="Fira Sans"/>
                <a:sym typeface="Fira Sans"/>
              </a:rPr>
              <a:t>Dubai, a global hub of business and innovation, is home to a thriving industry of professional drainage cleaning companies. These experts are dedicated to ensuring the efficient flow of water and waste, keeping the city's infrastructure running smoothly.</a:t>
            </a:r>
          </a:p>
        </p:txBody>
      </p:sp>
      <p:pic>
        <p:nvPicPr>
          <p:cNvPr name="Picture 13" id="13">
            <a:hlinkClick action="ppaction://media"/>
          </p:cNvPr>
          <p:cNvPicPr>
            <a:picLocks noChangeAspect="true"/>
          </p:cNvPicPr>
          <p:nvPr>
            <a:audioFile r:link="rId7"/>
            <p:extLst>
              <p:ext uri="{DAA4B4D4-6D71-4841-9C94-3DE7FCFB9230}">
                <p14:media xmlns:p14="http://schemas.microsoft.com/office/powerpoint/2010/main" r:embed="rId6"/>
              </p:ext>
            </p:extLst>
          </p:nvPr>
        </p:nvPicPr>
        <p:blipFill>
          <a:blip r:embed="rId5"/>
          <a:stretch>
            <a:fillRect/>
          </a:stretch>
        </p:blipFill>
        <p:spPr>
          <a:xfrm>
            <a:off x="8629650" y="4629150"/>
            <a:ext cx="1028700" cy="1028700"/>
          </a:xfrm>
          <a:prstGeom prst="rect">
            <a:avLst/>
          </a:prstGeom>
        </p:spPr>
      </p:pic>
    </p:spTree>
  </p:cSld>
  <p:clrMapOvr>
    <a:masterClrMapping/>
  </p:clrMapOvr>
  <p:timing>
    <p:tnLst>
      <p:par>
        <p:cTn dur="indefinite" restart="never" nodeType="tmRoot">
          <p:childTnLst>
            <p:cmd cmd="playFrom(0.0)">
              <p:cBhvr>
                <p:cTn/>
                <p:tgtEl>
                  <p:spTgt spid="13"/>
                </p:tgtEl>
              </p:cBhvr>
            </p:cmd>
            <p:audio>
              <p:cMediaNode vol="100000" showWhenStopped="false">
                <p:cTn/>
                <p:tgtEl>
                  <p:spTgt spid="13"/>
                </p:tgtEl>
              </p:cMediaNode>
            </p:audio>
          </p:childTnLst>
        </p:cTn>
      </p:par>
    </p:tnLst>
  </p:timing>
</p:sld>
</file>

<file path=ppt/slides/slide10.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21212"/>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F1F1F"/>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992238" y="4796581"/>
            <a:ext cx="9445526" cy="1909762"/>
          </a:xfrm>
          <a:prstGeom prst="rect">
            <a:avLst/>
          </a:prstGeom>
        </p:spPr>
        <p:txBody>
          <a:bodyPr anchor="t" rtlCol="false" tIns="0" lIns="0" bIns="0" rIns="0">
            <a:spAutoFit/>
          </a:bodyPr>
          <a:lstStyle/>
          <a:p>
            <a:pPr algn="l">
              <a:lnSpc>
                <a:spcPts val="3562"/>
              </a:lnSpc>
            </a:pPr>
            <a:r>
              <a:rPr lang="en-US" sz="2187" spc="-45">
                <a:solidFill>
                  <a:srgbClr val="E0D6DE"/>
                </a:solidFill>
                <a:latin typeface="Fira Sans"/>
                <a:ea typeface="Fira Sans"/>
                <a:cs typeface="Fira Sans"/>
                <a:sym typeface="Fira Sans"/>
              </a:rPr>
              <a:t>Thank you for considering our drainage cleaning services in Dubai. We are committed to providing the highest level of quality and customer satisfaction. We look forward to working with you to keep your property's drainage system running smoothly.</a:t>
            </a:r>
          </a:p>
        </p:txBody>
      </p:sp>
      <p:sp>
        <p:nvSpPr>
          <p:cNvPr name="Freeform 8" id="8"/>
          <p:cNvSpPr/>
          <p:nvPr/>
        </p:nvSpPr>
        <p:spPr>
          <a:xfrm flipH="false" flipV="false" rot="0">
            <a:off x="14364195" y="522763"/>
            <a:ext cx="3330836" cy="1011875"/>
          </a:xfrm>
          <a:custGeom>
            <a:avLst/>
            <a:gdLst/>
            <a:ahLst/>
            <a:cxnLst/>
            <a:rect r="r" b="b" t="t" l="l"/>
            <a:pathLst>
              <a:path h="1011875" w="3330836">
                <a:moveTo>
                  <a:pt x="0" y="0"/>
                </a:moveTo>
                <a:lnTo>
                  <a:pt x="3330836" y="0"/>
                </a:lnTo>
                <a:lnTo>
                  <a:pt x="3330836" y="1011874"/>
                </a:lnTo>
                <a:lnTo>
                  <a:pt x="0" y="1011874"/>
                </a:lnTo>
                <a:lnTo>
                  <a:pt x="0" y="0"/>
                </a:lnTo>
                <a:close/>
              </a:path>
            </a:pathLst>
          </a:custGeom>
          <a:blipFill>
            <a:blip r:embed="rId4"/>
            <a:stretch>
              <a:fillRect l="-14317" t="-163260" r="-16362" b="-154177"/>
            </a:stretch>
          </a:blipFill>
        </p:spPr>
      </p:sp>
      <p:sp>
        <p:nvSpPr>
          <p:cNvPr name="TextBox 9" id="9"/>
          <p:cNvSpPr txBox="true"/>
          <p:nvPr/>
        </p:nvSpPr>
        <p:spPr>
          <a:xfrm rot="0">
            <a:off x="992238" y="3561606"/>
            <a:ext cx="7088237" cy="905024"/>
          </a:xfrm>
          <a:prstGeom prst="rect">
            <a:avLst/>
          </a:prstGeom>
        </p:spPr>
        <p:txBody>
          <a:bodyPr anchor="t" rtlCol="false" tIns="0" lIns="0" bIns="0" rIns="0">
            <a:spAutoFit/>
          </a:bodyPr>
          <a:lstStyle/>
          <a:p>
            <a:pPr algn="l">
              <a:lnSpc>
                <a:spcPts val="6937"/>
              </a:lnSpc>
            </a:pPr>
            <a:r>
              <a:rPr lang="en-US" sz="5562" spc="-56">
                <a:solidFill>
                  <a:srgbClr val="FA95AF"/>
                </a:solidFill>
                <a:latin typeface="Anton"/>
                <a:ea typeface="Anton"/>
                <a:cs typeface="Anton"/>
                <a:sym typeface="Anton"/>
              </a:rPr>
              <a:t>Thank You</a:t>
            </a:r>
          </a:p>
        </p:txBody>
      </p:sp>
    </p:spTree>
  </p:cSld>
  <p:clrMapOvr>
    <a:masterClrMapping/>
  </p:clrMapOvr>
</p:sld>
</file>

<file path=ppt/slides/slide2.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21212"/>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F1F1F"/>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992238" y="1137642"/>
            <a:ext cx="9445526" cy="1790997"/>
          </a:xfrm>
          <a:prstGeom prst="rect">
            <a:avLst/>
          </a:prstGeom>
        </p:spPr>
        <p:txBody>
          <a:bodyPr anchor="t" rtlCol="false" tIns="0" lIns="0" bIns="0" rIns="0">
            <a:spAutoFit/>
          </a:bodyPr>
          <a:lstStyle/>
          <a:p>
            <a:pPr algn="l">
              <a:lnSpc>
                <a:spcPts val="6937"/>
              </a:lnSpc>
            </a:pPr>
            <a:r>
              <a:rPr lang="en-US" sz="5562" spc="-56">
                <a:solidFill>
                  <a:srgbClr val="FA95AF"/>
                </a:solidFill>
                <a:latin typeface="Anton"/>
                <a:ea typeface="Anton"/>
                <a:cs typeface="Anton"/>
                <a:sym typeface="Anton"/>
              </a:rPr>
              <a:t>Importance of Proper Drainage Maintenance</a:t>
            </a:r>
          </a:p>
        </p:txBody>
      </p:sp>
      <p:grpSp>
        <p:nvGrpSpPr>
          <p:cNvPr name="Group 8" id="8"/>
          <p:cNvGrpSpPr/>
          <p:nvPr/>
        </p:nvGrpSpPr>
        <p:grpSpPr>
          <a:xfrm rot="0">
            <a:off x="992238" y="3672780"/>
            <a:ext cx="637878" cy="637878"/>
            <a:chOff x="0" y="0"/>
            <a:chExt cx="850503" cy="850503"/>
          </a:xfrm>
        </p:grpSpPr>
        <p:sp>
          <p:nvSpPr>
            <p:cNvPr name="Freeform 9" id="9"/>
            <p:cNvSpPr/>
            <p:nvPr/>
          </p:nvSpPr>
          <p:spPr>
            <a:xfrm flipH="false" flipV="false" rot="0">
              <a:off x="0" y="0"/>
              <a:ext cx="850392" cy="850519"/>
            </a:xfrm>
            <a:custGeom>
              <a:avLst/>
              <a:gdLst/>
              <a:ahLst/>
              <a:cxnLst/>
              <a:rect r="r" b="b" t="t" l="l"/>
              <a:pathLst>
                <a:path h="850519" w="850392">
                  <a:moveTo>
                    <a:pt x="0" y="56642"/>
                  </a:moveTo>
                  <a:cubicBezTo>
                    <a:pt x="0" y="25400"/>
                    <a:pt x="25400" y="0"/>
                    <a:pt x="56642" y="0"/>
                  </a:cubicBezTo>
                  <a:lnTo>
                    <a:pt x="793750" y="0"/>
                  </a:lnTo>
                  <a:cubicBezTo>
                    <a:pt x="825119" y="0"/>
                    <a:pt x="850392" y="25400"/>
                    <a:pt x="850392" y="56642"/>
                  </a:cubicBezTo>
                  <a:lnTo>
                    <a:pt x="850392" y="793750"/>
                  </a:lnTo>
                  <a:cubicBezTo>
                    <a:pt x="850392" y="825119"/>
                    <a:pt x="824992" y="850392"/>
                    <a:pt x="793750" y="850392"/>
                  </a:cubicBezTo>
                  <a:lnTo>
                    <a:pt x="56642" y="850392"/>
                  </a:lnTo>
                  <a:cubicBezTo>
                    <a:pt x="25400" y="850519"/>
                    <a:pt x="0" y="825119"/>
                    <a:pt x="0" y="793750"/>
                  </a:cubicBezTo>
                  <a:close/>
                </a:path>
              </a:pathLst>
            </a:custGeom>
            <a:solidFill>
              <a:srgbClr val="3E3E3E"/>
            </a:solidFill>
          </p:spPr>
        </p:sp>
      </p:grpSp>
      <p:sp>
        <p:nvSpPr>
          <p:cNvPr name="TextBox 10" id="10"/>
          <p:cNvSpPr txBox="true"/>
          <p:nvPr/>
        </p:nvSpPr>
        <p:spPr>
          <a:xfrm rot="0">
            <a:off x="1243012" y="3836194"/>
            <a:ext cx="136326" cy="368201"/>
          </a:xfrm>
          <a:prstGeom prst="rect">
            <a:avLst/>
          </a:prstGeom>
        </p:spPr>
        <p:txBody>
          <a:bodyPr anchor="t" rtlCol="false" tIns="0" lIns="0" bIns="0" rIns="0">
            <a:spAutoFit/>
          </a:bodyPr>
          <a:lstStyle/>
          <a:p>
            <a:pPr algn="ctr">
              <a:lnSpc>
                <a:spcPts val="3312"/>
              </a:lnSpc>
            </a:pPr>
            <a:r>
              <a:rPr lang="en-US" sz="3312" spc="-33">
                <a:solidFill>
                  <a:srgbClr val="E0D6DE"/>
                </a:solidFill>
                <a:latin typeface="Anton"/>
                <a:ea typeface="Anton"/>
                <a:cs typeface="Anton"/>
                <a:sym typeface="Anton"/>
              </a:rPr>
              <a:t>1</a:t>
            </a:r>
          </a:p>
        </p:txBody>
      </p:sp>
      <p:sp>
        <p:nvSpPr>
          <p:cNvPr name="TextBox 11" id="11"/>
          <p:cNvSpPr txBox="true"/>
          <p:nvPr/>
        </p:nvSpPr>
        <p:spPr>
          <a:xfrm rot="0">
            <a:off x="1913632" y="3663255"/>
            <a:ext cx="3544044" cy="452437"/>
          </a:xfrm>
          <a:prstGeom prst="rect">
            <a:avLst/>
          </a:prstGeom>
        </p:spPr>
        <p:txBody>
          <a:bodyPr anchor="t" rtlCol="false" tIns="0" lIns="0" bIns="0" rIns="0">
            <a:spAutoFit/>
          </a:bodyPr>
          <a:lstStyle/>
          <a:p>
            <a:pPr algn="l">
              <a:lnSpc>
                <a:spcPts val="3437"/>
              </a:lnSpc>
            </a:pPr>
            <a:r>
              <a:rPr lang="en-US" sz="2750" spc="-27">
                <a:solidFill>
                  <a:srgbClr val="E0D6DE"/>
                </a:solidFill>
                <a:latin typeface="Anton"/>
                <a:ea typeface="Anton"/>
                <a:cs typeface="Anton"/>
                <a:sym typeface="Anton"/>
              </a:rPr>
              <a:t>Prevent Flooding</a:t>
            </a:r>
          </a:p>
        </p:txBody>
      </p:sp>
      <p:sp>
        <p:nvSpPr>
          <p:cNvPr name="TextBox 12" id="12"/>
          <p:cNvSpPr txBox="true"/>
          <p:nvPr/>
        </p:nvSpPr>
        <p:spPr>
          <a:xfrm rot="0">
            <a:off x="1913632" y="4190554"/>
            <a:ext cx="3659684" cy="2363391"/>
          </a:xfrm>
          <a:prstGeom prst="rect">
            <a:avLst/>
          </a:prstGeom>
        </p:spPr>
        <p:txBody>
          <a:bodyPr anchor="t" rtlCol="false" tIns="0" lIns="0" bIns="0" rIns="0">
            <a:spAutoFit/>
          </a:bodyPr>
          <a:lstStyle/>
          <a:p>
            <a:pPr algn="l">
              <a:lnSpc>
                <a:spcPts val="3562"/>
              </a:lnSpc>
            </a:pPr>
            <a:r>
              <a:rPr lang="en-US" sz="2187" spc="-45">
                <a:solidFill>
                  <a:srgbClr val="E0D6DE"/>
                </a:solidFill>
                <a:latin typeface="Fira Sans"/>
                <a:ea typeface="Fira Sans"/>
                <a:cs typeface="Fira Sans"/>
                <a:sym typeface="Fira Sans"/>
              </a:rPr>
              <a:t>Proper drainage maintenance is crucial to mitigate the risk of costly and disruptive flooding in Dubai's heavily urbanized landscape.</a:t>
            </a:r>
          </a:p>
        </p:txBody>
      </p:sp>
      <p:grpSp>
        <p:nvGrpSpPr>
          <p:cNvPr name="Group 13" id="13"/>
          <p:cNvGrpSpPr/>
          <p:nvPr/>
        </p:nvGrpSpPr>
        <p:grpSpPr>
          <a:xfrm rot="0">
            <a:off x="5856834" y="3672780"/>
            <a:ext cx="637878" cy="637878"/>
            <a:chOff x="0" y="0"/>
            <a:chExt cx="850503" cy="850503"/>
          </a:xfrm>
        </p:grpSpPr>
        <p:sp>
          <p:nvSpPr>
            <p:cNvPr name="Freeform 14" id="14"/>
            <p:cNvSpPr/>
            <p:nvPr/>
          </p:nvSpPr>
          <p:spPr>
            <a:xfrm flipH="false" flipV="false" rot="0">
              <a:off x="0" y="0"/>
              <a:ext cx="850392" cy="850519"/>
            </a:xfrm>
            <a:custGeom>
              <a:avLst/>
              <a:gdLst/>
              <a:ahLst/>
              <a:cxnLst/>
              <a:rect r="r" b="b" t="t" l="l"/>
              <a:pathLst>
                <a:path h="850519" w="850392">
                  <a:moveTo>
                    <a:pt x="0" y="56642"/>
                  </a:moveTo>
                  <a:cubicBezTo>
                    <a:pt x="0" y="25400"/>
                    <a:pt x="25400" y="0"/>
                    <a:pt x="56642" y="0"/>
                  </a:cubicBezTo>
                  <a:lnTo>
                    <a:pt x="793750" y="0"/>
                  </a:lnTo>
                  <a:cubicBezTo>
                    <a:pt x="825119" y="0"/>
                    <a:pt x="850392" y="25400"/>
                    <a:pt x="850392" y="56642"/>
                  </a:cubicBezTo>
                  <a:lnTo>
                    <a:pt x="850392" y="793750"/>
                  </a:lnTo>
                  <a:cubicBezTo>
                    <a:pt x="850392" y="825119"/>
                    <a:pt x="824992" y="850392"/>
                    <a:pt x="793750" y="850392"/>
                  </a:cubicBezTo>
                  <a:lnTo>
                    <a:pt x="56642" y="850392"/>
                  </a:lnTo>
                  <a:cubicBezTo>
                    <a:pt x="25400" y="850519"/>
                    <a:pt x="0" y="825119"/>
                    <a:pt x="0" y="793750"/>
                  </a:cubicBezTo>
                  <a:close/>
                </a:path>
              </a:pathLst>
            </a:custGeom>
            <a:solidFill>
              <a:srgbClr val="3E3E3E"/>
            </a:solidFill>
          </p:spPr>
        </p:sp>
      </p:grpSp>
      <p:sp>
        <p:nvSpPr>
          <p:cNvPr name="TextBox 15" id="15"/>
          <p:cNvSpPr txBox="true"/>
          <p:nvPr/>
        </p:nvSpPr>
        <p:spPr>
          <a:xfrm rot="0">
            <a:off x="6072782" y="3836194"/>
            <a:ext cx="205979" cy="368201"/>
          </a:xfrm>
          <a:prstGeom prst="rect">
            <a:avLst/>
          </a:prstGeom>
        </p:spPr>
        <p:txBody>
          <a:bodyPr anchor="t" rtlCol="false" tIns="0" lIns="0" bIns="0" rIns="0">
            <a:spAutoFit/>
          </a:bodyPr>
          <a:lstStyle/>
          <a:p>
            <a:pPr algn="ctr">
              <a:lnSpc>
                <a:spcPts val="3312"/>
              </a:lnSpc>
            </a:pPr>
            <a:r>
              <a:rPr lang="en-US" sz="3312" spc="-33">
                <a:solidFill>
                  <a:srgbClr val="E0D6DE"/>
                </a:solidFill>
                <a:latin typeface="Anton"/>
                <a:ea typeface="Anton"/>
                <a:cs typeface="Anton"/>
                <a:sym typeface="Anton"/>
              </a:rPr>
              <a:t>2</a:t>
            </a:r>
          </a:p>
        </p:txBody>
      </p:sp>
      <p:sp>
        <p:nvSpPr>
          <p:cNvPr name="TextBox 16" id="16"/>
          <p:cNvSpPr txBox="true"/>
          <p:nvPr/>
        </p:nvSpPr>
        <p:spPr>
          <a:xfrm rot="0">
            <a:off x="6778229" y="3663255"/>
            <a:ext cx="3544044" cy="452437"/>
          </a:xfrm>
          <a:prstGeom prst="rect">
            <a:avLst/>
          </a:prstGeom>
        </p:spPr>
        <p:txBody>
          <a:bodyPr anchor="t" rtlCol="false" tIns="0" lIns="0" bIns="0" rIns="0">
            <a:spAutoFit/>
          </a:bodyPr>
          <a:lstStyle/>
          <a:p>
            <a:pPr algn="l">
              <a:lnSpc>
                <a:spcPts val="3437"/>
              </a:lnSpc>
            </a:pPr>
            <a:r>
              <a:rPr lang="en-US" sz="2750" spc="-27">
                <a:solidFill>
                  <a:srgbClr val="E0D6DE"/>
                </a:solidFill>
                <a:latin typeface="Anton"/>
                <a:ea typeface="Anton"/>
                <a:cs typeface="Anton"/>
                <a:sym typeface="Anton"/>
              </a:rPr>
              <a:t>Maintain Hygiene</a:t>
            </a:r>
          </a:p>
        </p:txBody>
      </p:sp>
      <p:sp>
        <p:nvSpPr>
          <p:cNvPr name="TextBox 17" id="17"/>
          <p:cNvSpPr txBox="true"/>
          <p:nvPr/>
        </p:nvSpPr>
        <p:spPr>
          <a:xfrm rot="0">
            <a:off x="6778229" y="4190554"/>
            <a:ext cx="3659684" cy="2817019"/>
          </a:xfrm>
          <a:prstGeom prst="rect">
            <a:avLst/>
          </a:prstGeom>
        </p:spPr>
        <p:txBody>
          <a:bodyPr anchor="t" rtlCol="false" tIns="0" lIns="0" bIns="0" rIns="0">
            <a:spAutoFit/>
          </a:bodyPr>
          <a:lstStyle/>
          <a:p>
            <a:pPr algn="l">
              <a:lnSpc>
                <a:spcPts val="3562"/>
              </a:lnSpc>
            </a:pPr>
            <a:r>
              <a:rPr lang="en-US" sz="2187" spc="-45">
                <a:solidFill>
                  <a:srgbClr val="E0D6DE"/>
                </a:solidFill>
                <a:latin typeface="Fira Sans"/>
                <a:ea typeface="Fira Sans"/>
                <a:cs typeface="Fira Sans"/>
                <a:sym typeface="Fira Sans"/>
              </a:rPr>
              <a:t>Effective drainage systems safeguard public health by preventing the accumulation of stagnant water, which can breed harmful bacteria and pests.</a:t>
            </a:r>
          </a:p>
        </p:txBody>
      </p:sp>
      <p:grpSp>
        <p:nvGrpSpPr>
          <p:cNvPr name="Group 18" id="18"/>
          <p:cNvGrpSpPr/>
          <p:nvPr/>
        </p:nvGrpSpPr>
        <p:grpSpPr>
          <a:xfrm rot="0">
            <a:off x="992238" y="7610029"/>
            <a:ext cx="637878" cy="637877"/>
            <a:chOff x="0" y="0"/>
            <a:chExt cx="850503" cy="850503"/>
          </a:xfrm>
        </p:grpSpPr>
        <p:sp>
          <p:nvSpPr>
            <p:cNvPr name="Freeform 19" id="19"/>
            <p:cNvSpPr/>
            <p:nvPr/>
          </p:nvSpPr>
          <p:spPr>
            <a:xfrm flipH="false" flipV="false" rot="0">
              <a:off x="0" y="0"/>
              <a:ext cx="850392" cy="850519"/>
            </a:xfrm>
            <a:custGeom>
              <a:avLst/>
              <a:gdLst/>
              <a:ahLst/>
              <a:cxnLst/>
              <a:rect r="r" b="b" t="t" l="l"/>
              <a:pathLst>
                <a:path h="850519" w="850392">
                  <a:moveTo>
                    <a:pt x="0" y="56642"/>
                  </a:moveTo>
                  <a:cubicBezTo>
                    <a:pt x="0" y="25400"/>
                    <a:pt x="25400" y="0"/>
                    <a:pt x="56642" y="0"/>
                  </a:cubicBezTo>
                  <a:lnTo>
                    <a:pt x="793750" y="0"/>
                  </a:lnTo>
                  <a:cubicBezTo>
                    <a:pt x="825119" y="0"/>
                    <a:pt x="850392" y="25400"/>
                    <a:pt x="850392" y="56642"/>
                  </a:cubicBezTo>
                  <a:lnTo>
                    <a:pt x="850392" y="793750"/>
                  </a:lnTo>
                  <a:cubicBezTo>
                    <a:pt x="850392" y="825119"/>
                    <a:pt x="824992" y="850392"/>
                    <a:pt x="793750" y="850392"/>
                  </a:cubicBezTo>
                  <a:lnTo>
                    <a:pt x="56642" y="850392"/>
                  </a:lnTo>
                  <a:cubicBezTo>
                    <a:pt x="25400" y="850519"/>
                    <a:pt x="0" y="825119"/>
                    <a:pt x="0" y="793750"/>
                  </a:cubicBezTo>
                  <a:close/>
                </a:path>
              </a:pathLst>
            </a:custGeom>
            <a:solidFill>
              <a:srgbClr val="3E3E3E"/>
            </a:solidFill>
          </p:spPr>
        </p:sp>
      </p:grpSp>
      <p:sp>
        <p:nvSpPr>
          <p:cNvPr name="TextBox 20" id="20"/>
          <p:cNvSpPr txBox="true"/>
          <p:nvPr/>
        </p:nvSpPr>
        <p:spPr>
          <a:xfrm rot="0">
            <a:off x="1208186" y="7773441"/>
            <a:ext cx="205979" cy="368201"/>
          </a:xfrm>
          <a:prstGeom prst="rect">
            <a:avLst/>
          </a:prstGeom>
        </p:spPr>
        <p:txBody>
          <a:bodyPr anchor="t" rtlCol="false" tIns="0" lIns="0" bIns="0" rIns="0">
            <a:spAutoFit/>
          </a:bodyPr>
          <a:lstStyle/>
          <a:p>
            <a:pPr algn="ctr">
              <a:lnSpc>
                <a:spcPts val="3312"/>
              </a:lnSpc>
            </a:pPr>
            <a:r>
              <a:rPr lang="en-US" sz="3312" spc="-33">
                <a:solidFill>
                  <a:srgbClr val="E0D6DE"/>
                </a:solidFill>
                <a:latin typeface="Anton"/>
                <a:ea typeface="Anton"/>
                <a:cs typeface="Anton"/>
                <a:sym typeface="Anton"/>
              </a:rPr>
              <a:t>3</a:t>
            </a:r>
          </a:p>
        </p:txBody>
      </p:sp>
      <p:sp>
        <p:nvSpPr>
          <p:cNvPr name="TextBox 21" id="21"/>
          <p:cNvSpPr txBox="true"/>
          <p:nvPr/>
        </p:nvSpPr>
        <p:spPr>
          <a:xfrm rot="0">
            <a:off x="1913632" y="7600504"/>
            <a:ext cx="3544044" cy="452437"/>
          </a:xfrm>
          <a:prstGeom prst="rect">
            <a:avLst/>
          </a:prstGeom>
        </p:spPr>
        <p:txBody>
          <a:bodyPr anchor="t" rtlCol="false" tIns="0" lIns="0" bIns="0" rIns="0">
            <a:spAutoFit/>
          </a:bodyPr>
          <a:lstStyle/>
          <a:p>
            <a:pPr algn="l">
              <a:lnSpc>
                <a:spcPts val="3437"/>
              </a:lnSpc>
            </a:pPr>
            <a:r>
              <a:rPr lang="en-US" sz="2750" spc="-27">
                <a:solidFill>
                  <a:srgbClr val="E0D6DE"/>
                </a:solidFill>
                <a:latin typeface="Anton"/>
                <a:ea typeface="Anton"/>
                <a:cs typeface="Anton"/>
                <a:sym typeface="Anton"/>
              </a:rPr>
              <a:t>Preserve Infrastructure</a:t>
            </a:r>
          </a:p>
        </p:txBody>
      </p:sp>
      <p:sp>
        <p:nvSpPr>
          <p:cNvPr name="TextBox 22" id="22"/>
          <p:cNvSpPr txBox="true"/>
          <p:nvPr/>
        </p:nvSpPr>
        <p:spPr>
          <a:xfrm rot="0">
            <a:off x="1913632" y="8127801"/>
            <a:ext cx="8524131" cy="1002506"/>
          </a:xfrm>
          <a:prstGeom prst="rect">
            <a:avLst/>
          </a:prstGeom>
        </p:spPr>
        <p:txBody>
          <a:bodyPr anchor="t" rtlCol="false" tIns="0" lIns="0" bIns="0" rIns="0">
            <a:spAutoFit/>
          </a:bodyPr>
          <a:lstStyle/>
          <a:p>
            <a:pPr algn="l">
              <a:lnSpc>
                <a:spcPts val="3562"/>
              </a:lnSpc>
            </a:pPr>
            <a:r>
              <a:rPr lang="en-US" sz="2187" spc="-45">
                <a:solidFill>
                  <a:srgbClr val="E0D6DE"/>
                </a:solidFill>
                <a:latin typeface="Fira Sans"/>
                <a:ea typeface="Fira Sans"/>
                <a:cs typeface="Fira Sans"/>
                <a:sym typeface="Fira Sans"/>
              </a:rPr>
              <a:t>Regular cleaning and maintenance of drains and pipes extends the lifespan of a building's plumbing system, saving on costly repairs.</a:t>
            </a:r>
          </a:p>
        </p:txBody>
      </p:sp>
    </p:spTree>
  </p:cSld>
  <p:clrMapOvr>
    <a:masterClrMapping/>
  </p:clrMapOvr>
</p:sld>
</file>

<file path=ppt/slides/slide3.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21212"/>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F1F1F"/>
            </a:solidFill>
          </p:spPr>
        </p:sp>
      </p:grpSp>
      <p:sp>
        <p:nvSpPr>
          <p:cNvPr name="Freeform 6" id="6"/>
          <p:cNvSpPr/>
          <p:nvPr/>
        </p:nvSpPr>
        <p:spPr>
          <a:xfrm flipH="false" flipV="false" rot="0">
            <a:off x="14147750" y="695390"/>
            <a:ext cx="3164979" cy="666619"/>
          </a:xfrm>
          <a:custGeom>
            <a:avLst/>
            <a:gdLst/>
            <a:ahLst/>
            <a:cxnLst/>
            <a:rect r="r" b="b" t="t" l="l"/>
            <a:pathLst>
              <a:path h="666619" w="3164979">
                <a:moveTo>
                  <a:pt x="0" y="0"/>
                </a:moveTo>
                <a:lnTo>
                  <a:pt x="3164979" y="0"/>
                </a:lnTo>
                <a:lnTo>
                  <a:pt x="3164979" y="666620"/>
                </a:lnTo>
                <a:lnTo>
                  <a:pt x="0" y="666620"/>
                </a:lnTo>
                <a:lnTo>
                  <a:pt x="0" y="0"/>
                </a:lnTo>
                <a:close/>
              </a:path>
            </a:pathLst>
          </a:custGeom>
          <a:blipFill>
            <a:blip r:embed="rId3"/>
            <a:stretch>
              <a:fillRect l="-16671" t="-273493" r="-23753" b="-273493"/>
            </a:stretch>
          </a:blipFill>
        </p:spPr>
      </p:sp>
      <p:sp>
        <p:nvSpPr>
          <p:cNvPr name="TextBox 7" id="7"/>
          <p:cNvSpPr txBox="true"/>
          <p:nvPr/>
        </p:nvSpPr>
        <p:spPr>
          <a:xfrm rot="0">
            <a:off x="992238" y="2929086"/>
            <a:ext cx="9390609" cy="905024"/>
          </a:xfrm>
          <a:prstGeom prst="rect">
            <a:avLst/>
          </a:prstGeom>
        </p:spPr>
        <p:txBody>
          <a:bodyPr anchor="t" rtlCol="false" tIns="0" lIns="0" bIns="0" rIns="0">
            <a:spAutoFit/>
          </a:bodyPr>
          <a:lstStyle/>
          <a:p>
            <a:pPr algn="l">
              <a:lnSpc>
                <a:spcPts val="6937"/>
              </a:lnSpc>
            </a:pPr>
            <a:r>
              <a:rPr lang="en-US" sz="5562" spc="-56">
                <a:solidFill>
                  <a:srgbClr val="FA95AF"/>
                </a:solidFill>
                <a:latin typeface="Anton"/>
                <a:ea typeface="Anton"/>
                <a:cs typeface="Anton"/>
                <a:sym typeface="Anton"/>
              </a:rPr>
              <a:t>Common Drainage Issues in Dubai</a:t>
            </a:r>
          </a:p>
        </p:txBody>
      </p:sp>
      <p:sp>
        <p:nvSpPr>
          <p:cNvPr name="TextBox 8" id="8"/>
          <p:cNvSpPr txBox="true"/>
          <p:nvPr/>
        </p:nvSpPr>
        <p:spPr>
          <a:xfrm rot="0">
            <a:off x="992238" y="4533305"/>
            <a:ext cx="3544044" cy="452437"/>
          </a:xfrm>
          <a:prstGeom prst="rect">
            <a:avLst/>
          </a:prstGeom>
        </p:spPr>
        <p:txBody>
          <a:bodyPr anchor="t" rtlCol="false" tIns="0" lIns="0" bIns="0" rIns="0">
            <a:spAutoFit/>
          </a:bodyPr>
          <a:lstStyle/>
          <a:p>
            <a:pPr algn="l">
              <a:lnSpc>
                <a:spcPts val="3437"/>
              </a:lnSpc>
            </a:pPr>
            <a:r>
              <a:rPr lang="en-US" sz="2750" spc="-27">
                <a:solidFill>
                  <a:srgbClr val="FA95AF"/>
                </a:solidFill>
                <a:latin typeface="Anton"/>
                <a:ea typeface="Anton"/>
                <a:cs typeface="Anton"/>
                <a:sym typeface="Anton"/>
              </a:rPr>
              <a:t>Clogged Drains</a:t>
            </a:r>
          </a:p>
        </p:txBody>
      </p:sp>
      <p:sp>
        <p:nvSpPr>
          <p:cNvPr name="TextBox 9" id="9"/>
          <p:cNvSpPr txBox="true"/>
          <p:nvPr/>
        </p:nvSpPr>
        <p:spPr>
          <a:xfrm rot="0">
            <a:off x="992238" y="5174010"/>
            <a:ext cx="4972645" cy="1456135"/>
          </a:xfrm>
          <a:prstGeom prst="rect">
            <a:avLst/>
          </a:prstGeom>
        </p:spPr>
        <p:txBody>
          <a:bodyPr anchor="t" rtlCol="false" tIns="0" lIns="0" bIns="0" rIns="0">
            <a:spAutoFit/>
          </a:bodyPr>
          <a:lstStyle/>
          <a:p>
            <a:pPr algn="l">
              <a:lnSpc>
                <a:spcPts val="3562"/>
              </a:lnSpc>
            </a:pPr>
            <a:r>
              <a:rPr lang="en-US" sz="2187" spc="-45">
                <a:solidFill>
                  <a:srgbClr val="E0D6DE"/>
                </a:solidFill>
                <a:latin typeface="Fira Sans"/>
                <a:ea typeface="Fira Sans"/>
                <a:cs typeface="Fira Sans"/>
                <a:sym typeface="Fira Sans"/>
              </a:rPr>
              <a:t>Debris, hair, and grease can easily accumulate in Dubai's drainage systems, leading to blockages and backups.</a:t>
            </a:r>
          </a:p>
        </p:txBody>
      </p:sp>
      <p:sp>
        <p:nvSpPr>
          <p:cNvPr name="TextBox 10" id="10"/>
          <p:cNvSpPr txBox="true"/>
          <p:nvPr/>
        </p:nvSpPr>
        <p:spPr>
          <a:xfrm rot="0">
            <a:off x="6666160" y="4533305"/>
            <a:ext cx="3544044" cy="452437"/>
          </a:xfrm>
          <a:prstGeom prst="rect">
            <a:avLst/>
          </a:prstGeom>
        </p:spPr>
        <p:txBody>
          <a:bodyPr anchor="t" rtlCol="false" tIns="0" lIns="0" bIns="0" rIns="0">
            <a:spAutoFit/>
          </a:bodyPr>
          <a:lstStyle/>
          <a:p>
            <a:pPr algn="l">
              <a:lnSpc>
                <a:spcPts val="3437"/>
              </a:lnSpc>
            </a:pPr>
            <a:r>
              <a:rPr lang="en-US" sz="2750" spc="-27">
                <a:solidFill>
                  <a:srgbClr val="FA95AF"/>
                </a:solidFill>
                <a:latin typeface="Anton"/>
                <a:ea typeface="Anton"/>
                <a:cs typeface="Anton"/>
                <a:sym typeface="Anton"/>
              </a:rPr>
              <a:t>Pipe Corrosion</a:t>
            </a:r>
          </a:p>
        </p:txBody>
      </p:sp>
      <p:sp>
        <p:nvSpPr>
          <p:cNvPr name="TextBox 11" id="11"/>
          <p:cNvSpPr txBox="true"/>
          <p:nvPr/>
        </p:nvSpPr>
        <p:spPr>
          <a:xfrm rot="0">
            <a:off x="6666160" y="5174010"/>
            <a:ext cx="4972645" cy="1909762"/>
          </a:xfrm>
          <a:prstGeom prst="rect">
            <a:avLst/>
          </a:prstGeom>
        </p:spPr>
        <p:txBody>
          <a:bodyPr anchor="t" rtlCol="false" tIns="0" lIns="0" bIns="0" rIns="0">
            <a:spAutoFit/>
          </a:bodyPr>
          <a:lstStyle/>
          <a:p>
            <a:pPr algn="l">
              <a:lnSpc>
                <a:spcPts val="3562"/>
              </a:lnSpc>
            </a:pPr>
            <a:r>
              <a:rPr lang="en-US" sz="2187" spc="-45">
                <a:solidFill>
                  <a:srgbClr val="E0D6DE"/>
                </a:solidFill>
                <a:latin typeface="Fira Sans"/>
                <a:ea typeface="Fira Sans"/>
                <a:cs typeface="Fira Sans"/>
                <a:sym typeface="Fira Sans"/>
              </a:rPr>
              <a:t>The harsh desert climate and mineral-rich water in Dubai can cause accelerated deterioration of drainage pipes over time.</a:t>
            </a:r>
          </a:p>
        </p:txBody>
      </p:sp>
      <p:sp>
        <p:nvSpPr>
          <p:cNvPr name="TextBox 12" id="12"/>
          <p:cNvSpPr txBox="true"/>
          <p:nvPr/>
        </p:nvSpPr>
        <p:spPr>
          <a:xfrm rot="0">
            <a:off x="12340084" y="4533305"/>
            <a:ext cx="3544044" cy="452437"/>
          </a:xfrm>
          <a:prstGeom prst="rect">
            <a:avLst/>
          </a:prstGeom>
        </p:spPr>
        <p:txBody>
          <a:bodyPr anchor="t" rtlCol="false" tIns="0" lIns="0" bIns="0" rIns="0">
            <a:spAutoFit/>
          </a:bodyPr>
          <a:lstStyle/>
          <a:p>
            <a:pPr algn="l">
              <a:lnSpc>
                <a:spcPts val="3437"/>
              </a:lnSpc>
            </a:pPr>
            <a:r>
              <a:rPr lang="en-US" sz="2750" spc="-27">
                <a:solidFill>
                  <a:srgbClr val="FA95AF"/>
                </a:solidFill>
                <a:latin typeface="Anton"/>
                <a:ea typeface="Anton"/>
                <a:cs typeface="Anton"/>
                <a:sym typeface="Anton"/>
              </a:rPr>
              <a:t>Storm Overflow</a:t>
            </a:r>
          </a:p>
        </p:txBody>
      </p:sp>
      <p:sp>
        <p:nvSpPr>
          <p:cNvPr name="TextBox 13" id="13"/>
          <p:cNvSpPr txBox="true"/>
          <p:nvPr/>
        </p:nvSpPr>
        <p:spPr>
          <a:xfrm rot="0">
            <a:off x="12340084" y="5174010"/>
            <a:ext cx="4972645" cy="1456135"/>
          </a:xfrm>
          <a:prstGeom prst="rect">
            <a:avLst/>
          </a:prstGeom>
        </p:spPr>
        <p:txBody>
          <a:bodyPr anchor="t" rtlCol="false" tIns="0" lIns="0" bIns="0" rIns="0">
            <a:spAutoFit/>
          </a:bodyPr>
          <a:lstStyle/>
          <a:p>
            <a:pPr algn="l">
              <a:lnSpc>
                <a:spcPts val="3562"/>
              </a:lnSpc>
            </a:pPr>
            <a:r>
              <a:rPr lang="en-US" sz="2187" spc="-45">
                <a:solidFill>
                  <a:srgbClr val="E0D6DE"/>
                </a:solidFill>
                <a:latin typeface="Fira Sans"/>
                <a:ea typeface="Fira Sans"/>
                <a:cs typeface="Fira Sans"/>
                <a:sym typeface="Fira Sans"/>
              </a:rPr>
              <a:t>Heavy rainfall can overwhelm outdated or undersized drainage infrastructure, leading to widespread flooding.</a:t>
            </a:r>
          </a:p>
        </p:txBody>
      </p:sp>
    </p:spTree>
  </p:cSld>
  <p:clrMapOvr>
    <a:masterClrMapping/>
  </p:clrMapOvr>
</p:sld>
</file>

<file path=ppt/slides/slide4.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21212"/>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F1F1F"/>
            </a:solidFill>
          </p:spPr>
        </p:sp>
      </p:grpSp>
      <p:sp>
        <p:nvSpPr>
          <p:cNvPr name="Freeform 6" id="6" descr="preencoded.png"/>
          <p:cNvSpPr/>
          <p:nvPr/>
        </p:nvSpPr>
        <p:spPr>
          <a:xfrm flipH="false" flipV="false" rot="0">
            <a:off x="11430000" y="0"/>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933450" y="917674"/>
            <a:ext cx="9563100" cy="1695747"/>
          </a:xfrm>
          <a:prstGeom prst="rect">
            <a:avLst/>
          </a:prstGeom>
        </p:spPr>
        <p:txBody>
          <a:bodyPr anchor="t" rtlCol="false" tIns="0" lIns="0" bIns="0" rIns="0">
            <a:spAutoFit/>
          </a:bodyPr>
          <a:lstStyle/>
          <a:p>
            <a:pPr algn="l">
              <a:lnSpc>
                <a:spcPts val="6562"/>
              </a:lnSpc>
            </a:pPr>
            <a:r>
              <a:rPr lang="en-US" sz="5250" spc="-52">
                <a:solidFill>
                  <a:srgbClr val="FA95AF"/>
                </a:solidFill>
                <a:latin typeface="Anton"/>
                <a:ea typeface="Anton"/>
                <a:cs typeface="Anton"/>
                <a:sym typeface="Anton"/>
              </a:rPr>
              <a:t>Benefits of Hiring a Professional Drainage Cleaning Company</a:t>
            </a:r>
          </a:p>
        </p:txBody>
      </p:sp>
      <p:grpSp>
        <p:nvGrpSpPr>
          <p:cNvPr name="Group 8" id="8"/>
          <p:cNvGrpSpPr/>
          <p:nvPr/>
        </p:nvGrpSpPr>
        <p:grpSpPr>
          <a:xfrm rot="0">
            <a:off x="933450" y="3013472"/>
            <a:ext cx="4648200" cy="3243560"/>
            <a:chOff x="0" y="0"/>
            <a:chExt cx="6197600" cy="4324747"/>
          </a:xfrm>
        </p:grpSpPr>
        <p:sp>
          <p:nvSpPr>
            <p:cNvPr name="Freeform 9" id="9"/>
            <p:cNvSpPr/>
            <p:nvPr/>
          </p:nvSpPr>
          <p:spPr>
            <a:xfrm flipH="false" flipV="false" rot="0">
              <a:off x="0" y="0"/>
              <a:ext cx="6197600" cy="4324731"/>
            </a:xfrm>
            <a:custGeom>
              <a:avLst/>
              <a:gdLst/>
              <a:ahLst/>
              <a:cxnLst/>
              <a:rect r="r" b="b" t="t" l="l"/>
              <a:pathLst>
                <a:path h="4324731" w="6197600">
                  <a:moveTo>
                    <a:pt x="0" y="53340"/>
                  </a:moveTo>
                  <a:cubicBezTo>
                    <a:pt x="0" y="23876"/>
                    <a:pt x="23876" y="0"/>
                    <a:pt x="53340" y="0"/>
                  </a:cubicBezTo>
                  <a:lnTo>
                    <a:pt x="6144260" y="0"/>
                  </a:lnTo>
                  <a:cubicBezTo>
                    <a:pt x="6173724" y="0"/>
                    <a:pt x="6197600" y="23876"/>
                    <a:pt x="6197600" y="53340"/>
                  </a:cubicBezTo>
                  <a:lnTo>
                    <a:pt x="6197600" y="4271391"/>
                  </a:lnTo>
                  <a:cubicBezTo>
                    <a:pt x="6197600" y="4300855"/>
                    <a:pt x="6173724" y="4324731"/>
                    <a:pt x="6144260" y="4324731"/>
                  </a:cubicBezTo>
                  <a:lnTo>
                    <a:pt x="53340" y="4324731"/>
                  </a:lnTo>
                  <a:cubicBezTo>
                    <a:pt x="23876" y="4324731"/>
                    <a:pt x="0" y="4300855"/>
                    <a:pt x="0" y="4271391"/>
                  </a:cubicBezTo>
                  <a:close/>
                </a:path>
              </a:pathLst>
            </a:custGeom>
            <a:solidFill>
              <a:srgbClr val="3E3E3E"/>
            </a:solidFill>
          </p:spPr>
        </p:sp>
      </p:grpSp>
      <p:sp>
        <p:nvSpPr>
          <p:cNvPr name="TextBox 10" id="10"/>
          <p:cNvSpPr txBox="true"/>
          <p:nvPr/>
        </p:nvSpPr>
        <p:spPr>
          <a:xfrm rot="0">
            <a:off x="1200150" y="3261121"/>
            <a:ext cx="3334196" cy="435769"/>
          </a:xfrm>
          <a:prstGeom prst="rect">
            <a:avLst/>
          </a:prstGeom>
        </p:spPr>
        <p:txBody>
          <a:bodyPr anchor="t" rtlCol="false" tIns="0" lIns="0" bIns="0" rIns="0">
            <a:spAutoFit/>
          </a:bodyPr>
          <a:lstStyle/>
          <a:p>
            <a:pPr algn="l">
              <a:lnSpc>
                <a:spcPts val="3249"/>
              </a:lnSpc>
            </a:pPr>
            <a:r>
              <a:rPr lang="en-US" sz="2625" spc="-26">
                <a:solidFill>
                  <a:srgbClr val="E0D6DE"/>
                </a:solidFill>
                <a:latin typeface="Anton"/>
                <a:ea typeface="Anton"/>
                <a:cs typeface="Anton"/>
                <a:sym typeface="Anton"/>
              </a:rPr>
              <a:t>Expertise</a:t>
            </a:r>
          </a:p>
        </p:txBody>
      </p:sp>
      <p:sp>
        <p:nvSpPr>
          <p:cNvPr name="TextBox 11" id="11"/>
          <p:cNvSpPr txBox="true"/>
          <p:nvPr/>
        </p:nvSpPr>
        <p:spPr>
          <a:xfrm rot="0">
            <a:off x="1200150" y="3771156"/>
            <a:ext cx="4114800" cy="2219176"/>
          </a:xfrm>
          <a:prstGeom prst="rect">
            <a:avLst/>
          </a:prstGeom>
        </p:spPr>
        <p:txBody>
          <a:bodyPr anchor="t" rtlCol="false" tIns="0" lIns="0" bIns="0" rIns="0">
            <a:spAutoFit/>
          </a:bodyPr>
          <a:lstStyle/>
          <a:p>
            <a:pPr algn="l">
              <a:lnSpc>
                <a:spcPts val="3312"/>
              </a:lnSpc>
            </a:pPr>
            <a:r>
              <a:rPr lang="en-US" sz="2062" spc="-42">
                <a:solidFill>
                  <a:srgbClr val="E0D6DE"/>
                </a:solidFill>
                <a:latin typeface="Fira Sans"/>
                <a:ea typeface="Fira Sans"/>
                <a:cs typeface="Fira Sans"/>
                <a:sym typeface="Fira Sans"/>
              </a:rPr>
              <a:t>Professional drainage cleaning companies in Dubai have the specialized knowledge and equipment to effectively address a wide range of drainage issues.</a:t>
            </a:r>
          </a:p>
        </p:txBody>
      </p:sp>
      <p:grpSp>
        <p:nvGrpSpPr>
          <p:cNvPr name="Group 12" id="12"/>
          <p:cNvGrpSpPr/>
          <p:nvPr/>
        </p:nvGrpSpPr>
        <p:grpSpPr>
          <a:xfrm rot="0">
            <a:off x="5848350" y="3013472"/>
            <a:ext cx="4648200" cy="3243560"/>
            <a:chOff x="0" y="0"/>
            <a:chExt cx="6197600" cy="4324747"/>
          </a:xfrm>
        </p:grpSpPr>
        <p:sp>
          <p:nvSpPr>
            <p:cNvPr name="Freeform 13" id="13"/>
            <p:cNvSpPr/>
            <p:nvPr/>
          </p:nvSpPr>
          <p:spPr>
            <a:xfrm flipH="false" flipV="false" rot="0">
              <a:off x="0" y="0"/>
              <a:ext cx="6197600" cy="4324731"/>
            </a:xfrm>
            <a:custGeom>
              <a:avLst/>
              <a:gdLst/>
              <a:ahLst/>
              <a:cxnLst/>
              <a:rect r="r" b="b" t="t" l="l"/>
              <a:pathLst>
                <a:path h="4324731" w="6197600">
                  <a:moveTo>
                    <a:pt x="0" y="53340"/>
                  </a:moveTo>
                  <a:cubicBezTo>
                    <a:pt x="0" y="23876"/>
                    <a:pt x="23876" y="0"/>
                    <a:pt x="53340" y="0"/>
                  </a:cubicBezTo>
                  <a:lnTo>
                    <a:pt x="6144260" y="0"/>
                  </a:lnTo>
                  <a:cubicBezTo>
                    <a:pt x="6173724" y="0"/>
                    <a:pt x="6197600" y="23876"/>
                    <a:pt x="6197600" y="53340"/>
                  </a:cubicBezTo>
                  <a:lnTo>
                    <a:pt x="6197600" y="4271391"/>
                  </a:lnTo>
                  <a:cubicBezTo>
                    <a:pt x="6197600" y="4300855"/>
                    <a:pt x="6173724" y="4324731"/>
                    <a:pt x="6144260" y="4324731"/>
                  </a:cubicBezTo>
                  <a:lnTo>
                    <a:pt x="53340" y="4324731"/>
                  </a:lnTo>
                  <a:cubicBezTo>
                    <a:pt x="23876" y="4324731"/>
                    <a:pt x="0" y="4300855"/>
                    <a:pt x="0" y="4271391"/>
                  </a:cubicBezTo>
                  <a:close/>
                </a:path>
              </a:pathLst>
            </a:custGeom>
            <a:solidFill>
              <a:srgbClr val="3E3E3E"/>
            </a:solidFill>
          </p:spPr>
        </p:sp>
      </p:grpSp>
      <p:sp>
        <p:nvSpPr>
          <p:cNvPr name="TextBox 14" id="14"/>
          <p:cNvSpPr txBox="true"/>
          <p:nvPr/>
        </p:nvSpPr>
        <p:spPr>
          <a:xfrm rot="0">
            <a:off x="6115050" y="3261121"/>
            <a:ext cx="3334196" cy="435769"/>
          </a:xfrm>
          <a:prstGeom prst="rect">
            <a:avLst/>
          </a:prstGeom>
        </p:spPr>
        <p:txBody>
          <a:bodyPr anchor="t" rtlCol="false" tIns="0" lIns="0" bIns="0" rIns="0">
            <a:spAutoFit/>
          </a:bodyPr>
          <a:lstStyle/>
          <a:p>
            <a:pPr algn="l">
              <a:lnSpc>
                <a:spcPts val="3249"/>
              </a:lnSpc>
            </a:pPr>
            <a:r>
              <a:rPr lang="en-US" sz="2625" spc="-26">
                <a:solidFill>
                  <a:srgbClr val="E0D6DE"/>
                </a:solidFill>
                <a:latin typeface="Anton"/>
                <a:ea typeface="Anton"/>
                <a:cs typeface="Anton"/>
                <a:sym typeface="Anton"/>
              </a:rPr>
              <a:t>Efficiency</a:t>
            </a:r>
          </a:p>
        </p:txBody>
      </p:sp>
      <p:sp>
        <p:nvSpPr>
          <p:cNvPr name="TextBox 15" id="15"/>
          <p:cNvSpPr txBox="true"/>
          <p:nvPr/>
        </p:nvSpPr>
        <p:spPr>
          <a:xfrm rot="0">
            <a:off x="6115050" y="3771156"/>
            <a:ext cx="4114800" cy="2219176"/>
          </a:xfrm>
          <a:prstGeom prst="rect">
            <a:avLst/>
          </a:prstGeom>
        </p:spPr>
        <p:txBody>
          <a:bodyPr anchor="t" rtlCol="false" tIns="0" lIns="0" bIns="0" rIns="0">
            <a:spAutoFit/>
          </a:bodyPr>
          <a:lstStyle/>
          <a:p>
            <a:pPr algn="l">
              <a:lnSpc>
                <a:spcPts val="3312"/>
              </a:lnSpc>
            </a:pPr>
            <a:r>
              <a:rPr lang="en-US" sz="2062" spc="-42">
                <a:solidFill>
                  <a:srgbClr val="E0D6DE"/>
                </a:solidFill>
                <a:latin typeface="Fira Sans"/>
                <a:ea typeface="Fira Sans"/>
                <a:cs typeface="Fira Sans"/>
                <a:sym typeface="Fira Sans"/>
              </a:rPr>
              <a:t>They can quickly identify and resolve problems, minimizing disruption and restoring proper drainage function in a timely manner.</a:t>
            </a:r>
          </a:p>
        </p:txBody>
      </p:sp>
      <p:grpSp>
        <p:nvGrpSpPr>
          <p:cNvPr name="Group 16" id="16"/>
          <p:cNvGrpSpPr/>
          <p:nvPr/>
        </p:nvGrpSpPr>
        <p:grpSpPr>
          <a:xfrm rot="0">
            <a:off x="933450" y="6523732"/>
            <a:ext cx="4648200" cy="2816870"/>
            <a:chOff x="0" y="0"/>
            <a:chExt cx="6197600" cy="3755827"/>
          </a:xfrm>
        </p:grpSpPr>
        <p:sp>
          <p:nvSpPr>
            <p:cNvPr name="Freeform 17" id="17"/>
            <p:cNvSpPr/>
            <p:nvPr/>
          </p:nvSpPr>
          <p:spPr>
            <a:xfrm flipH="false" flipV="false" rot="0">
              <a:off x="0" y="0"/>
              <a:ext cx="6197600" cy="3755771"/>
            </a:xfrm>
            <a:custGeom>
              <a:avLst/>
              <a:gdLst/>
              <a:ahLst/>
              <a:cxnLst/>
              <a:rect r="r" b="b" t="t" l="l"/>
              <a:pathLst>
                <a:path h="3755771" w="6197600">
                  <a:moveTo>
                    <a:pt x="0" y="53340"/>
                  </a:moveTo>
                  <a:cubicBezTo>
                    <a:pt x="0" y="23876"/>
                    <a:pt x="23876" y="0"/>
                    <a:pt x="53340" y="0"/>
                  </a:cubicBezTo>
                  <a:lnTo>
                    <a:pt x="6144260" y="0"/>
                  </a:lnTo>
                  <a:cubicBezTo>
                    <a:pt x="6173724" y="0"/>
                    <a:pt x="6197600" y="23876"/>
                    <a:pt x="6197600" y="53340"/>
                  </a:cubicBezTo>
                  <a:lnTo>
                    <a:pt x="6197600" y="3702431"/>
                  </a:lnTo>
                  <a:cubicBezTo>
                    <a:pt x="6197600" y="3731895"/>
                    <a:pt x="6173724" y="3755771"/>
                    <a:pt x="6144260" y="3755771"/>
                  </a:cubicBezTo>
                  <a:lnTo>
                    <a:pt x="53340" y="3755771"/>
                  </a:lnTo>
                  <a:cubicBezTo>
                    <a:pt x="23876" y="3755771"/>
                    <a:pt x="0" y="3731895"/>
                    <a:pt x="0" y="3702431"/>
                  </a:cubicBezTo>
                  <a:close/>
                </a:path>
              </a:pathLst>
            </a:custGeom>
            <a:solidFill>
              <a:srgbClr val="3E3E3E"/>
            </a:solidFill>
          </p:spPr>
        </p:sp>
      </p:grpSp>
      <p:sp>
        <p:nvSpPr>
          <p:cNvPr name="TextBox 18" id="18"/>
          <p:cNvSpPr txBox="true"/>
          <p:nvPr/>
        </p:nvSpPr>
        <p:spPr>
          <a:xfrm rot="0">
            <a:off x="1200150" y="6771382"/>
            <a:ext cx="3334196" cy="435769"/>
          </a:xfrm>
          <a:prstGeom prst="rect">
            <a:avLst/>
          </a:prstGeom>
        </p:spPr>
        <p:txBody>
          <a:bodyPr anchor="t" rtlCol="false" tIns="0" lIns="0" bIns="0" rIns="0">
            <a:spAutoFit/>
          </a:bodyPr>
          <a:lstStyle/>
          <a:p>
            <a:pPr algn="l">
              <a:lnSpc>
                <a:spcPts val="3249"/>
              </a:lnSpc>
            </a:pPr>
            <a:r>
              <a:rPr lang="en-US" sz="2625" spc="-26">
                <a:solidFill>
                  <a:srgbClr val="E0D6DE"/>
                </a:solidFill>
                <a:latin typeface="Anton"/>
                <a:ea typeface="Anton"/>
                <a:cs typeface="Anton"/>
                <a:sym typeface="Anton"/>
              </a:rPr>
              <a:t>Peace of Mind</a:t>
            </a:r>
          </a:p>
        </p:txBody>
      </p:sp>
      <p:sp>
        <p:nvSpPr>
          <p:cNvPr name="TextBox 19" id="19"/>
          <p:cNvSpPr txBox="true"/>
          <p:nvPr/>
        </p:nvSpPr>
        <p:spPr>
          <a:xfrm rot="0">
            <a:off x="1200150" y="7281416"/>
            <a:ext cx="4114800" cy="1792486"/>
          </a:xfrm>
          <a:prstGeom prst="rect">
            <a:avLst/>
          </a:prstGeom>
        </p:spPr>
        <p:txBody>
          <a:bodyPr anchor="t" rtlCol="false" tIns="0" lIns="0" bIns="0" rIns="0">
            <a:spAutoFit/>
          </a:bodyPr>
          <a:lstStyle/>
          <a:p>
            <a:pPr algn="l">
              <a:lnSpc>
                <a:spcPts val="3312"/>
              </a:lnSpc>
            </a:pPr>
            <a:r>
              <a:rPr lang="en-US" sz="2062" spc="-42">
                <a:solidFill>
                  <a:srgbClr val="E0D6DE"/>
                </a:solidFill>
                <a:latin typeface="Fira Sans"/>
                <a:ea typeface="Fira Sans"/>
                <a:cs typeface="Fira Sans"/>
                <a:sym typeface="Fira Sans"/>
              </a:rPr>
              <a:t>Hiring a reputable company provides assurance that the job will be done right, with a guarantee on their work.</a:t>
            </a:r>
          </a:p>
        </p:txBody>
      </p:sp>
      <p:grpSp>
        <p:nvGrpSpPr>
          <p:cNvPr name="Group 20" id="20"/>
          <p:cNvGrpSpPr/>
          <p:nvPr/>
        </p:nvGrpSpPr>
        <p:grpSpPr>
          <a:xfrm rot="0">
            <a:off x="5848350" y="6523732"/>
            <a:ext cx="4648200" cy="2816870"/>
            <a:chOff x="0" y="0"/>
            <a:chExt cx="6197600" cy="3755827"/>
          </a:xfrm>
        </p:grpSpPr>
        <p:sp>
          <p:nvSpPr>
            <p:cNvPr name="Freeform 21" id="21"/>
            <p:cNvSpPr/>
            <p:nvPr/>
          </p:nvSpPr>
          <p:spPr>
            <a:xfrm flipH="false" flipV="false" rot="0">
              <a:off x="0" y="0"/>
              <a:ext cx="6197600" cy="3755771"/>
            </a:xfrm>
            <a:custGeom>
              <a:avLst/>
              <a:gdLst/>
              <a:ahLst/>
              <a:cxnLst/>
              <a:rect r="r" b="b" t="t" l="l"/>
              <a:pathLst>
                <a:path h="3755771" w="6197600">
                  <a:moveTo>
                    <a:pt x="0" y="53340"/>
                  </a:moveTo>
                  <a:cubicBezTo>
                    <a:pt x="0" y="23876"/>
                    <a:pt x="23876" y="0"/>
                    <a:pt x="53340" y="0"/>
                  </a:cubicBezTo>
                  <a:lnTo>
                    <a:pt x="6144260" y="0"/>
                  </a:lnTo>
                  <a:cubicBezTo>
                    <a:pt x="6173724" y="0"/>
                    <a:pt x="6197600" y="23876"/>
                    <a:pt x="6197600" y="53340"/>
                  </a:cubicBezTo>
                  <a:lnTo>
                    <a:pt x="6197600" y="3702431"/>
                  </a:lnTo>
                  <a:cubicBezTo>
                    <a:pt x="6197600" y="3731895"/>
                    <a:pt x="6173724" y="3755771"/>
                    <a:pt x="6144260" y="3755771"/>
                  </a:cubicBezTo>
                  <a:lnTo>
                    <a:pt x="53340" y="3755771"/>
                  </a:lnTo>
                  <a:cubicBezTo>
                    <a:pt x="23876" y="3755771"/>
                    <a:pt x="0" y="3731895"/>
                    <a:pt x="0" y="3702431"/>
                  </a:cubicBezTo>
                  <a:close/>
                </a:path>
              </a:pathLst>
            </a:custGeom>
            <a:solidFill>
              <a:srgbClr val="3E3E3E"/>
            </a:solidFill>
          </p:spPr>
        </p:sp>
      </p:grpSp>
      <p:sp>
        <p:nvSpPr>
          <p:cNvPr name="TextBox 22" id="22"/>
          <p:cNvSpPr txBox="true"/>
          <p:nvPr/>
        </p:nvSpPr>
        <p:spPr>
          <a:xfrm rot="0">
            <a:off x="6115050" y="6771382"/>
            <a:ext cx="3334196" cy="435769"/>
          </a:xfrm>
          <a:prstGeom prst="rect">
            <a:avLst/>
          </a:prstGeom>
        </p:spPr>
        <p:txBody>
          <a:bodyPr anchor="t" rtlCol="false" tIns="0" lIns="0" bIns="0" rIns="0">
            <a:spAutoFit/>
          </a:bodyPr>
          <a:lstStyle/>
          <a:p>
            <a:pPr algn="l">
              <a:lnSpc>
                <a:spcPts val="3249"/>
              </a:lnSpc>
            </a:pPr>
            <a:r>
              <a:rPr lang="en-US" sz="2625" spc="-26">
                <a:solidFill>
                  <a:srgbClr val="E0D6DE"/>
                </a:solidFill>
                <a:latin typeface="Anton"/>
                <a:ea typeface="Anton"/>
                <a:cs typeface="Anton"/>
                <a:sym typeface="Anton"/>
              </a:rPr>
              <a:t>Cost Savings</a:t>
            </a:r>
          </a:p>
        </p:txBody>
      </p:sp>
      <p:sp>
        <p:nvSpPr>
          <p:cNvPr name="TextBox 23" id="23"/>
          <p:cNvSpPr txBox="true"/>
          <p:nvPr/>
        </p:nvSpPr>
        <p:spPr>
          <a:xfrm rot="0">
            <a:off x="6115050" y="7281416"/>
            <a:ext cx="4114800" cy="1365796"/>
          </a:xfrm>
          <a:prstGeom prst="rect">
            <a:avLst/>
          </a:prstGeom>
        </p:spPr>
        <p:txBody>
          <a:bodyPr anchor="t" rtlCol="false" tIns="0" lIns="0" bIns="0" rIns="0">
            <a:spAutoFit/>
          </a:bodyPr>
          <a:lstStyle/>
          <a:p>
            <a:pPr algn="l">
              <a:lnSpc>
                <a:spcPts val="3312"/>
              </a:lnSpc>
            </a:pPr>
            <a:r>
              <a:rPr lang="en-US" sz="2062" spc="-42">
                <a:solidFill>
                  <a:srgbClr val="E0D6DE"/>
                </a:solidFill>
                <a:latin typeface="Fira Sans"/>
                <a:ea typeface="Fira Sans"/>
                <a:cs typeface="Fira Sans"/>
                <a:sym typeface="Fira Sans"/>
              </a:rPr>
              <a:t>Preventive maintenance can help avoid costly and extensive damage to a building's plumbing system.</a:t>
            </a:r>
          </a:p>
        </p:txBody>
      </p:sp>
    </p:spTree>
  </p:cSld>
  <p:clrMapOvr>
    <a:masterClrMapping/>
  </p:clrMapOvr>
</p:sld>
</file>

<file path=ppt/slides/slide5.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21212"/>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F1F1F"/>
            </a:solidFill>
          </p:spPr>
        </p:sp>
      </p:grpSp>
      <p:sp>
        <p:nvSpPr>
          <p:cNvPr name="Freeform 6" id="6" descr="preencoded.png"/>
          <p:cNvSpPr/>
          <p:nvPr/>
        </p:nvSpPr>
        <p:spPr>
          <a:xfrm flipH="false" flipV="false" rot="0">
            <a:off x="11430000" y="-6103"/>
            <a:ext cx="6858000" cy="10287000"/>
          </a:xfrm>
          <a:custGeom>
            <a:avLst/>
            <a:gdLst/>
            <a:ahLst/>
            <a:cxnLst/>
            <a:rect r="r" b="b" t="t" l="l"/>
            <a:pathLst>
              <a:path h="10287000" w="6858000">
                <a:moveTo>
                  <a:pt x="0" y="0"/>
                </a:moveTo>
                <a:lnTo>
                  <a:pt x="6858000" y="0"/>
                </a:lnTo>
                <a:lnTo>
                  <a:pt x="6858000" y="10287001"/>
                </a:lnTo>
                <a:lnTo>
                  <a:pt x="0" y="10287001"/>
                </a:lnTo>
                <a:lnTo>
                  <a:pt x="0" y="0"/>
                </a:lnTo>
                <a:close/>
              </a:path>
            </a:pathLst>
          </a:custGeom>
          <a:blipFill>
            <a:blip r:embed="rId3"/>
            <a:stretch>
              <a:fillRect l="0" t="0" r="0" b="0"/>
            </a:stretch>
          </a:blipFill>
        </p:spPr>
      </p:sp>
      <p:sp>
        <p:nvSpPr>
          <p:cNvPr name="TextBox 7" id="7"/>
          <p:cNvSpPr txBox="true"/>
          <p:nvPr/>
        </p:nvSpPr>
        <p:spPr>
          <a:xfrm rot="0">
            <a:off x="882402" y="1131540"/>
            <a:ext cx="9665196" cy="1595140"/>
          </a:xfrm>
          <a:prstGeom prst="rect">
            <a:avLst/>
          </a:prstGeom>
        </p:spPr>
        <p:txBody>
          <a:bodyPr anchor="t" rtlCol="false" tIns="0" lIns="0" bIns="0" rIns="0">
            <a:spAutoFit/>
          </a:bodyPr>
          <a:lstStyle/>
          <a:p>
            <a:pPr algn="l">
              <a:lnSpc>
                <a:spcPts val="6187"/>
              </a:lnSpc>
            </a:pPr>
            <a:r>
              <a:rPr lang="en-US" sz="4937" spc="-50">
                <a:solidFill>
                  <a:srgbClr val="FA95AF"/>
                </a:solidFill>
                <a:latin typeface="Anton"/>
                <a:ea typeface="Anton"/>
                <a:cs typeface="Anton"/>
                <a:sym typeface="Anton"/>
              </a:rPr>
              <a:t>Factors to Consider When Choosing a Drainage Cleaning Company</a:t>
            </a:r>
          </a:p>
        </p:txBody>
      </p:sp>
      <p:sp>
        <p:nvSpPr>
          <p:cNvPr name="Freeform 8" id="8" descr="preencoded.png"/>
          <p:cNvSpPr/>
          <p:nvPr/>
        </p:nvSpPr>
        <p:spPr>
          <a:xfrm flipH="false" flipV="false" rot="0">
            <a:off x="882402" y="3104852"/>
            <a:ext cx="630288" cy="630288"/>
          </a:xfrm>
          <a:custGeom>
            <a:avLst/>
            <a:gdLst/>
            <a:ahLst/>
            <a:cxnLst/>
            <a:rect r="r" b="b" t="t" l="l"/>
            <a:pathLst>
              <a:path h="630288" w="630288">
                <a:moveTo>
                  <a:pt x="0" y="0"/>
                </a:moveTo>
                <a:lnTo>
                  <a:pt x="630288" y="0"/>
                </a:lnTo>
                <a:lnTo>
                  <a:pt x="630288" y="630288"/>
                </a:lnTo>
                <a:lnTo>
                  <a:pt x="0" y="630288"/>
                </a:lnTo>
                <a:lnTo>
                  <a:pt x="0" y="0"/>
                </a:lnTo>
                <a:close/>
              </a:path>
            </a:pathLst>
          </a:custGeom>
          <a:blipFill>
            <a:blip r:embed="rId4"/>
            <a:stretch>
              <a:fillRect l="0" t="0" r="0" b="0"/>
            </a:stretch>
          </a:blipFill>
        </p:spPr>
      </p:sp>
      <p:sp>
        <p:nvSpPr>
          <p:cNvPr name="TextBox 9" id="9"/>
          <p:cNvSpPr txBox="true"/>
          <p:nvPr/>
        </p:nvSpPr>
        <p:spPr>
          <a:xfrm rot="0">
            <a:off x="882402" y="3977729"/>
            <a:ext cx="3151882" cy="403472"/>
          </a:xfrm>
          <a:prstGeom prst="rect">
            <a:avLst/>
          </a:prstGeom>
        </p:spPr>
        <p:txBody>
          <a:bodyPr anchor="t" rtlCol="false" tIns="0" lIns="0" bIns="0" rIns="0">
            <a:spAutoFit/>
          </a:bodyPr>
          <a:lstStyle/>
          <a:p>
            <a:pPr algn="l">
              <a:lnSpc>
                <a:spcPts val="3062"/>
              </a:lnSpc>
            </a:pPr>
            <a:r>
              <a:rPr lang="en-US" sz="2437" spc="-25">
                <a:solidFill>
                  <a:srgbClr val="E0D6DE"/>
                </a:solidFill>
                <a:latin typeface="Anton"/>
                <a:ea typeface="Anton"/>
                <a:cs typeface="Anton"/>
                <a:sym typeface="Anton"/>
              </a:rPr>
              <a:t>Licensed and Insured</a:t>
            </a:r>
          </a:p>
        </p:txBody>
      </p:sp>
      <p:sp>
        <p:nvSpPr>
          <p:cNvPr name="TextBox 10" id="10"/>
          <p:cNvSpPr txBox="true"/>
          <p:nvPr/>
        </p:nvSpPr>
        <p:spPr>
          <a:xfrm rot="0">
            <a:off x="882402" y="4456211"/>
            <a:ext cx="4643437" cy="1286172"/>
          </a:xfrm>
          <a:prstGeom prst="rect">
            <a:avLst/>
          </a:prstGeom>
        </p:spPr>
        <p:txBody>
          <a:bodyPr anchor="t" rtlCol="false" tIns="0" lIns="0" bIns="0" rIns="0">
            <a:spAutoFit/>
          </a:bodyPr>
          <a:lstStyle/>
          <a:p>
            <a:pPr algn="l">
              <a:lnSpc>
                <a:spcPts val="3125"/>
              </a:lnSpc>
            </a:pPr>
            <a:r>
              <a:rPr lang="en-US" sz="1937" spc="-40">
                <a:solidFill>
                  <a:srgbClr val="E0D6DE"/>
                </a:solidFill>
                <a:latin typeface="Fira Sans"/>
                <a:ea typeface="Fira Sans"/>
                <a:cs typeface="Fira Sans"/>
                <a:sym typeface="Fira Sans"/>
              </a:rPr>
              <a:t>Ensure the company is properly licensed and carries adequate insurance to protect your property and personnel.</a:t>
            </a:r>
          </a:p>
        </p:txBody>
      </p:sp>
      <p:sp>
        <p:nvSpPr>
          <p:cNvPr name="Freeform 11" id="11" descr="preencoded.png"/>
          <p:cNvSpPr/>
          <p:nvPr/>
        </p:nvSpPr>
        <p:spPr>
          <a:xfrm flipH="false" flipV="false" rot="0">
            <a:off x="5904011" y="3104852"/>
            <a:ext cx="630287" cy="630288"/>
          </a:xfrm>
          <a:custGeom>
            <a:avLst/>
            <a:gdLst/>
            <a:ahLst/>
            <a:cxnLst/>
            <a:rect r="r" b="b" t="t" l="l"/>
            <a:pathLst>
              <a:path h="630288" w="630287">
                <a:moveTo>
                  <a:pt x="0" y="0"/>
                </a:moveTo>
                <a:lnTo>
                  <a:pt x="630288" y="0"/>
                </a:lnTo>
                <a:lnTo>
                  <a:pt x="630288" y="630288"/>
                </a:lnTo>
                <a:lnTo>
                  <a:pt x="0" y="630288"/>
                </a:lnTo>
                <a:lnTo>
                  <a:pt x="0" y="0"/>
                </a:lnTo>
                <a:close/>
              </a:path>
            </a:pathLst>
          </a:custGeom>
          <a:blipFill>
            <a:blip r:embed="rId5"/>
            <a:stretch>
              <a:fillRect l="0" t="0" r="0" b="0"/>
            </a:stretch>
          </a:blipFill>
        </p:spPr>
      </p:sp>
      <p:sp>
        <p:nvSpPr>
          <p:cNvPr name="TextBox 12" id="12"/>
          <p:cNvSpPr txBox="true"/>
          <p:nvPr/>
        </p:nvSpPr>
        <p:spPr>
          <a:xfrm rot="0">
            <a:off x="5904011" y="3977729"/>
            <a:ext cx="3151883" cy="403472"/>
          </a:xfrm>
          <a:prstGeom prst="rect">
            <a:avLst/>
          </a:prstGeom>
        </p:spPr>
        <p:txBody>
          <a:bodyPr anchor="t" rtlCol="false" tIns="0" lIns="0" bIns="0" rIns="0">
            <a:spAutoFit/>
          </a:bodyPr>
          <a:lstStyle/>
          <a:p>
            <a:pPr algn="l">
              <a:lnSpc>
                <a:spcPts val="3062"/>
              </a:lnSpc>
            </a:pPr>
            <a:r>
              <a:rPr lang="en-US" sz="2437" spc="-25">
                <a:solidFill>
                  <a:srgbClr val="E0D6DE"/>
                </a:solidFill>
                <a:latin typeface="Anton"/>
                <a:ea typeface="Anton"/>
                <a:cs typeface="Anton"/>
                <a:sym typeface="Anton"/>
              </a:rPr>
              <a:t>Proven Experience</a:t>
            </a:r>
          </a:p>
        </p:txBody>
      </p:sp>
      <p:sp>
        <p:nvSpPr>
          <p:cNvPr name="TextBox 13" id="13"/>
          <p:cNvSpPr txBox="true"/>
          <p:nvPr/>
        </p:nvSpPr>
        <p:spPr>
          <a:xfrm rot="0">
            <a:off x="5904011" y="4456211"/>
            <a:ext cx="4643586" cy="1286172"/>
          </a:xfrm>
          <a:prstGeom prst="rect">
            <a:avLst/>
          </a:prstGeom>
        </p:spPr>
        <p:txBody>
          <a:bodyPr anchor="t" rtlCol="false" tIns="0" lIns="0" bIns="0" rIns="0">
            <a:spAutoFit/>
          </a:bodyPr>
          <a:lstStyle/>
          <a:p>
            <a:pPr algn="l">
              <a:lnSpc>
                <a:spcPts val="3125"/>
              </a:lnSpc>
            </a:pPr>
            <a:r>
              <a:rPr lang="en-US" sz="1937" spc="-40">
                <a:solidFill>
                  <a:srgbClr val="E0D6DE"/>
                </a:solidFill>
                <a:latin typeface="Fira Sans"/>
                <a:ea typeface="Fira Sans"/>
                <a:cs typeface="Fira Sans"/>
                <a:sym typeface="Fira Sans"/>
              </a:rPr>
              <a:t>Look for a company with a track record of successful drainage cleaning and repair projects in Dubai.</a:t>
            </a:r>
          </a:p>
        </p:txBody>
      </p:sp>
      <p:sp>
        <p:nvSpPr>
          <p:cNvPr name="Freeform 14" id="14" descr="preencoded.png"/>
          <p:cNvSpPr/>
          <p:nvPr/>
        </p:nvSpPr>
        <p:spPr>
          <a:xfrm flipH="false" flipV="false" rot="0">
            <a:off x="882402" y="6498729"/>
            <a:ext cx="630288" cy="630288"/>
          </a:xfrm>
          <a:custGeom>
            <a:avLst/>
            <a:gdLst/>
            <a:ahLst/>
            <a:cxnLst/>
            <a:rect r="r" b="b" t="t" l="l"/>
            <a:pathLst>
              <a:path h="630288" w="630288">
                <a:moveTo>
                  <a:pt x="0" y="0"/>
                </a:moveTo>
                <a:lnTo>
                  <a:pt x="630288" y="0"/>
                </a:lnTo>
                <a:lnTo>
                  <a:pt x="630288" y="630287"/>
                </a:lnTo>
                <a:lnTo>
                  <a:pt x="0" y="630287"/>
                </a:lnTo>
                <a:lnTo>
                  <a:pt x="0" y="0"/>
                </a:lnTo>
                <a:close/>
              </a:path>
            </a:pathLst>
          </a:custGeom>
          <a:blipFill>
            <a:blip r:embed="rId6"/>
            <a:stretch>
              <a:fillRect l="0" t="0" r="0" b="0"/>
            </a:stretch>
          </a:blipFill>
        </p:spPr>
      </p:sp>
      <p:sp>
        <p:nvSpPr>
          <p:cNvPr name="TextBox 15" id="15"/>
          <p:cNvSpPr txBox="true"/>
          <p:nvPr/>
        </p:nvSpPr>
        <p:spPr>
          <a:xfrm rot="0">
            <a:off x="882402" y="7371606"/>
            <a:ext cx="3151882" cy="403472"/>
          </a:xfrm>
          <a:prstGeom prst="rect">
            <a:avLst/>
          </a:prstGeom>
        </p:spPr>
        <p:txBody>
          <a:bodyPr anchor="t" rtlCol="false" tIns="0" lIns="0" bIns="0" rIns="0">
            <a:spAutoFit/>
          </a:bodyPr>
          <a:lstStyle/>
          <a:p>
            <a:pPr algn="l">
              <a:lnSpc>
                <a:spcPts val="3062"/>
              </a:lnSpc>
            </a:pPr>
            <a:r>
              <a:rPr lang="en-US" sz="2437" spc="-25">
                <a:solidFill>
                  <a:srgbClr val="E0D6DE"/>
                </a:solidFill>
                <a:latin typeface="Anton"/>
                <a:ea typeface="Anton"/>
                <a:cs typeface="Anton"/>
                <a:sym typeface="Anton"/>
              </a:rPr>
              <a:t>Advanced Equipment</a:t>
            </a:r>
          </a:p>
        </p:txBody>
      </p:sp>
      <p:sp>
        <p:nvSpPr>
          <p:cNvPr name="TextBox 16" id="16"/>
          <p:cNvSpPr txBox="true"/>
          <p:nvPr/>
        </p:nvSpPr>
        <p:spPr>
          <a:xfrm rot="0">
            <a:off x="882402" y="7850089"/>
            <a:ext cx="4643437" cy="1286172"/>
          </a:xfrm>
          <a:prstGeom prst="rect">
            <a:avLst/>
          </a:prstGeom>
        </p:spPr>
        <p:txBody>
          <a:bodyPr anchor="t" rtlCol="false" tIns="0" lIns="0" bIns="0" rIns="0">
            <a:spAutoFit/>
          </a:bodyPr>
          <a:lstStyle/>
          <a:p>
            <a:pPr algn="l">
              <a:lnSpc>
                <a:spcPts val="3125"/>
              </a:lnSpc>
            </a:pPr>
            <a:r>
              <a:rPr lang="en-US" sz="1937" spc="-40">
                <a:solidFill>
                  <a:srgbClr val="E0D6DE"/>
                </a:solidFill>
                <a:latin typeface="Fira Sans"/>
                <a:ea typeface="Fira Sans"/>
                <a:cs typeface="Fira Sans"/>
                <a:sym typeface="Fira Sans"/>
              </a:rPr>
              <a:t>Reputable companies invest in the latest technology and tools to ensure efficient and thorough drainage cleaning.</a:t>
            </a:r>
          </a:p>
        </p:txBody>
      </p:sp>
      <p:sp>
        <p:nvSpPr>
          <p:cNvPr name="Freeform 17" id="17" descr="preencoded.png"/>
          <p:cNvSpPr/>
          <p:nvPr/>
        </p:nvSpPr>
        <p:spPr>
          <a:xfrm flipH="false" flipV="false" rot="0">
            <a:off x="5904011" y="6498729"/>
            <a:ext cx="630287" cy="630288"/>
          </a:xfrm>
          <a:custGeom>
            <a:avLst/>
            <a:gdLst/>
            <a:ahLst/>
            <a:cxnLst/>
            <a:rect r="r" b="b" t="t" l="l"/>
            <a:pathLst>
              <a:path h="630288" w="630287">
                <a:moveTo>
                  <a:pt x="0" y="0"/>
                </a:moveTo>
                <a:lnTo>
                  <a:pt x="630288" y="0"/>
                </a:lnTo>
                <a:lnTo>
                  <a:pt x="630288" y="630287"/>
                </a:lnTo>
                <a:lnTo>
                  <a:pt x="0" y="630287"/>
                </a:lnTo>
                <a:lnTo>
                  <a:pt x="0" y="0"/>
                </a:lnTo>
                <a:close/>
              </a:path>
            </a:pathLst>
          </a:custGeom>
          <a:blipFill>
            <a:blip r:embed="rId7"/>
            <a:stretch>
              <a:fillRect l="0" t="0" r="0" b="0"/>
            </a:stretch>
          </a:blipFill>
        </p:spPr>
      </p:sp>
      <p:sp>
        <p:nvSpPr>
          <p:cNvPr name="TextBox 18" id="18"/>
          <p:cNvSpPr txBox="true"/>
          <p:nvPr/>
        </p:nvSpPr>
        <p:spPr>
          <a:xfrm rot="0">
            <a:off x="5904011" y="7371606"/>
            <a:ext cx="3151883" cy="403472"/>
          </a:xfrm>
          <a:prstGeom prst="rect">
            <a:avLst/>
          </a:prstGeom>
        </p:spPr>
        <p:txBody>
          <a:bodyPr anchor="t" rtlCol="false" tIns="0" lIns="0" bIns="0" rIns="0">
            <a:spAutoFit/>
          </a:bodyPr>
          <a:lstStyle/>
          <a:p>
            <a:pPr algn="l">
              <a:lnSpc>
                <a:spcPts val="3062"/>
              </a:lnSpc>
            </a:pPr>
            <a:r>
              <a:rPr lang="en-US" sz="2437" spc="-25">
                <a:solidFill>
                  <a:srgbClr val="E0D6DE"/>
                </a:solidFill>
                <a:latin typeface="Anton"/>
                <a:ea typeface="Anton"/>
                <a:cs typeface="Anton"/>
                <a:sym typeface="Anton"/>
              </a:rPr>
              <a:t>Customer Reviews</a:t>
            </a:r>
          </a:p>
        </p:txBody>
      </p:sp>
      <p:sp>
        <p:nvSpPr>
          <p:cNvPr name="TextBox 19" id="19"/>
          <p:cNvSpPr txBox="true"/>
          <p:nvPr/>
        </p:nvSpPr>
        <p:spPr>
          <a:xfrm rot="0">
            <a:off x="5904011" y="7850089"/>
            <a:ext cx="4643586" cy="1286172"/>
          </a:xfrm>
          <a:prstGeom prst="rect">
            <a:avLst/>
          </a:prstGeom>
        </p:spPr>
        <p:txBody>
          <a:bodyPr anchor="t" rtlCol="false" tIns="0" lIns="0" bIns="0" rIns="0">
            <a:spAutoFit/>
          </a:bodyPr>
          <a:lstStyle/>
          <a:p>
            <a:pPr algn="l">
              <a:lnSpc>
                <a:spcPts val="3125"/>
              </a:lnSpc>
            </a:pPr>
            <a:r>
              <a:rPr lang="en-US" sz="1937" spc="-40">
                <a:solidFill>
                  <a:srgbClr val="E0D6DE"/>
                </a:solidFill>
                <a:latin typeface="Fira Sans"/>
                <a:ea typeface="Fira Sans"/>
                <a:cs typeface="Fira Sans"/>
                <a:sym typeface="Fira Sans"/>
              </a:rPr>
              <a:t>Read online reviews and testimonials to gauge the company's level of customer satisfaction and service quality.</a:t>
            </a:r>
          </a:p>
        </p:txBody>
      </p:sp>
    </p:spTree>
  </p:cSld>
  <p:clrMapOvr>
    <a:masterClrMapping/>
  </p:clrMapOvr>
</p:sld>
</file>

<file path=ppt/slides/slide6.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21212"/>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F1F1F"/>
            </a:solidFill>
          </p:spPr>
        </p:sp>
      </p:grpSp>
      <p:sp>
        <p:nvSpPr>
          <p:cNvPr name="Freeform 6" id="6" descr="preencoded.png"/>
          <p:cNvSpPr/>
          <p:nvPr/>
        </p:nvSpPr>
        <p:spPr>
          <a:xfrm flipH="false" flipV="false" rot="0">
            <a:off x="0" y="0"/>
            <a:ext cx="18288000" cy="3169295"/>
          </a:xfrm>
          <a:custGeom>
            <a:avLst/>
            <a:gdLst/>
            <a:ahLst/>
            <a:cxnLst/>
            <a:rect r="r" b="b" t="t" l="l"/>
            <a:pathLst>
              <a:path h="3169295" w="18288000">
                <a:moveTo>
                  <a:pt x="0" y="0"/>
                </a:moveTo>
                <a:lnTo>
                  <a:pt x="18288000" y="0"/>
                </a:lnTo>
                <a:lnTo>
                  <a:pt x="18288000" y="3169295"/>
                </a:lnTo>
                <a:lnTo>
                  <a:pt x="0" y="3169295"/>
                </a:lnTo>
                <a:lnTo>
                  <a:pt x="0" y="0"/>
                </a:lnTo>
                <a:close/>
              </a:path>
            </a:pathLst>
          </a:custGeom>
          <a:blipFill>
            <a:blip r:embed="rId3"/>
            <a:stretch>
              <a:fillRect l="0" t="-39" r="0" b="-39"/>
            </a:stretch>
          </a:blipFill>
        </p:spPr>
      </p:sp>
      <p:sp>
        <p:nvSpPr>
          <p:cNvPr name="TextBox 7" id="7"/>
          <p:cNvSpPr txBox="true"/>
          <p:nvPr/>
        </p:nvSpPr>
        <p:spPr>
          <a:xfrm rot="0">
            <a:off x="887314" y="4046785"/>
            <a:ext cx="9217670" cy="811263"/>
          </a:xfrm>
          <a:prstGeom prst="rect">
            <a:avLst/>
          </a:prstGeom>
        </p:spPr>
        <p:txBody>
          <a:bodyPr anchor="t" rtlCol="false" tIns="0" lIns="0" bIns="0" rIns="0">
            <a:spAutoFit/>
          </a:bodyPr>
          <a:lstStyle/>
          <a:p>
            <a:pPr algn="l">
              <a:lnSpc>
                <a:spcPts val="6187"/>
              </a:lnSpc>
            </a:pPr>
            <a:r>
              <a:rPr lang="en-US" sz="4937" spc="-50">
                <a:solidFill>
                  <a:srgbClr val="FA95AF"/>
                </a:solidFill>
                <a:latin typeface="Anton"/>
                <a:ea typeface="Anton"/>
                <a:cs typeface="Anton"/>
                <a:sym typeface="Anton"/>
              </a:rPr>
              <a:t>Industry Standards and Certifications</a:t>
            </a:r>
          </a:p>
        </p:txBody>
      </p:sp>
      <p:grpSp>
        <p:nvGrpSpPr>
          <p:cNvPr name="Group 8" id="8"/>
          <p:cNvGrpSpPr/>
          <p:nvPr/>
        </p:nvGrpSpPr>
        <p:grpSpPr>
          <a:xfrm rot="0">
            <a:off x="882551" y="5233541"/>
            <a:ext cx="16522899" cy="4161533"/>
            <a:chOff x="0" y="0"/>
            <a:chExt cx="22030532" cy="5548710"/>
          </a:xfrm>
        </p:grpSpPr>
        <p:sp>
          <p:nvSpPr>
            <p:cNvPr name="Freeform 9" id="9"/>
            <p:cNvSpPr/>
            <p:nvPr/>
          </p:nvSpPr>
          <p:spPr>
            <a:xfrm flipH="false" flipV="false" rot="0">
              <a:off x="0" y="0"/>
              <a:ext cx="22030562" cy="5548630"/>
            </a:xfrm>
            <a:custGeom>
              <a:avLst/>
              <a:gdLst/>
              <a:ahLst/>
              <a:cxnLst/>
              <a:rect r="r" b="b" t="t" l="l"/>
              <a:pathLst>
                <a:path h="5548630" w="22030562">
                  <a:moveTo>
                    <a:pt x="0" y="57023"/>
                  </a:moveTo>
                  <a:cubicBezTo>
                    <a:pt x="0" y="25527"/>
                    <a:pt x="25654" y="0"/>
                    <a:pt x="57150" y="0"/>
                  </a:cubicBezTo>
                  <a:lnTo>
                    <a:pt x="21973412" y="0"/>
                  </a:lnTo>
                  <a:lnTo>
                    <a:pt x="21973412" y="6350"/>
                  </a:lnTo>
                  <a:lnTo>
                    <a:pt x="21973412" y="0"/>
                  </a:lnTo>
                  <a:cubicBezTo>
                    <a:pt x="22004908" y="0"/>
                    <a:pt x="22030562" y="25527"/>
                    <a:pt x="22030562" y="57023"/>
                  </a:cubicBezTo>
                  <a:lnTo>
                    <a:pt x="22024212" y="57023"/>
                  </a:lnTo>
                  <a:lnTo>
                    <a:pt x="22030562" y="57023"/>
                  </a:lnTo>
                  <a:lnTo>
                    <a:pt x="22030562" y="5491607"/>
                  </a:lnTo>
                  <a:lnTo>
                    <a:pt x="22024212" y="5491607"/>
                  </a:lnTo>
                  <a:lnTo>
                    <a:pt x="22030562" y="5491607"/>
                  </a:lnTo>
                  <a:cubicBezTo>
                    <a:pt x="22030562" y="5523103"/>
                    <a:pt x="22004908" y="5548630"/>
                    <a:pt x="21973412" y="5548630"/>
                  </a:cubicBezTo>
                  <a:lnTo>
                    <a:pt x="21973412" y="5542280"/>
                  </a:lnTo>
                  <a:lnTo>
                    <a:pt x="21973412" y="5548630"/>
                  </a:lnTo>
                  <a:lnTo>
                    <a:pt x="57150" y="5548630"/>
                  </a:lnTo>
                  <a:lnTo>
                    <a:pt x="57150" y="5542280"/>
                  </a:lnTo>
                  <a:lnTo>
                    <a:pt x="57150" y="5548630"/>
                  </a:lnTo>
                  <a:cubicBezTo>
                    <a:pt x="25654" y="5548630"/>
                    <a:pt x="0" y="5523103"/>
                    <a:pt x="0" y="5491607"/>
                  </a:cubicBezTo>
                  <a:lnTo>
                    <a:pt x="0" y="57023"/>
                  </a:lnTo>
                  <a:lnTo>
                    <a:pt x="6350" y="57023"/>
                  </a:lnTo>
                  <a:lnTo>
                    <a:pt x="0" y="57023"/>
                  </a:lnTo>
                  <a:moveTo>
                    <a:pt x="12700" y="57023"/>
                  </a:moveTo>
                  <a:lnTo>
                    <a:pt x="12700" y="5491607"/>
                  </a:lnTo>
                  <a:lnTo>
                    <a:pt x="6350" y="5491607"/>
                  </a:lnTo>
                  <a:lnTo>
                    <a:pt x="12700" y="5491607"/>
                  </a:lnTo>
                  <a:cubicBezTo>
                    <a:pt x="12700" y="5516118"/>
                    <a:pt x="32639" y="5535930"/>
                    <a:pt x="57150" y="5535930"/>
                  </a:cubicBezTo>
                  <a:lnTo>
                    <a:pt x="21973412" y="5535930"/>
                  </a:lnTo>
                  <a:cubicBezTo>
                    <a:pt x="21997924" y="5535930"/>
                    <a:pt x="22017862" y="5516118"/>
                    <a:pt x="22017862" y="5491607"/>
                  </a:cubicBezTo>
                  <a:lnTo>
                    <a:pt x="22017862" y="57023"/>
                  </a:lnTo>
                  <a:cubicBezTo>
                    <a:pt x="22017862" y="32512"/>
                    <a:pt x="21997924" y="12700"/>
                    <a:pt x="21973412" y="12700"/>
                  </a:cubicBezTo>
                  <a:lnTo>
                    <a:pt x="57150" y="12700"/>
                  </a:lnTo>
                  <a:lnTo>
                    <a:pt x="57150" y="6350"/>
                  </a:lnTo>
                  <a:lnTo>
                    <a:pt x="57150" y="12700"/>
                  </a:lnTo>
                  <a:cubicBezTo>
                    <a:pt x="32639" y="12700"/>
                    <a:pt x="12700" y="32512"/>
                    <a:pt x="12700" y="57023"/>
                  </a:cubicBezTo>
                  <a:close/>
                </a:path>
              </a:pathLst>
            </a:custGeom>
            <a:solidFill>
              <a:srgbClr val="FFFFFF">
                <a:alpha val="23922"/>
              </a:srgbClr>
            </a:solidFill>
          </p:spPr>
        </p:sp>
      </p:grpSp>
      <p:grpSp>
        <p:nvGrpSpPr>
          <p:cNvPr name="Group 10" id="10"/>
          <p:cNvGrpSpPr/>
          <p:nvPr/>
        </p:nvGrpSpPr>
        <p:grpSpPr>
          <a:xfrm rot="0">
            <a:off x="896839" y="5247829"/>
            <a:ext cx="16494324" cy="728960"/>
            <a:chOff x="0" y="0"/>
            <a:chExt cx="21992432" cy="971947"/>
          </a:xfrm>
        </p:grpSpPr>
        <p:sp>
          <p:nvSpPr>
            <p:cNvPr name="Freeform 11" id="11"/>
            <p:cNvSpPr/>
            <p:nvPr/>
          </p:nvSpPr>
          <p:spPr>
            <a:xfrm flipH="false" flipV="false" rot="0">
              <a:off x="0" y="0"/>
              <a:ext cx="21992462" cy="971931"/>
            </a:xfrm>
            <a:custGeom>
              <a:avLst/>
              <a:gdLst/>
              <a:ahLst/>
              <a:cxnLst/>
              <a:rect r="r" b="b" t="t" l="l"/>
              <a:pathLst>
                <a:path h="971931" w="21992462">
                  <a:moveTo>
                    <a:pt x="0" y="0"/>
                  </a:moveTo>
                  <a:lnTo>
                    <a:pt x="21992462" y="0"/>
                  </a:lnTo>
                  <a:lnTo>
                    <a:pt x="21992462" y="971931"/>
                  </a:lnTo>
                  <a:lnTo>
                    <a:pt x="0" y="971931"/>
                  </a:lnTo>
                  <a:close/>
                </a:path>
              </a:pathLst>
            </a:custGeom>
            <a:solidFill>
              <a:srgbClr val="FFFFFF">
                <a:alpha val="3922"/>
              </a:srgbClr>
            </a:solidFill>
          </p:spPr>
        </p:sp>
      </p:grpSp>
      <p:sp>
        <p:nvSpPr>
          <p:cNvPr name="TextBox 12" id="12"/>
          <p:cNvSpPr txBox="true"/>
          <p:nvPr/>
        </p:nvSpPr>
        <p:spPr>
          <a:xfrm rot="0">
            <a:off x="1150292" y="5333256"/>
            <a:ext cx="7735491" cy="481905"/>
          </a:xfrm>
          <a:prstGeom prst="rect">
            <a:avLst/>
          </a:prstGeom>
        </p:spPr>
        <p:txBody>
          <a:bodyPr anchor="t" rtlCol="false" tIns="0" lIns="0" bIns="0" rIns="0">
            <a:spAutoFit/>
          </a:bodyPr>
          <a:lstStyle/>
          <a:p>
            <a:pPr algn="l">
              <a:lnSpc>
                <a:spcPts val="3187"/>
              </a:lnSpc>
            </a:pPr>
            <a:r>
              <a:rPr lang="en-US" sz="1937" spc="-40">
                <a:solidFill>
                  <a:srgbClr val="E0D6DE"/>
                </a:solidFill>
                <a:latin typeface="Fira Sans"/>
                <a:ea typeface="Fira Sans"/>
                <a:cs typeface="Fira Sans"/>
                <a:sym typeface="Fira Sans"/>
              </a:rPr>
              <a:t>ISO Certification</a:t>
            </a:r>
          </a:p>
        </p:txBody>
      </p:sp>
      <p:sp>
        <p:nvSpPr>
          <p:cNvPr name="TextBox 13" id="13"/>
          <p:cNvSpPr txBox="true"/>
          <p:nvPr/>
        </p:nvSpPr>
        <p:spPr>
          <a:xfrm rot="0">
            <a:off x="9402216" y="5333256"/>
            <a:ext cx="7735491" cy="481905"/>
          </a:xfrm>
          <a:prstGeom prst="rect">
            <a:avLst/>
          </a:prstGeom>
        </p:spPr>
        <p:txBody>
          <a:bodyPr anchor="t" rtlCol="false" tIns="0" lIns="0" bIns="0" rIns="0">
            <a:spAutoFit/>
          </a:bodyPr>
          <a:lstStyle/>
          <a:p>
            <a:pPr algn="l">
              <a:lnSpc>
                <a:spcPts val="3187"/>
              </a:lnSpc>
            </a:pPr>
            <a:r>
              <a:rPr lang="en-US" sz="1937" spc="-40">
                <a:solidFill>
                  <a:srgbClr val="E0D6DE"/>
                </a:solidFill>
                <a:latin typeface="Fira Sans"/>
                <a:ea typeface="Fira Sans"/>
                <a:cs typeface="Fira Sans"/>
                <a:sym typeface="Fira Sans"/>
              </a:rPr>
              <a:t>Denotes adherence to international quality management standards</a:t>
            </a:r>
          </a:p>
        </p:txBody>
      </p:sp>
      <p:grpSp>
        <p:nvGrpSpPr>
          <p:cNvPr name="Group 14" id="14"/>
          <p:cNvGrpSpPr/>
          <p:nvPr/>
        </p:nvGrpSpPr>
        <p:grpSpPr>
          <a:xfrm rot="0">
            <a:off x="896839" y="5976789"/>
            <a:ext cx="16494324" cy="1134666"/>
            <a:chOff x="0" y="0"/>
            <a:chExt cx="21992432" cy="1512888"/>
          </a:xfrm>
        </p:grpSpPr>
        <p:sp>
          <p:nvSpPr>
            <p:cNvPr name="Freeform 15" id="15"/>
            <p:cNvSpPr/>
            <p:nvPr/>
          </p:nvSpPr>
          <p:spPr>
            <a:xfrm flipH="false" flipV="false" rot="0">
              <a:off x="0" y="0"/>
              <a:ext cx="21992462" cy="1512951"/>
            </a:xfrm>
            <a:custGeom>
              <a:avLst/>
              <a:gdLst/>
              <a:ahLst/>
              <a:cxnLst/>
              <a:rect r="r" b="b" t="t" l="l"/>
              <a:pathLst>
                <a:path h="1512951" w="21992462">
                  <a:moveTo>
                    <a:pt x="0" y="0"/>
                  </a:moveTo>
                  <a:lnTo>
                    <a:pt x="21992462" y="0"/>
                  </a:lnTo>
                  <a:lnTo>
                    <a:pt x="21992462" y="1512951"/>
                  </a:lnTo>
                  <a:lnTo>
                    <a:pt x="0" y="1512951"/>
                  </a:lnTo>
                  <a:close/>
                </a:path>
              </a:pathLst>
            </a:custGeom>
            <a:solidFill>
              <a:srgbClr val="000000">
                <a:alpha val="3922"/>
              </a:srgbClr>
            </a:solidFill>
          </p:spPr>
        </p:sp>
      </p:grpSp>
      <p:sp>
        <p:nvSpPr>
          <p:cNvPr name="TextBox 16" id="16"/>
          <p:cNvSpPr txBox="true"/>
          <p:nvPr/>
        </p:nvSpPr>
        <p:spPr>
          <a:xfrm rot="0">
            <a:off x="1150292" y="6062216"/>
            <a:ext cx="7735491" cy="481905"/>
          </a:xfrm>
          <a:prstGeom prst="rect">
            <a:avLst/>
          </a:prstGeom>
        </p:spPr>
        <p:txBody>
          <a:bodyPr anchor="t" rtlCol="false" tIns="0" lIns="0" bIns="0" rIns="0">
            <a:spAutoFit/>
          </a:bodyPr>
          <a:lstStyle/>
          <a:p>
            <a:pPr algn="l">
              <a:lnSpc>
                <a:spcPts val="3187"/>
              </a:lnSpc>
            </a:pPr>
            <a:r>
              <a:rPr lang="en-US" sz="1937" spc="-40">
                <a:solidFill>
                  <a:srgbClr val="E0D6DE"/>
                </a:solidFill>
                <a:latin typeface="Fira Sans"/>
                <a:ea typeface="Fira Sans"/>
                <a:cs typeface="Fira Sans"/>
                <a:sym typeface="Fira Sans"/>
              </a:rPr>
              <a:t>CCTV Inspection</a:t>
            </a:r>
          </a:p>
        </p:txBody>
      </p:sp>
      <p:sp>
        <p:nvSpPr>
          <p:cNvPr name="TextBox 17" id="17"/>
          <p:cNvSpPr txBox="true"/>
          <p:nvPr/>
        </p:nvSpPr>
        <p:spPr>
          <a:xfrm rot="0">
            <a:off x="9402216" y="6062216"/>
            <a:ext cx="7735491" cy="887611"/>
          </a:xfrm>
          <a:prstGeom prst="rect">
            <a:avLst/>
          </a:prstGeom>
        </p:spPr>
        <p:txBody>
          <a:bodyPr anchor="t" rtlCol="false" tIns="0" lIns="0" bIns="0" rIns="0">
            <a:spAutoFit/>
          </a:bodyPr>
          <a:lstStyle/>
          <a:p>
            <a:pPr algn="l">
              <a:lnSpc>
                <a:spcPts val="3187"/>
              </a:lnSpc>
            </a:pPr>
            <a:r>
              <a:rPr lang="en-US" sz="1937" spc="-40">
                <a:solidFill>
                  <a:srgbClr val="E0D6DE"/>
                </a:solidFill>
                <a:latin typeface="Fira Sans"/>
                <a:ea typeface="Fira Sans"/>
                <a:cs typeface="Fira Sans"/>
                <a:sym typeface="Fira Sans"/>
              </a:rPr>
              <a:t>Ensures comprehensive assessment and documentation of drainage conditions</a:t>
            </a:r>
          </a:p>
        </p:txBody>
      </p:sp>
      <p:grpSp>
        <p:nvGrpSpPr>
          <p:cNvPr name="Group 18" id="18"/>
          <p:cNvGrpSpPr/>
          <p:nvPr/>
        </p:nvGrpSpPr>
        <p:grpSpPr>
          <a:xfrm rot="0">
            <a:off x="896839" y="7111454"/>
            <a:ext cx="16494324" cy="1134666"/>
            <a:chOff x="0" y="0"/>
            <a:chExt cx="21992432" cy="1512888"/>
          </a:xfrm>
        </p:grpSpPr>
        <p:sp>
          <p:nvSpPr>
            <p:cNvPr name="Freeform 19" id="19"/>
            <p:cNvSpPr/>
            <p:nvPr/>
          </p:nvSpPr>
          <p:spPr>
            <a:xfrm flipH="false" flipV="false" rot="0">
              <a:off x="0" y="0"/>
              <a:ext cx="21992462" cy="1512951"/>
            </a:xfrm>
            <a:custGeom>
              <a:avLst/>
              <a:gdLst/>
              <a:ahLst/>
              <a:cxnLst/>
              <a:rect r="r" b="b" t="t" l="l"/>
              <a:pathLst>
                <a:path h="1512951" w="21992462">
                  <a:moveTo>
                    <a:pt x="0" y="0"/>
                  </a:moveTo>
                  <a:lnTo>
                    <a:pt x="21992462" y="0"/>
                  </a:lnTo>
                  <a:lnTo>
                    <a:pt x="21992462" y="1512951"/>
                  </a:lnTo>
                  <a:lnTo>
                    <a:pt x="0" y="1512951"/>
                  </a:lnTo>
                  <a:close/>
                </a:path>
              </a:pathLst>
            </a:custGeom>
            <a:solidFill>
              <a:srgbClr val="FFFFFF">
                <a:alpha val="3922"/>
              </a:srgbClr>
            </a:solidFill>
          </p:spPr>
        </p:sp>
      </p:grpSp>
      <p:sp>
        <p:nvSpPr>
          <p:cNvPr name="TextBox 20" id="20"/>
          <p:cNvSpPr txBox="true"/>
          <p:nvPr/>
        </p:nvSpPr>
        <p:spPr>
          <a:xfrm rot="0">
            <a:off x="1150292" y="7196881"/>
            <a:ext cx="7735491" cy="481905"/>
          </a:xfrm>
          <a:prstGeom prst="rect">
            <a:avLst/>
          </a:prstGeom>
        </p:spPr>
        <p:txBody>
          <a:bodyPr anchor="t" rtlCol="false" tIns="0" lIns="0" bIns="0" rIns="0">
            <a:spAutoFit/>
          </a:bodyPr>
          <a:lstStyle/>
          <a:p>
            <a:pPr algn="l">
              <a:lnSpc>
                <a:spcPts val="3187"/>
              </a:lnSpc>
            </a:pPr>
            <a:r>
              <a:rPr lang="en-US" sz="1937" spc="-40">
                <a:solidFill>
                  <a:srgbClr val="E0D6DE"/>
                </a:solidFill>
                <a:latin typeface="Fira Sans"/>
                <a:ea typeface="Fira Sans"/>
                <a:cs typeface="Fira Sans"/>
                <a:sym typeface="Fira Sans"/>
              </a:rPr>
              <a:t>Hazardous Waste Handling</a:t>
            </a:r>
          </a:p>
        </p:txBody>
      </p:sp>
      <p:sp>
        <p:nvSpPr>
          <p:cNvPr name="TextBox 21" id="21"/>
          <p:cNvSpPr txBox="true"/>
          <p:nvPr/>
        </p:nvSpPr>
        <p:spPr>
          <a:xfrm rot="0">
            <a:off x="9402216" y="7196881"/>
            <a:ext cx="7735491" cy="887611"/>
          </a:xfrm>
          <a:prstGeom prst="rect">
            <a:avLst/>
          </a:prstGeom>
        </p:spPr>
        <p:txBody>
          <a:bodyPr anchor="t" rtlCol="false" tIns="0" lIns="0" bIns="0" rIns="0">
            <a:spAutoFit/>
          </a:bodyPr>
          <a:lstStyle/>
          <a:p>
            <a:pPr algn="l">
              <a:lnSpc>
                <a:spcPts val="3187"/>
              </a:lnSpc>
            </a:pPr>
            <a:r>
              <a:rPr lang="en-US" sz="1937" spc="-40">
                <a:solidFill>
                  <a:srgbClr val="E0D6DE"/>
                </a:solidFill>
                <a:latin typeface="Fira Sans"/>
                <a:ea typeface="Fira Sans"/>
                <a:cs typeface="Fira Sans"/>
                <a:sym typeface="Fira Sans"/>
              </a:rPr>
              <a:t>Proper disposal of potentially harmful materials in compliance with regulations</a:t>
            </a:r>
          </a:p>
        </p:txBody>
      </p:sp>
      <p:grpSp>
        <p:nvGrpSpPr>
          <p:cNvPr name="Group 22" id="22"/>
          <p:cNvGrpSpPr/>
          <p:nvPr/>
        </p:nvGrpSpPr>
        <p:grpSpPr>
          <a:xfrm rot="0">
            <a:off x="896839" y="8246120"/>
            <a:ext cx="16494324" cy="1134666"/>
            <a:chOff x="0" y="0"/>
            <a:chExt cx="21992432" cy="1512888"/>
          </a:xfrm>
        </p:grpSpPr>
        <p:sp>
          <p:nvSpPr>
            <p:cNvPr name="Freeform 23" id="23"/>
            <p:cNvSpPr/>
            <p:nvPr/>
          </p:nvSpPr>
          <p:spPr>
            <a:xfrm flipH="false" flipV="false" rot="0">
              <a:off x="0" y="0"/>
              <a:ext cx="21992462" cy="1512951"/>
            </a:xfrm>
            <a:custGeom>
              <a:avLst/>
              <a:gdLst/>
              <a:ahLst/>
              <a:cxnLst/>
              <a:rect r="r" b="b" t="t" l="l"/>
              <a:pathLst>
                <a:path h="1512951" w="21992462">
                  <a:moveTo>
                    <a:pt x="0" y="0"/>
                  </a:moveTo>
                  <a:lnTo>
                    <a:pt x="21992462" y="0"/>
                  </a:lnTo>
                  <a:lnTo>
                    <a:pt x="21992462" y="1512951"/>
                  </a:lnTo>
                  <a:lnTo>
                    <a:pt x="0" y="1512951"/>
                  </a:lnTo>
                  <a:close/>
                </a:path>
              </a:pathLst>
            </a:custGeom>
            <a:solidFill>
              <a:srgbClr val="000000">
                <a:alpha val="3922"/>
              </a:srgbClr>
            </a:solidFill>
          </p:spPr>
        </p:sp>
      </p:grpSp>
      <p:sp>
        <p:nvSpPr>
          <p:cNvPr name="TextBox 24" id="24"/>
          <p:cNvSpPr txBox="true"/>
          <p:nvPr/>
        </p:nvSpPr>
        <p:spPr>
          <a:xfrm rot="0">
            <a:off x="1150292" y="8331548"/>
            <a:ext cx="7735491" cy="481905"/>
          </a:xfrm>
          <a:prstGeom prst="rect">
            <a:avLst/>
          </a:prstGeom>
        </p:spPr>
        <p:txBody>
          <a:bodyPr anchor="t" rtlCol="false" tIns="0" lIns="0" bIns="0" rIns="0">
            <a:spAutoFit/>
          </a:bodyPr>
          <a:lstStyle/>
          <a:p>
            <a:pPr algn="l">
              <a:lnSpc>
                <a:spcPts val="3187"/>
              </a:lnSpc>
            </a:pPr>
            <a:r>
              <a:rPr lang="en-US" sz="1937" spc="-40">
                <a:solidFill>
                  <a:srgbClr val="E0D6DE"/>
                </a:solidFill>
                <a:latin typeface="Fira Sans"/>
                <a:ea typeface="Fira Sans"/>
                <a:cs typeface="Fira Sans"/>
                <a:sym typeface="Fira Sans"/>
              </a:rPr>
              <a:t>Safety Training</a:t>
            </a:r>
          </a:p>
        </p:txBody>
      </p:sp>
      <p:sp>
        <p:nvSpPr>
          <p:cNvPr name="TextBox 25" id="25"/>
          <p:cNvSpPr txBox="true"/>
          <p:nvPr/>
        </p:nvSpPr>
        <p:spPr>
          <a:xfrm rot="0">
            <a:off x="9402216" y="8331548"/>
            <a:ext cx="7735491" cy="887611"/>
          </a:xfrm>
          <a:prstGeom prst="rect">
            <a:avLst/>
          </a:prstGeom>
        </p:spPr>
        <p:txBody>
          <a:bodyPr anchor="t" rtlCol="false" tIns="0" lIns="0" bIns="0" rIns="0">
            <a:spAutoFit/>
          </a:bodyPr>
          <a:lstStyle/>
          <a:p>
            <a:pPr algn="l">
              <a:lnSpc>
                <a:spcPts val="3187"/>
              </a:lnSpc>
            </a:pPr>
            <a:r>
              <a:rPr lang="en-US" sz="1937" spc="-40">
                <a:solidFill>
                  <a:srgbClr val="E0D6DE"/>
                </a:solidFill>
                <a:latin typeface="Fira Sans"/>
                <a:ea typeface="Fira Sans"/>
                <a:cs typeface="Fira Sans"/>
                <a:sym typeface="Fira Sans"/>
              </a:rPr>
              <a:t>Commitment to protecting workers and clients during drainage cleaning operations</a:t>
            </a:r>
          </a:p>
        </p:txBody>
      </p:sp>
    </p:spTree>
  </p:cSld>
  <p:clrMapOvr>
    <a:masterClrMapping/>
  </p:clrMapOvr>
</p:sld>
</file>

<file path=ppt/slides/slide7.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21212"/>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F1F1F"/>
            </a:solidFill>
          </p:spPr>
        </p:sp>
      </p:grpSp>
      <p:sp>
        <p:nvSpPr>
          <p:cNvPr name="Freeform 6" id="6" descr="preencoded.png"/>
          <p:cNvSpPr/>
          <p:nvPr/>
        </p:nvSpPr>
        <p:spPr>
          <a:xfrm flipH="false" flipV="false" rot="0">
            <a:off x="11430000" y="-34678"/>
            <a:ext cx="6858000" cy="10287000"/>
          </a:xfrm>
          <a:custGeom>
            <a:avLst/>
            <a:gdLst/>
            <a:ahLst/>
            <a:cxnLst/>
            <a:rect r="r" b="b" t="t" l="l"/>
            <a:pathLst>
              <a:path h="10287000" w="6858000">
                <a:moveTo>
                  <a:pt x="0" y="0"/>
                </a:moveTo>
                <a:lnTo>
                  <a:pt x="6858000" y="0"/>
                </a:lnTo>
                <a:lnTo>
                  <a:pt x="6858000" y="10287000"/>
                </a:lnTo>
                <a:lnTo>
                  <a:pt x="0" y="10287000"/>
                </a:lnTo>
                <a:lnTo>
                  <a:pt x="0" y="0"/>
                </a:lnTo>
                <a:close/>
              </a:path>
            </a:pathLst>
          </a:custGeom>
          <a:blipFill>
            <a:blip r:embed="rId3"/>
            <a:stretch>
              <a:fillRect l="0" t="0" r="0" b="0"/>
            </a:stretch>
          </a:blipFill>
        </p:spPr>
      </p:sp>
      <p:sp>
        <p:nvSpPr>
          <p:cNvPr name="TextBox 7" id="7"/>
          <p:cNvSpPr txBox="true"/>
          <p:nvPr/>
        </p:nvSpPr>
        <p:spPr>
          <a:xfrm rot="0">
            <a:off x="966341" y="731787"/>
            <a:ext cx="9497317" cy="1754089"/>
          </a:xfrm>
          <a:prstGeom prst="rect">
            <a:avLst/>
          </a:prstGeom>
        </p:spPr>
        <p:txBody>
          <a:bodyPr anchor="t" rtlCol="false" tIns="0" lIns="0" bIns="0" rIns="0">
            <a:spAutoFit/>
          </a:bodyPr>
          <a:lstStyle/>
          <a:p>
            <a:pPr algn="l">
              <a:lnSpc>
                <a:spcPts val="6749"/>
              </a:lnSpc>
            </a:pPr>
            <a:r>
              <a:rPr lang="en-US" sz="5374" spc="-53">
                <a:solidFill>
                  <a:srgbClr val="FA95AF"/>
                </a:solidFill>
                <a:latin typeface="Anton"/>
                <a:ea typeface="Anton"/>
                <a:cs typeface="Anton"/>
                <a:sym typeface="Anton"/>
              </a:rPr>
              <a:t>Technologies and Equipment Used for Drainage Cleaning</a:t>
            </a:r>
          </a:p>
        </p:txBody>
      </p:sp>
      <p:sp>
        <p:nvSpPr>
          <p:cNvPr name="Freeform 8" id="8" descr="preencoded.png"/>
          <p:cNvSpPr/>
          <p:nvPr/>
        </p:nvSpPr>
        <p:spPr>
          <a:xfrm flipH="false" flipV="false" rot="0">
            <a:off x="966341" y="2899916"/>
            <a:ext cx="1380530" cy="2208907"/>
          </a:xfrm>
          <a:custGeom>
            <a:avLst/>
            <a:gdLst/>
            <a:ahLst/>
            <a:cxnLst/>
            <a:rect r="r" b="b" t="t" l="l"/>
            <a:pathLst>
              <a:path h="2208907" w="1380530">
                <a:moveTo>
                  <a:pt x="0" y="0"/>
                </a:moveTo>
                <a:lnTo>
                  <a:pt x="1380530" y="0"/>
                </a:lnTo>
                <a:lnTo>
                  <a:pt x="1380530" y="2208908"/>
                </a:lnTo>
                <a:lnTo>
                  <a:pt x="0" y="2208908"/>
                </a:lnTo>
                <a:lnTo>
                  <a:pt x="0" y="0"/>
                </a:lnTo>
                <a:close/>
              </a:path>
            </a:pathLst>
          </a:custGeom>
          <a:blipFill>
            <a:blip r:embed="rId4"/>
            <a:stretch>
              <a:fillRect l="-1" t="0" r="-1" b="0"/>
            </a:stretch>
          </a:blipFill>
        </p:spPr>
      </p:sp>
      <p:sp>
        <p:nvSpPr>
          <p:cNvPr name="TextBox 9" id="9"/>
          <p:cNvSpPr txBox="true"/>
          <p:nvPr/>
        </p:nvSpPr>
        <p:spPr>
          <a:xfrm rot="0">
            <a:off x="2760910" y="3156942"/>
            <a:ext cx="3451472" cy="450354"/>
          </a:xfrm>
          <a:prstGeom prst="rect">
            <a:avLst/>
          </a:prstGeom>
        </p:spPr>
        <p:txBody>
          <a:bodyPr anchor="t" rtlCol="false" tIns="0" lIns="0" bIns="0" rIns="0">
            <a:spAutoFit/>
          </a:bodyPr>
          <a:lstStyle/>
          <a:p>
            <a:pPr algn="l">
              <a:lnSpc>
                <a:spcPts val="3374"/>
              </a:lnSpc>
            </a:pPr>
            <a:r>
              <a:rPr lang="en-US" sz="2687" spc="-27">
                <a:solidFill>
                  <a:srgbClr val="E0D6DE"/>
                </a:solidFill>
                <a:latin typeface="Anton"/>
                <a:ea typeface="Anton"/>
                <a:cs typeface="Anton"/>
                <a:sym typeface="Anton"/>
              </a:rPr>
              <a:t>High-Pressure Jetting</a:t>
            </a:r>
          </a:p>
        </p:txBody>
      </p:sp>
      <p:sp>
        <p:nvSpPr>
          <p:cNvPr name="TextBox 10" id="10"/>
          <p:cNvSpPr txBox="true"/>
          <p:nvPr/>
        </p:nvSpPr>
        <p:spPr>
          <a:xfrm rot="0">
            <a:off x="2760910" y="3677691"/>
            <a:ext cx="7702749" cy="978694"/>
          </a:xfrm>
          <a:prstGeom prst="rect">
            <a:avLst/>
          </a:prstGeom>
        </p:spPr>
        <p:txBody>
          <a:bodyPr anchor="t" rtlCol="false" tIns="0" lIns="0" bIns="0" rIns="0">
            <a:spAutoFit/>
          </a:bodyPr>
          <a:lstStyle/>
          <a:p>
            <a:pPr algn="l">
              <a:lnSpc>
                <a:spcPts val="3437"/>
              </a:lnSpc>
            </a:pPr>
            <a:r>
              <a:rPr lang="en-US" sz="2125" spc="-43">
                <a:solidFill>
                  <a:srgbClr val="E0D6DE"/>
                </a:solidFill>
                <a:latin typeface="Fira Sans"/>
                <a:ea typeface="Fira Sans"/>
                <a:cs typeface="Fira Sans"/>
                <a:sym typeface="Fira Sans"/>
              </a:rPr>
              <a:t>Powerful water jets effectively dislodge and flush out accumulated debris and blockages.</a:t>
            </a:r>
          </a:p>
        </p:txBody>
      </p:sp>
      <p:sp>
        <p:nvSpPr>
          <p:cNvPr name="Freeform 11" id="11" descr="preencoded.png"/>
          <p:cNvSpPr/>
          <p:nvPr/>
        </p:nvSpPr>
        <p:spPr>
          <a:xfrm flipH="false" flipV="false" rot="0">
            <a:off x="966341" y="5108822"/>
            <a:ext cx="1380530" cy="2208907"/>
          </a:xfrm>
          <a:custGeom>
            <a:avLst/>
            <a:gdLst/>
            <a:ahLst/>
            <a:cxnLst/>
            <a:rect r="r" b="b" t="t" l="l"/>
            <a:pathLst>
              <a:path h="2208907" w="1380530">
                <a:moveTo>
                  <a:pt x="0" y="0"/>
                </a:moveTo>
                <a:lnTo>
                  <a:pt x="1380530" y="0"/>
                </a:lnTo>
                <a:lnTo>
                  <a:pt x="1380530" y="2208908"/>
                </a:lnTo>
                <a:lnTo>
                  <a:pt x="0" y="2208908"/>
                </a:lnTo>
                <a:lnTo>
                  <a:pt x="0" y="0"/>
                </a:lnTo>
                <a:close/>
              </a:path>
            </a:pathLst>
          </a:custGeom>
          <a:blipFill>
            <a:blip r:embed="rId5"/>
            <a:stretch>
              <a:fillRect l="-1" t="0" r="-1" b="0"/>
            </a:stretch>
          </a:blipFill>
        </p:spPr>
      </p:sp>
      <p:sp>
        <p:nvSpPr>
          <p:cNvPr name="TextBox 12" id="12"/>
          <p:cNvSpPr txBox="true"/>
          <p:nvPr/>
        </p:nvSpPr>
        <p:spPr>
          <a:xfrm rot="0">
            <a:off x="2760910" y="5365849"/>
            <a:ext cx="3451472" cy="450354"/>
          </a:xfrm>
          <a:prstGeom prst="rect">
            <a:avLst/>
          </a:prstGeom>
        </p:spPr>
        <p:txBody>
          <a:bodyPr anchor="t" rtlCol="false" tIns="0" lIns="0" bIns="0" rIns="0">
            <a:spAutoFit/>
          </a:bodyPr>
          <a:lstStyle/>
          <a:p>
            <a:pPr algn="l">
              <a:lnSpc>
                <a:spcPts val="3374"/>
              </a:lnSpc>
            </a:pPr>
            <a:r>
              <a:rPr lang="en-US" sz="2687" spc="-27">
                <a:solidFill>
                  <a:srgbClr val="E0D6DE"/>
                </a:solidFill>
                <a:latin typeface="Anton"/>
                <a:ea typeface="Anton"/>
                <a:cs typeface="Anton"/>
                <a:sym typeface="Anton"/>
              </a:rPr>
              <a:t>CCTV Inspection</a:t>
            </a:r>
          </a:p>
        </p:txBody>
      </p:sp>
      <p:sp>
        <p:nvSpPr>
          <p:cNvPr name="TextBox 13" id="13"/>
          <p:cNvSpPr txBox="true"/>
          <p:nvPr/>
        </p:nvSpPr>
        <p:spPr>
          <a:xfrm rot="0">
            <a:off x="2760910" y="5886599"/>
            <a:ext cx="7702749" cy="978694"/>
          </a:xfrm>
          <a:prstGeom prst="rect">
            <a:avLst/>
          </a:prstGeom>
        </p:spPr>
        <p:txBody>
          <a:bodyPr anchor="t" rtlCol="false" tIns="0" lIns="0" bIns="0" rIns="0">
            <a:spAutoFit/>
          </a:bodyPr>
          <a:lstStyle/>
          <a:p>
            <a:pPr algn="l">
              <a:lnSpc>
                <a:spcPts val="3437"/>
              </a:lnSpc>
            </a:pPr>
            <a:r>
              <a:rPr lang="en-US" sz="2125" spc="-43">
                <a:solidFill>
                  <a:srgbClr val="E0D6DE"/>
                </a:solidFill>
                <a:latin typeface="Fira Sans"/>
                <a:ea typeface="Fira Sans"/>
                <a:cs typeface="Fira Sans"/>
                <a:sym typeface="Fira Sans"/>
              </a:rPr>
              <a:t>Specialized cameras can visually inspect the interior of pipes to identify issues.</a:t>
            </a:r>
          </a:p>
        </p:txBody>
      </p:sp>
      <p:sp>
        <p:nvSpPr>
          <p:cNvPr name="Freeform 14" id="14" descr="preencoded.png"/>
          <p:cNvSpPr/>
          <p:nvPr/>
        </p:nvSpPr>
        <p:spPr>
          <a:xfrm flipH="false" flipV="false" rot="0">
            <a:off x="966341" y="7317730"/>
            <a:ext cx="1380530" cy="2208907"/>
          </a:xfrm>
          <a:custGeom>
            <a:avLst/>
            <a:gdLst/>
            <a:ahLst/>
            <a:cxnLst/>
            <a:rect r="r" b="b" t="t" l="l"/>
            <a:pathLst>
              <a:path h="2208907" w="1380530">
                <a:moveTo>
                  <a:pt x="0" y="0"/>
                </a:moveTo>
                <a:lnTo>
                  <a:pt x="1380530" y="0"/>
                </a:lnTo>
                <a:lnTo>
                  <a:pt x="1380530" y="2208907"/>
                </a:lnTo>
                <a:lnTo>
                  <a:pt x="0" y="2208907"/>
                </a:lnTo>
                <a:lnTo>
                  <a:pt x="0" y="0"/>
                </a:lnTo>
                <a:close/>
              </a:path>
            </a:pathLst>
          </a:custGeom>
          <a:blipFill>
            <a:blip r:embed="rId6"/>
            <a:stretch>
              <a:fillRect l="-1" t="0" r="-1" b="0"/>
            </a:stretch>
          </a:blipFill>
        </p:spPr>
      </p:sp>
      <p:sp>
        <p:nvSpPr>
          <p:cNvPr name="TextBox 15" id="15"/>
          <p:cNvSpPr txBox="true"/>
          <p:nvPr/>
        </p:nvSpPr>
        <p:spPr>
          <a:xfrm rot="0">
            <a:off x="2760910" y="7574756"/>
            <a:ext cx="3451472" cy="450354"/>
          </a:xfrm>
          <a:prstGeom prst="rect">
            <a:avLst/>
          </a:prstGeom>
        </p:spPr>
        <p:txBody>
          <a:bodyPr anchor="t" rtlCol="false" tIns="0" lIns="0" bIns="0" rIns="0">
            <a:spAutoFit/>
          </a:bodyPr>
          <a:lstStyle/>
          <a:p>
            <a:pPr algn="l">
              <a:lnSpc>
                <a:spcPts val="3374"/>
              </a:lnSpc>
            </a:pPr>
            <a:r>
              <a:rPr lang="en-US" sz="2687" spc="-27">
                <a:solidFill>
                  <a:srgbClr val="E0D6DE"/>
                </a:solidFill>
                <a:latin typeface="Anton"/>
                <a:ea typeface="Anton"/>
                <a:cs typeface="Anton"/>
                <a:sym typeface="Anton"/>
              </a:rPr>
              <a:t>Trenchless Technology</a:t>
            </a:r>
          </a:p>
        </p:txBody>
      </p:sp>
      <p:sp>
        <p:nvSpPr>
          <p:cNvPr name="TextBox 16" id="16"/>
          <p:cNvSpPr txBox="true"/>
          <p:nvPr/>
        </p:nvSpPr>
        <p:spPr>
          <a:xfrm rot="0">
            <a:off x="2760910" y="8095506"/>
            <a:ext cx="7702749" cy="978694"/>
          </a:xfrm>
          <a:prstGeom prst="rect">
            <a:avLst/>
          </a:prstGeom>
        </p:spPr>
        <p:txBody>
          <a:bodyPr anchor="t" rtlCol="false" tIns="0" lIns="0" bIns="0" rIns="0">
            <a:spAutoFit/>
          </a:bodyPr>
          <a:lstStyle/>
          <a:p>
            <a:pPr algn="l">
              <a:lnSpc>
                <a:spcPts val="3437"/>
              </a:lnSpc>
            </a:pPr>
            <a:r>
              <a:rPr lang="en-US" sz="2125" spc="-43">
                <a:solidFill>
                  <a:srgbClr val="E0D6DE"/>
                </a:solidFill>
                <a:latin typeface="Fira Sans"/>
                <a:ea typeface="Fira Sans"/>
                <a:cs typeface="Fira Sans"/>
                <a:sym typeface="Fira Sans"/>
              </a:rPr>
              <a:t>Minimally invasive techniques that avoid extensive digging and disruption.</a:t>
            </a:r>
          </a:p>
        </p:txBody>
      </p:sp>
    </p:spTree>
  </p:cSld>
  <p:clrMapOvr>
    <a:masterClrMapping/>
  </p:clrMapOvr>
</p:sld>
</file>

<file path=ppt/slides/slide8.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21212"/>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F1F1F"/>
            </a:solidFill>
          </p:spPr>
        </p:sp>
      </p:grpSp>
      <p:sp>
        <p:nvSpPr>
          <p:cNvPr name="Freeform 6" id="6" descr="preencoded.png"/>
          <p:cNvSpPr/>
          <p:nvPr/>
        </p:nvSpPr>
        <p:spPr>
          <a:xfrm flipH="false" flipV="false" rot="0">
            <a:off x="0" y="0"/>
            <a:ext cx="18288000" cy="3036242"/>
          </a:xfrm>
          <a:custGeom>
            <a:avLst/>
            <a:gdLst/>
            <a:ahLst/>
            <a:cxnLst/>
            <a:rect r="r" b="b" t="t" l="l"/>
            <a:pathLst>
              <a:path h="3036242" w="18288000">
                <a:moveTo>
                  <a:pt x="0" y="0"/>
                </a:moveTo>
                <a:lnTo>
                  <a:pt x="18288000" y="0"/>
                </a:lnTo>
                <a:lnTo>
                  <a:pt x="18288000" y="3036242"/>
                </a:lnTo>
                <a:lnTo>
                  <a:pt x="0" y="3036242"/>
                </a:lnTo>
                <a:lnTo>
                  <a:pt x="0" y="0"/>
                </a:lnTo>
                <a:close/>
              </a:path>
            </a:pathLst>
          </a:custGeom>
          <a:blipFill>
            <a:blip r:embed="rId3"/>
            <a:stretch>
              <a:fillRect l="0" t="-36" r="0" b="-36"/>
            </a:stretch>
          </a:blipFill>
        </p:spPr>
      </p:sp>
      <p:sp>
        <p:nvSpPr>
          <p:cNvPr name="TextBox 7" id="7"/>
          <p:cNvSpPr txBox="true"/>
          <p:nvPr/>
        </p:nvSpPr>
        <p:spPr>
          <a:xfrm rot="0">
            <a:off x="850106" y="3685431"/>
            <a:ext cx="11169551" cy="778074"/>
          </a:xfrm>
          <a:prstGeom prst="rect">
            <a:avLst/>
          </a:prstGeom>
        </p:spPr>
        <p:txBody>
          <a:bodyPr anchor="t" rtlCol="false" tIns="0" lIns="0" bIns="0" rIns="0">
            <a:spAutoFit/>
          </a:bodyPr>
          <a:lstStyle/>
          <a:p>
            <a:pPr algn="l">
              <a:lnSpc>
                <a:spcPts val="5937"/>
              </a:lnSpc>
            </a:pPr>
            <a:r>
              <a:rPr lang="en-US" sz="4750" spc="-47">
                <a:solidFill>
                  <a:srgbClr val="FA95AF"/>
                </a:solidFill>
                <a:latin typeface="Anton"/>
                <a:ea typeface="Anton"/>
                <a:cs typeface="Anton"/>
                <a:sym typeface="Anton"/>
              </a:rPr>
              <a:t>Tips for Maintaining a Healthy Drainage System</a:t>
            </a:r>
          </a:p>
        </p:txBody>
      </p:sp>
      <p:grpSp>
        <p:nvGrpSpPr>
          <p:cNvPr name="Group 8" id="8"/>
          <p:cNvGrpSpPr/>
          <p:nvPr/>
        </p:nvGrpSpPr>
        <p:grpSpPr>
          <a:xfrm rot="0">
            <a:off x="850106" y="7223224"/>
            <a:ext cx="16587788" cy="28575"/>
            <a:chOff x="0" y="0"/>
            <a:chExt cx="22117050" cy="38100"/>
          </a:xfrm>
        </p:grpSpPr>
        <p:sp>
          <p:nvSpPr>
            <p:cNvPr name="Freeform 9" id="9"/>
            <p:cNvSpPr/>
            <p:nvPr/>
          </p:nvSpPr>
          <p:spPr>
            <a:xfrm flipH="false" flipV="false" rot="0">
              <a:off x="0" y="0"/>
              <a:ext cx="22117050" cy="38100"/>
            </a:xfrm>
            <a:custGeom>
              <a:avLst/>
              <a:gdLst/>
              <a:ahLst/>
              <a:cxnLst/>
              <a:rect r="r" b="b" t="t" l="l"/>
              <a:pathLst>
                <a:path h="38100" w="22117050">
                  <a:moveTo>
                    <a:pt x="0" y="19050"/>
                  </a:moveTo>
                  <a:cubicBezTo>
                    <a:pt x="0" y="8509"/>
                    <a:pt x="8509" y="0"/>
                    <a:pt x="19050" y="0"/>
                  </a:cubicBezTo>
                  <a:lnTo>
                    <a:pt x="22098000" y="0"/>
                  </a:lnTo>
                  <a:cubicBezTo>
                    <a:pt x="22108540" y="0"/>
                    <a:pt x="22117050" y="8509"/>
                    <a:pt x="22117050" y="19050"/>
                  </a:cubicBezTo>
                  <a:cubicBezTo>
                    <a:pt x="22117050" y="29591"/>
                    <a:pt x="22108540" y="38100"/>
                    <a:pt x="22098000" y="38100"/>
                  </a:cubicBezTo>
                  <a:lnTo>
                    <a:pt x="19050" y="38100"/>
                  </a:lnTo>
                  <a:cubicBezTo>
                    <a:pt x="8509" y="38100"/>
                    <a:pt x="0" y="29591"/>
                    <a:pt x="0" y="19050"/>
                  </a:cubicBezTo>
                  <a:close/>
                </a:path>
              </a:pathLst>
            </a:custGeom>
            <a:solidFill>
              <a:srgbClr val="575757"/>
            </a:solidFill>
          </p:spPr>
        </p:sp>
      </p:grpSp>
      <p:grpSp>
        <p:nvGrpSpPr>
          <p:cNvPr name="Group 10" id="10"/>
          <p:cNvGrpSpPr/>
          <p:nvPr/>
        </p:nvGrpSpPr>
        <p:grpSpPr>
          <a:xfrm rot="0">
            <a:off x="4922044" y="6373117"/>
            <a:ext cx="28575" cy="850106"/>
            <a:chOff x="0" y="0"/>
            <a:chExt cx="38100" cy="1133475"/>
          </a:xfrm>
        </p:grpSpPr>
        <p:sp>
          <p:nvSpPr>
            <p:cNvPr name="Freeform 11" id="11"/>
            <p:cNvSpPr/>
            <p:nvPr/>
          </p:nvSpPr>
          <p:spPr>
            <a:xfrm flipH="false" flipV="false" rot="0">
              <a:off x="0" y="0"/>
              <a:ext cx="38100" cy="1133475"/>
            </a:xfrm>
            <a:custGeom>
              <a:avLst/>
              <a:gdLst/>
              <a:ahLst/>
              <a:cxnLst/>
              <a:rect r="r" b="b" t="t" l="l"/>
              <a:pathLst>
                <a:path h="1133475" w="38100">
                  <a:moveTo>
                    <a:pt x="0" y="19050"/>
                  </a:moveTo>
                  <a:cubicBezTo>
                    <a:pt x="0" y="8509"/>
                    <a:pt x="8509" y="0"/>
                    <a:pt x="19050" y="0"/>
                  </a:cubicBezTo>
                  <a:cubicBezTo>
                    <a:pt x="29591" y="0"/>
                    <a:pt x="38100" y="8509"/>
                    <a:pt x="38100" y="19050"/>
                  </a:cubicBezTo>
                  <a:lnTo>
                    <a:pt x="38100" y="1114425"/>
                  </a:lnTo>
                  <a:cubicBezTo>
                    <a:pt x="38100" y="1124966"/>
                    <a:pt x="29591" y="1133475"/>
                    <a:pt x="19050" y="1133475"/>
                  </a:cubicBezTo>
                  <a:cubicBezTo>
                    <a:pt x="8509" y="1133475"/>
                    <a:pt x="0" y="1124966"/>
                    <a:pt x="0" y="1114425"/>
                  </a:cubicBezTo>
                  <a:close/>
                </a:path>
              </a:pathLst>
            </a:custGeom>
            <a:solidFill>
              <a:srgbClr val="575757"/>
            </a:solidFill>
          </p:spPr>
        </p:sp>
      </p:grpSp>
      <p:grpSp>
        <p:nvGrpSpPr>
          <p:cNvPr name="Group 12" id="12"/>
          <p:cNvGrpSpPr/>
          <p:nvPr/>
        </p:nvGrpSpPr>
        <p:grpSpPr>
          <a:xfrm rot="0">
            <a:off x="4663082" y="6949976"/>
            <a:ext cx="546498" cy="546497"/>
            <a:chOff x="0" y="0"/>
            <a:chExt cx="728663" cy="728663"/>
          </a:xfrm>
        </p:grpSpPr>
        <p:sp>
          <p:nvSpPr>
            <p:cNvPr name="Freeform 13" id="13"/>
            <p:cNvSpPr/>
            <p:nvPr/>
          </p:nvSpPr>
          <p:spPr>
            <a:xfrm flipH="false" flipV="false" rot="0">
              <a:off x="0" y="0"/>
              <a:ext cx="728726" cy="728726"/>
            </a:xfrm>
            <a:custGeom>
              <a:avLst/>
              <a:gdLst/>
              <a:ahLst/>
              <a:cxnLst/>
              <a:rect r="r" b="b" t="t" l="l"/>
              <a:pathLst>
                <a:path h="728726" w="728726">
                  <a:moveTo>
                    <a:pt x="0" y="48641"/>
                  </a:moveTo>
                  <a:cubicBezTo>
                    <a:pt x="0" y="21717"/>
                    <a:pt x="21717" y="0"/>
                    <a:pt x="48641" y="0"/>
                  </a:cubicBezTo>
                  <a:lnTo>
                    <a:pt x="680085" y="0"/>
                  </a:lnTo>
                  <a:cubicBezTo>
                    <a:pt x="706882" y="0"/>
                    <a:pt x="728726" y="21717"/>
                    <a:pt x="728726" y="48641"/>
                  </a:cubicBezTo>
                  <a:lnTo>
                    <a:pt x="728726" y="680085"/>
                  </a:lnTo>
                  <a:cubicBezTo>
                    <a:pt x="728726" y="706882"/>
                    <a:pt x="707009" y="728726"/>
                    <a:pt x="680085" y="728726"/>
                  </a:cubicBezTo>
                  <a:lnTo>
                    <a:pt x="48641" y="728726"/>
                  </a:lnTo>
                  <a:cubicBezTo>
                    <a:pt x="21717" y="728726"/>
                    <a:pt x="0" y="706882"/>
                    <a:pt x="0" y="680085"/>
                  </a:cubicBezTo>
                  <a:close/>
                </a:path>
              </a:pathLst>
            </a:custGeom>
            <a:solidFill>
              <a:srgbClr val="3E3E3E"/>
            </a:solidFill>
          </p:spPr>
        </p:sp>
      </p:grpSp>
      <p:sp>
        <p:nvSpPr>
          <p:cNvPr name="TextBox 14" id="14"/>
          <p:cNvSpPr txBox="true"/>
          <p:nvPr/>
        </p:nvSpPr>
        <p:spPr>
          <a:xfrm rot="0">
            <a:off x="4877841" y="7098209"/>
            <a:ext cx="116830" cy="307181"/>
          </a:xfrm>
          <a:prstGeom prst="rect">
            <a:avLst/>
          </a:prstGeom>
        </p:spPr>
        <p:txBody>
          <a:bodyPr anchor="t" rtlCol="false" tIns="0" lIns="0" bIns="0" rIns="0">
            <a:spAutoFit/>
          </a:bodyPr>
          <a:lstStyle/>
          <a:p>
            <a:pPr algn="ctr">
              <a:lnSpc>
                <a:spcPts val="2812"/>
              </a:lnSpc>
            </a:pPr>
            <a:r>
              <a:rPr lang="en-US" sz="2812" spc="-28">
                <a:solidFill>
                  <a:srgbClr val="E0D6DE"/>
                </a:solidFill>
                <a:latin typeface="Anton"/>
                <a:ea typeface="Anton"/>
                <a:cs typeface="Anton"/>
                <a:sym typeface="Anton"/>
              </a:rPr>
              <a:t>1</a:t>
            </a:r>
          </a:p>
        </p:txBody>
      </p:sp>
      <p:sp>
        <p:nvSpPr>
          <p:cNvPr name="TextBox 15" id="15"/>
          <p:cNvSpPr txBox="true"/>
          <p:nvPr/>
        </p:nvSpPr>
        <p:spPr>
          <a:xfrm rot="0">
            <a:off x="3418135" y="4818310"/>
            <a:ext cx="3036242" cy="389036"/>
          </a:xfrm>
          <a:prstGeom prst="rect">
            <a:avLst/>
          </a:prstGeom>
        </p:spPr>
        <p:txBody>
          <a:bodyPr anchor="t" rtlCol="false" tIns="0" lIns="0" bIns="0" rIns="0">
            <a:spAutoFit/>
          </a:bodyPr>
          <a:lstStyle/>
          <a:p>
            <a:pPr algn="ctr">
              <a:lnSpc>
                <a:spcPts val="2937"/>
              </a:lnSpc>
            </a:pPr>
            <a:r>
              <a:rPr lang="en-US" sz="2375" spc="-23">
                <a:solidFill>
                  <a:srgbClr val="E0D6DE"/>
                </a:solidFill>
                <a:latin typeface="Anton"/>
                <a:ea typeface="Anton"/>
                <a:cs typeface="Anton"/>
                <a:sym typeface="Anton"/>
              </a:rPr>
              <a:t>Avoid Pouring Grease</a:t>
            </a:r>
          </a:p>
        </p:txBody>
      </p:sp>
      <p:sp>
        <p:nvSpPr>
          <p:cNvPr name="TextBox 16" id="16"/>
          <p:cNvSpPr txBox="true"/>
          <p:nvPr/>
        </p:nvSpPr>
        <p:spPr>
          <a:xfrm rot="0">
            <a:off x="1092994" y="5267325"/>
            <a:ext cx="7686675" cy="862905"/>
          </a:xfrm>
          <a:prstGeom prst="rect">
            <a:avLst/>
          </a:prstGeom>
        </p:spPr>
        <p:txBody>
          <a:bodyPr anchor="t" rtlCol="false" tIns="0" lIns="0" bIns="0" rIns="0">
            <a:spAutoFit/>
          </a:bodyPr>
          <a:lstStyle/>
          <a:p>
            <a:pPr algn="ctr">
              <a:lnSpc>
                <a:spcPts val="3000"/>
              </a:lnSpc>
            </a:pPr>
            <a:r>
              <a:rPr lang="en-US" sz="1874" spc="-38">
                <a:solidFill>
                  <a:srgbClr val="E0D6DE"/>
                </a:solidFill>
                <a:latin typeface="Fira Sans"/>
                <a:ea typeface="Fira Sans"/>
                <a:cs typeface="Fira Sans"/>
                <a:sym typeface="Fira Sans"/>
              </a:rPr>
              <a:t>Properly dispose of cooking oil and fat to prevent them from solidifying and clogging pipes.</a:t>
            </a:r>
          </a:p>
        </p:txBody>
      </p:sp>
      <p:grpSp>
        <p:nvGrpSpPr>
          <p:cNvPr name="Group 17" id="17"/>
          <p:cNvGrpSpPr/>
          <p:nvPr/>
        </p:nvGrpSpPr>
        <p:grpSpPr>
          <a:xfrm rot="0">
            <a:off x="9129712" y="7223224"/>
            <a:ext cx="28575" cy="850106"/>
            <a:chOff x="0" y="0"/>
            <a:chExt cx="38100" cy="1133475"/>
          </a:xfrm>
        </p:grpSpPr>
        <p:sp>
          <p:nvSpPr>
            <p:cNvPr name="Freeform 18" id="18"/>
            <p:cNvSpPr/>
            <p:nvPr/>
          </p:nvSpPr>
          <p:spPr>
            <a:xfrm flipH="false" flipV="false" rot="0">
              <a:off x="0" y="0"/>
              <a:ext cx="38100" cy="1133475"/>
            </a:xfrm>
            <a:custGeom>
              <a:avLst/>
              <a:gdLst/>
              <a:ahLst/>
              <a:cxnLst/>
              <a:rect r="r" b="b" t="t" l="l"/>
              <a:pathLst>
                <a:path h="1133475" w="38100">
                  <a:moveTo>
                    <a:pt x="0" y="19050"/>
                  </a:moveTo>
                  <a:cubicBezTo>
                    <a:pt x="0" y="8509"/>
                    <a:pt x="8509" y="0"/>
                    <a:pt x="19050" y="0"/>
                  </a:cubicBezTo>
                  <a:cubicBezTo>
                    <a:pt x="29591" y="0"/>
                    <a:pt x="38100" y="8509"/>
                    <a:pt x="38100" y="19050"/>
                  </a:cubicBezTo>
                  <a:lnTo>
                    <a:pt x="38100" y="1114425"/>
                  </a:lnTo>
                  <a:cubicBezTo>
                    <a:pt x="38100" y="1124966"/>
                    <a:pt x="29591" y="1133475"/>
                    <a:pt x="19050" y="1133475"/>
                  </a:cubicBezTo>
                  <a:cubicBezTo>
                    <a:pt x="8509" y="1133475"/>
                    <a:pt x="0" y="1124966"/>
                    <a:pt x="0" y="1114425"/>
                  </a:cubicBezTo>
                  <a:close/>
                </a:path>
              </a:pathLst>
            </a:custGeom>
            <a:solidFill>
              <a:srgbClr val="575757"/>
            </a:solidFill>
          </p:spPr>
        </p:sp>
      </p:grpSp>
      <p:grpSp>
        <p:nvGrpSpPr>
          <p:cNvPr name="Group 19" id="19"/>
          <p:cNvGrpSpPr/>
          <p:nvPr/>
        </p:nvGrpSpPr>
        <p:grpSpPr>
          <a:xfrm rot="0">
            <a:off x="8870751" y="6949976"/>
            <a:ext cx="546497" cy="546497"/>
            <a:chOff x="0" y="0"/>
            <a:chExt cx="728663" cy="728663"/>
          </a:xfrm>
        </p:grpSpPr>
        <p:sp>
          <p:nvSpPr>
            <p:cNvPr name="Freeform 20" id="20"/>
            <p:cNvSpPr/>
            <p:nvPr/>
          </p:nvSpPr>
          <p:spPr>
            <a:xfrm flipH="false" flipV="false" rot="0">
              <a:off x="0" y="0"/>
              <a:ext cx="728726" cy="728726"/>
            </a:xfrm>
            <a:custGeom>
              <a:avLst/>
              <a:gdLst/>
              <a:ahLst/>
              <a:cxnLst/>
              <a:rect r="r" b="b" t="t" l="l"/>
              <a:pathLst>
                <a:path h="728726" w="728726">
                  <a:moveTo>
                    <a:pt x="0" y="48641"/>
                  </a:moveTo>
                  <a:cubicBezTo>
                    <a:pt x="0" y="21717"/>
                    <a:pt x="21717" y="0"/>
                    <a:pt x="48641" y="0"/>
                  </a:cubicBezTo>
                  <a:lnTo>
                    <a:pt x="680085" y="0"/>
                  </a:lnTo>
                  <a:cubicBezTo>
                    <a:pt x="706882" y="0"/>
                    <a:pt x="728726" y="21717"/>
                    <a:pt x="728726" y="48641"/>
                  </a:cubicBezTo>
                  <a:lnTo>
                    <a:pt x="728726" y="680085"/>
                  </a:lnTo>
                  <a:cubicBezTo>
                    <a:pt x="728726" y="706882"/>
                    <a:pt x="707009" y="728726"/>
                    <a:pt x="680085" y="728726"/>
                  </a:cubicBezTo>
                  <a:lnTo>
                    <a:pt x="48641" y="728726"/>
                  </a:lnTo>
                  <a:cubicBezTo>
                    <a:pt x="21717" y="728726"/>
                    <a:pt x="0" y="706882"/>
                    <a:pt x="0" y="680085"/>
                  </a:cubicBezTo>
                  <a:close/>
                </a:path>
              </a:pathLst>
            </a:custGeom>
            <a:solidFill>
              <a:srgbClr val="3E3E3E"/>
            </a:solidFill>
          </p:spPr>
        </p:sp>
      </p:grpSp>
      <p:sp>
        <p:nvSpPr>
          <p:cNvPr name="TextBox 21" id="21"/>
          <p:cNvSpPr txBox="true"/>
          <p:nvPr/>
        </p:nvSpPr>
        <p:spPr>
          <a:xfrm rot="0">
            <a:off x="9055745" y="7098209"/>
            <a:ext cx="176510" cy="307181"/>
          </a:xfrm>
          <a:prstGeom prst="rect">
            <a:avLst/>
          </a:prstGeom>
        </p:spPr>
        <p:txBody>
          <a:bodyPr anchor="t" rtlCol="false" tIns="0" lIns="0" bIns="0" rIns="0">
            <a:spAutoFit/>
          </a:bodyPr>
          <a:lstStyle/>
          <a:p>
            <a:pPr algn="ctr">
              <a:lnSpc>
                <a:spcPts val="2812"/>
              </a:lnSpc>
            </a:pPr>
            <a:r>
              <a:rPr lang="en-US" sz="2812" spc="-28">
                <a:solidFill>
                  <a:srgbClr val="E0D6DE"/>
                </a:solidFill>
                <a:latin typeface="Anton"/>
                <a:ea typeface="Anton"/>
                <a:cs typeface="Anton"/>
                <a:sym typeface="Anton"/>
              </a:rPr>
              <a:t>2</a:t>
            </a:r>
          </a:p>
        </p:txBody>
      </p:sp>
      <p:sp>
        <p:nvSpPr>
          <p:cNvPr name="TextBox 22" id="22"/>
          <p:cNvSpPr txBox="true"/>
          <p:nvPr/>
        </p:nvSpPr>
        <p:spPr>
          <a:xfrm rot="0">
            <a:off x="7625804" y="8306692"/>
            <a:ext cx="3036243" cy="389036"/>
          </a:xfrm>
          <a:prstGeom prst="rect">
            <a:avLst/>
          </a:prstGeom>
        </p:spPr>
        <p:txBody>
          <a:bodyPr anchor="t" rtlCol="false" tIns="0" lIns="0" bIns="0" rIns="0">
            <a:spAutoFit/>
          </a:bodyPr>
          <a:lstStyle/>
          <a:p>
            <a:pPr algn="ctr">
              <a:lnSpc>
                <a:spcPts val="2937"/>
              </a:lnSpc>
            </a:pPr>
            <a:r>
              <a:rPr lang="en-US" sz="2375" spc="-23">
                <a:solidFill>
                  <a:srgbClr val="E0D6DE"/>
                </a:solidFill>
                <a:latin typeface="Anton"/>
                <a:ea typeface="Anton"/>
                <a:cs typeface="Anton"/>
                <a:sym typeface="Anton"/>
              </a:rPr>
              <a:t>Regular Cleaning</a:t>
            </a:r>
          </a:p>
        </p:txBody>
      </p:sp>
      <p:sp>
        <p:nvSpPr>
          <p:cNvPr name="TextBox 23" id="23"/>
          <p:cNvSpPr txBox="true"/>
          <p:nvPr/>
        </p:nvSpPr>
        <p:spPr>
          <a:xfrm rot="0">
            <a:off x="5300662" y="8755707"/>
            <a:ext cx="7686675" cy="862905"/>
          </a:xfrm>
          <a:prstGeom prst="rect">
            <a:avLst/>
          </a:prstGeom>
        </p:spPr>
        <p:txBody>
          <a:bodyPr anchor="t" rtlCol="false" tIns="0" lIns="0" bIns="0" rIns="0">
            <a:spAutoFit/>
          </a:bodyPr>
          <a:lstStyle/>
          <a:p>
            <a:pPr algn="ctr">
              <a:lnSpc>
                <a:spcPts val="3000"/>
              </a:lnSpc>
            </a:pPr>
            <a:r>
              <a:rPr lang="en-US" sz="1874" spc="-38">
                <a:solidFill>
                  <a:srgbClr val="E0D6DE"/>
                </a:solidFill>
                <a:latin typeface="Fira Sans"/>
                <a:ea typeface="Fira Sans"/>
                <a:cs typeface="Fira Sans"/>
                <a:sym typeface="Fira Sans"/>
              </a:rPr>
              <a:t>Schedule routine maintenance and cleaning to keep drains clear and prevent buildups.</a:t>
            </a:r>
          </a:p>
        </p:txBody>
      </p:sp>
      <p:grpSp>
        <p:nvGrpSpPr>
          <p:cNvPr name="Group 24" id="24"/>
          <p:cNvGrpSpPr/>
          <p:nvPr/>
        </p:nvGrpSpPr>
        <p:grpSpPr>
          <a:xfrm rot="0">
            <a:off x="13337381" y="6373117"/>
            <a:ext cx="28575" cy="850106"/>
            <a:chOff x="0" y="0"/>
            <a:chExt cx="38100" cy="1133475"/>
          </a:xfrm>
        </p:grpSpPr>
        <p:sp>
          <p:nvSpPr>
            <p:cNvPr name="Freeform 25" id="25"/>
            <p:cNvSpPr/>
            <p:nvPr/>
          </p:nvSpPr>
          <p:spPr>
            <a:xfrm flipH="false" flipV="false" rot="0">
              <a:off x="0" y="0"/>
              <a:ext cx="38100" cy="1133475"/>
            </a:xfrm>
            <a:custGeom>
              <a:avLst/>
              <a:gdLst/>
              <a:ahLst/>
              <a:cxnLst/>
              <a:rect r="r" b="b" t="t" l="l"/>
              <a:pathLst>
                <a:path h="1133475" w="38100">
                  <a:moveTo>
                    <a:pt x="0" y="19050"/>
                  </a:moveTo>
                  <a:cubicBezTo>
                    <a:pt x="0" y="8509"/>
                    <a:pt x="8509" y="0"/>
                    <a:pt x="19050" y="0"/>
                  </a:cubicBezTo>
                  <a:cubicBezTo>
                    <a:pt x="29591" y="0"/>
                    <a:pt x="38100" y="8509"/>
                    <a:pt x="38100" y="19050"/>
                  </a:cubicBezTo>
                  <a:lnTo>
                    <a:pt x="38100" y="1114425"/>
                  </a:lnTo>
                  <a:cubicBezTo>
                    <a:pt x="38100" y="1124966"/>
                    <a:pt x="29591" y="1133475"/>
                    <a:pt x="19050" y="1133475"/>
                  </a:cubicBezTo>
                  <a:cubicBezTo>
                    <a:pt x="8509" y="1133475"/>
                    <a:pt x="0" y="1124966"/>
                    <a:pt x="0" y="1114425"/>
                  </a:cubicBezTo>
                  <a:close/>
                </a:path>
              </a:pathLst>
            </a:custGeom>
            <a:solidFill>
              <a:srgbClr val="575757"/>
            </a:solidFill>
          </p:spPr>
        </p:sp>
      </p:grpSp>
      <p:grpSp>
        <p:nvGrpSpPr>
          <p:cNvPr name="Group 26" id="26"/>
          <p:cNvGrpSpPr/>
          <p:nvPr/>
        </p:nvGrpSpPr>
        <p:grpSpPr>
          <a:xfrm rot="0">
            <a:off x="13078420" y="6949976"/>
            <a:ext cx="546497" cy="546497"/>
            <a:chOff x="0" y="0"/>
            <a:chExt cx="728663" cy="728663"/>
          </a:xfrm>
        </p:grpSpPr>
        <p:sp>
          <p:nvSpPr>
            <p:cNvPr name="Freeform 27" id="27"/>
            <p:cNvSpPr/>
            <p:nvPr/>
          </p:nvSpPr>
          <p:spPr>
            <a:xfrm flipH="false" flipV="false" rot="0">
              <a:off x="0" y="0"/>
              <a:ext cx="728726" cy="728726"/>
            </a:xfrm>
            <a:custGeom>
              <a:avLst/>
              <a:gdLst/>
              <a:ahLst/>
              <a:cxnLst/>
              <a:rect r="r" b="b" t="t" l="l"/>
              <a:pathLst>
                <a:path h="728726" w="728726">
                  <a:moveTo>
                    <a:pt x="0" y="48641"/>
                  </a:moveTo>
                  <a:cubicBezTo>
                    <a:pt x="0" y="21717"/>
                    <a:pt x="21717" y="0"/>
                    <a:pt x="48641" y="0"/>
                  </a:cubicBezTo>
                  <a:lnTo>
                    <a:pt x="680085" y="0"/>
                  </a:lnTo>
                  <a:cubicBezTo>
                    <a:pt x="706882" y="0"/>
                    <a:pt x="728726" y="21717"/>
                    <a:pt x="728726" y="48641"/>
                  </a:cubicBezTo>
                  <a:lnTo>
                    <a:pt x="728726" y="680085"/>
                  </a:lnTo>
                  <a:cubicBezTo>
                    <a:pt x="728726" y="706882"/>
                    <a:pt x="707009" y="728726"/>
                    <a:pt x="680085" y="728726"/>
                  </a:cubicBezTo>
                  <a:lnTo>
                    <a:pt x="48641" y="728726"/>
                  </a:lnTo>
                  <a:cubicBezTo>
                    <a:pt x="21717" y="728726"/>
                    <a:pt x="0" y="706882"/>
                    <a:pt x="0" y="680085"/>
                  </a:cubicBezTo>
                  <a:close/>
                </a:path>
              </a:pathLst>
            </a:custGeom>
            <a:solidFill>
              <a:srgbClr val="3E3E3E"/>
            </a:solidFill>
          </p:spPr>
        </p:sp>
      </p:grpSp>
      <p:sp>
        <p:nvSpPr>
          <p:cNvPr name="TextBox 28" id="28"/>
          <p:cNvSpPr txBox="true"/>
          <p:nvPr/>
        </p:nvSpPr>
        <p:spPr>
          <a:xfrm rot="0">
            <a:off x="13263414" y="7098209"/>
            <a:ext cx="176510" cy="307181"/>
          </a:xfrm>
          <a:prstGeom prst="rect">
            <a:avLst/>
          </a:prstGeom>
        </p:spPr>
        <p:txBody>
          <a:bodyPr anchor="t" rtlCol="false" tIns="0" lIns="0" bIns="0" rIns="0">
            <a:spAutoFit/>
          </a:bodyPr>
          <a:lstStyle/>
          <a:p>
            <a:pPr algn="ctr">
              <a:lnSpc>
                <a:spcPts val="2812"/>
              </a:lnSpc>
            </a:pPr>
            <a:r>
              <a:rPr lang="en-US" sz="2812" spc="-28">
                <a:solidFill>
                  <a:srgbClr val="E0D6DE"/>
                </a:solidFill>
                <a:latin typeface="Anton"/>
                <a:ea typeface="Anton"/>
                <a:cs typeface="Anton"/>
                <a:sym typeface="Anton"/>
              </a:rPr>
              <a:t>3</a:t>
            </a:r>
          </a:p>
        </p:txBody>
      </p:sp>
      <p:sp>
        <p:nvSpPr>
          <p:cNvPr name="TextBox 29" id="29"/>
          <p:cNvSpPr txBox="true"/>
          <p:nvPr/>
        </p:nvSpPr>
        <p:spPr>
          <a:xfrm rot="0">
            <a:off x="11833472" y="4818310"/>
            <a:ext cx="3036243" cy="389036"/>
          </a:xfrm>
          <a:prstGeom prst="rect">
            <a:avLst/>
          </a:prstGeom>
        </p:spPr>
        <p:txBody>
          <a:bodyPr anchor="t" rtlCol="false" tIns="0" lIns="0" bIns="0" rIns="0">
            <a:spAutoFit/>
          </a:bodyPr>
          <a:lstStyle/>
          <a:p>
            <a:pPr algn="ctr">
              <a:lnSpc>
                <a:spcPts val="2937"/>
              </a:lnSpc>
            </a:pPr>
            <a:r>
              <a:rPr lang="en-US" sz="2375" spc="-23">
                <a:solidFill>
                  <a:srgbClr val="E0D6DE"/>
                </a:solidFill>
                <a:latin typeface="Anton"/>
                <a:ea typeface="Anton"/>
                <a:cs typeface="Anton"/>
                <a:sym typeface="Anton"/>
              </a:rPr>
              <a:t>Use Drain Covers</a:t>
            </a:r>
          </a:p>
        </p:txBody>
      </p:sp>
      <p:sp>
        <p:nvSpPr>
          <p:cNvPr name="TextBox 30" id="30"/>
          <p:cNvSpPr txBox="true"/>
          <p:nvPr/>
        </p:nvSpPr>
        <p:spPr>
          <a:xfrm rot="0">
            <a:off x="9508331" y="5267325"/>
            <a:ext cx="7686675" cy="862905"/>
          </a:xfrm>
          <a:prstGeom prst="rect">
            <a:avLst/>
          </a:prstGeom>
        </p:spPr>
        <p:txBody>
          <a:bodyPr anchor="t" rtlCol="false" tIns="0" lIns="0" bIns="0" rIns="0">
            <a:spAutoFit/>
          </a:bodyPr>
          <a:lstStyle/>
          <a:p>
            <a:pPr algn="ctr">
              <a:lnSpc>
                <a:spcPts val="3000"/>
              </a:lnSpc>
            </a:pPr>
            <a:r>
              <a:rPr lang="en-US" sz="1874" spc="-38">
                <a:solidFill>
                  <a:srgbClr val="E0D6DE"/>
                </a:solidFill>
                <a:latin typeface="Fira Sans"/>
                <a:ea typeface="Fira Sans"/>
                <a:cs typeface="Fira Sans"/>
                <a:sym typeface="Fira Sans"/>
              </a:rPr>
              <a:t>Installing mesh or wire screens can catch hair, debris, and other materials before they enter the pipes.</a:t>
            </a:r>
          </a:p>
        </p:txBody>
      </p:sp>
    </p:spTree>
  </p:cSld>
  <p:clrMapOvr>
    <a:masterClrMapping/>
  </p:clrMapOvr>
</p:sld>
</file>

<file path=ppt/slides/slide9.xml><?xml version="1.0" encoding="utf-8"?>
<p:sld xmlns:p="http://schemas.openxmlformats.org/presentationml/2006/main" xmlns:a="http://schemas.openxmlformats.org/drawingml/2006/main" xmlns:r="http://schemas.openxmlformats.org/officeDocument/2006/relationships">
  <p:cSld>
    <p:spTree>
      <p:nvGrpSpPr>
        <p:cNvPr id="1" name=""/>
        <p:cNvGrpSpPr/>
        <p:nvPr/>
      </p:nvGrpSpPr>
      <p:grpSpPr>
        <a:xfrm>
          <a:off x="0" y="0"/>
          <a:ext cx="0" cy="0"/>
          <a:chOff x="0" y="0"/>
          <a:chExt cx="0" cy="0"/>
        </a:xfrm>
      </p:grpSpPr>
      <p:grpSp>
        <p:nvGrpSpPr>
          <p:cNvPr name="Group 2" id="2"/>
          <p:cNvGrpSpPr/>
          <p:nvPr/>
        </p:nvGrpSpPr>
        <p:grpSpPr>
          <a:xfrm rot="0">
            <a:off x="0" y="0"/>
            <a:ext cx="18288000" cy="10287000"/>
            <a:chOff x="0" y="0"/>
            <a:chExt cx="24384000" cy="13716000"/>
          </a:xfrm>
        </p:grpSpPr>
        <p:sp>
          <p:nvSpPr>
            <p:cNvPr name="Freeform 3" id="3"/>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21212"/>
            </a:solidFill>
          </p:spPr>
        </p:sp>
      </p:grpSp>
      <p:grpSp>
        <p:nvGrpSpPr>
          <p:cNvPr name="Group 4" id="4"/>
          <p:cNvGrpSpPr/>
          <p:nvPr/>
        </p:nvGrpSpPr>
        <p:grpSpPr>
          <a:xfrm rot="0">
            <a:off x="0" y="0"/>
            <a:ext cx="18288000" cy="10287000"/>
            <a:chOff x="0" y="0"/>
            <a:chExt cx="24384000" cy="13716000"/>
          </a:xfrm>
        </p:grpSpPr>
        <p:sp>
          <p:nvSpPr>
            <p:cNvPr name="Freeform 5" id="5"/>
            <p:cNvSpPr/>
            <p:nvPr/>
          </p:nvSpPr>
          <p:spPr>
            <a:xfrm flipH="false" flipV="false" rot="0">
              <a:off x="0" y="0"/>
              <a:ext cx="24384000" cy="13716000"/>
            </a:xfrm>
            <a:custGeom>
              <a:avLst/>
              <a:gdLst/>
              <a:ahLst/>
              <a:cxnLst/>
              <a:rect r="r" b="b" t="t" l="l"/>
              <a:pathLst>
                <a:path h="13716000" w="24384000">
                  <a:moveTo>
                    <a:pt x="0" y="0"/>
                  </a:moveTo>
                  <a:lnTo>
                    <a:pt x="24384000" y="0"/>
                  </a:lnTo>
                  <a:lnTo>
                    <a:pt x="24384000" y="13716000"/>
                  </a:lnTo>
                  <a:lnTo>
                    <a:pt x="0" y="13716000"/>
                  </a:lnTo>
                  <a:close/>
                </a:path>
              </a:pathLst>
            </a:custGeom>
            <a:solidFill>
              <a:srgbClr val="1F1F1F"/>
            </a:solidFill>
          </p:spPr>
        </p:sp>
      </p:grpSp>
      <p:sp>
        <p:nvSpPr>
          <p:cNvPr name="Freeform 6" id="6"/>
          <p:cNvSpPr/>
          <p:nvPr/>
        </p:nvSpPr>
        <p:spPr>
          <a:xfrm flipH="false" flipV="false" rot="0">
            <a:off x="-346049" y="-331725"/>
            <a:ext cx="18980098" cy="3785999"/>
          </a:xfrm>
          <a:custGeom>
            <a:avLst/>
            <a:gdLst/>
            <a:ahLst/>
            <a:cxnLst/>
            <a:rect r="r" b="b" t="t" l="l"/>
            <a:pathLst>
              <a:path h="3785999" w="18980098">
                <a:moveTo>
                  <a:pt x="0" y="0"/>
                </a:moveTo>
                <a:lnTo>
                  <a:pt x="18980098" y="0"/>
                </a:lnTo>
                <a:lnTo>
                  <a:pt x="18980098" y="3785999"/>
                </a:lnTo>
                <a:lnTo>
                  <a:pt x="0" y="3785999"/>
                </a:lnTo>
                <a:lnTo>
                  <a:pt x="0" y="0"/>
                </a:lnTo>
                <a:close/>
              </a:path>
            </a:pathLst>
          </a:custGeom>
          <a:blipFill>
            <a:blip r:embed="rId3"/>
            <a:stretch>
              <a:fillRect l="0" t="-193245" r="0" b="-193245"/>
            </a:stretch>
          </a:blipFill>
        </p:spPr>
      </p:sp>
      <p:sp>
        <p:nvSpPr>
          <p:cNvPr name="TextBox 7" id="7"/>
          <p:cNvSpPr txBox="true"/>
          <p:nvPr/>
        </p:nvSpPr>
        <p:spPr>
          <a:xfrm rot="0">
            <a:off x="992238" y="5400972"/>
            <a:ext cx="7088237" cy="905024"/>
          </a:xfrm>
          <a:prstGeom prst="rect">
            <a:avLst/>
          </a:prstGeom>
        </p:spPr>
        <p:txBody>
          <a:bodyPr anchor="t" rtlCol="false" tIns="0" lIns="0" bIns="0" rIns="0">
            <a:spAutoFit/>
          </a:bodyPr>
          <a:lstStyle/>
          <a:p>
            <a:pPr algn="l">
              <a:lnSpc>
                <a:spcPts val="6937"/>
              </a:lnSpc>
            </a:pPr>
            <a:r>
              <a:rPr lang="en-US" sz="5562" spc="-56">
                <a:solidFill>
                  <a:srgbClr val="FA95AF"/>
                </a:solidFill>
                <a:latin typeface="Anton"/>
                <a:ea typeface="Anton"/>
                <a:cs typeface="Anton"/>
                <a:sym typeface="Anton"/>
              </a:rPr>
              <a:t>Contact Us</a:t>
            </a:r>
          </a:p>
        </p:txBody>
      </p:sp>
      <p:sp>
        <p:nvSpPr>
          <p:cNvPr name="TextBox 8" id="8"/>
          <p:cNvSpPr txBox="true"/>
          <p:nvPr/>
        </p:nvSpPr>
        <p:spPr>
          <a:xfrm rot="0">
            <a:off x="992238" y="6635949"/>
            <a:ext cx="16303526" cy="1002506"/>
          </a:xfrm>
          <a:prstGeom prst="rect">
            <a:avLst/>
          </a:prstGeom>
        </p:spPr>
        <p:txBody>
          <a:bodyPr anchor="t" rtlCol="false" tIns="0" lIns="0" bIns="0" rIns="0">
            <a:spAutoFit/>
          </a:bodyPr>
          <a:lstStyle/>
          <a:p>
            <a:pPr algn="l">
              <a:lnSpc>
                <a:spcPts val="3562"/>
              </a:lnSpc>
            </a:pPr>
            <a:r>
              <a:rPr lang="en-US" sz="2187" spc="-45">
                <a:solidFill>
                  <a:srgbClr val="E0D6DE"/>
                </a:solidFill>
                <a:latin typeface="Fira Sans"/>
                <a:ea typeface="Fira Sans"/>
                <a:cs typeface="Fira Sans"/>
                <a:sym typeface="Fira Sans"/>
              </a:rPr>
              <a:t>For all your drainage cleaning and maintenance needs in Dubai, please don't hesitate to reach out to our team of experts. We are available 24/7 to address any issues and provide reliable, professional services.</a:t>
            </a:r>
          </a:p>
        </p:txBody>
      </p:sp>
      <p:sp>
        <p:nvSpPr>
          <p:cNvPr name="TextBox 9" id="9"/>
          <p:cNvSpPr txBox="true"/>
          <p:nvPr/>
        </p:nvSpPr>
        <p:spPr>
          <a:xfrm rot="0">
            <a:off x="992237" y="7824044"/>
            <a:ext cx="16303526" cy="580346"/>
          </a:xfrm>
          <a:prstGeom prst="rect">
            <a:avLst/>
          </a:prstGeom>
        </p:spPr>
        <p:txBody>
          <a:bodyPr anchor="t" rtlCol="false" tIns="0" lIns="0" bIns="0" rIns="0">
            <a:spAutoFit/>
          </a:bodyPr>
          <a:lstStyle/>
          <a:p>
            <a:pPr algn="l">
              <a:lnSpc>
                <a:spcPts val="4865"/>
              </a:lnSpc>
            </a:pPr>
            <a:r>
              <a:rPr lang="en-US" sz="2987" spc="-61">
                <a:solidFill>
                  <a:srgbClr val="E0D6DE"/>
                </a:solidFill>
                <a:latin typeface="Fira Sans"/>
                <a:ea typeface="Fira Sans"/>
                <a:cs typeface="Fira Sans"/>
                <a:sym typeface="Fira Sans"/>
              </a:rPr>
              <a:t>Visit our Website: https://urbanclap.ae/ </a:t>
            </a:r>
            <a:r>
              <a:rPr lang="en-US" sz="2987" spc="-61">
                <a:solidFill>
                  <a:srgbClr val="E0D6DE"/>
                </a:solidFill>
                <a:latin typeface="Fira Sans"/>
                <a:ea typeface="Fira Sans"/>
                <a:cs typeface="Fira Sans"/>
                <a:sym typeface="Fira Sans"/>
              </a:rPr>
              <a:t> or call us at +97145490505 to schedule an appointment.</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0</Words>
  <Application>Microsoft Office PowerPoint</Application>
  <PresentationFormat>On-screen Show (4:3)</PresentationFormat>
  <Paragraphs>0</Paragraphs>
  <Slides>0</Slides>
  <Notes>0</Notes>
  <HiddenSlides>0</HiddenSlides>
  <MMClips>0</MMClips>
  <ScaleCrop>false</ScaleCrop>
  <HeadingPairs>
    <vt:vector size="4" baseType="variant">
      <vt:variant>
        <vt:lpstr>Theme</vt:lpstr>
      </vt:variant>
      <vt:variant>
        <vt:i4>1</vt:i4>
      </vt:variant>
      <vt:variant>
        <vt:lpstr>Slide Titles</vt:lpstr>
      </vt:variant>
      <vt:variant>
        <vt:i4>0</vt:i4>
      </vt:variant>
    </vt:vector>
  </HeadingPairs>
  <TitlesOfParts>
    <vt:vector size="1" baseType="lpstr">
      <vt:lpstr>Office Theme</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xsi="http://www.w3.org/2001/XMLSchema-instance">
  <dcterms:created xsi:type="dcterms:W3CDTF">2006-08-16T00:00:00Z</dcterms:created>
  <dc:identifier>DAGSghmdywU</dc:identifier>
  <dcterms:modified xsi:type="dcterms:W3CDTF">2011-08-01T06:04:30Z</dcterms:modified>
  <cp:revision>1</cp:revision>
  <dc:title>Drainage-Cleaning-Companies-in-Dubai.pptx</dc:title>
</cp:coreProperties>
</file>