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388" r:id="rId1"/>
  </p:sldMasterIdLst>
  <p:sldIdLst>
    <p:sldId id="256" r:id="rId2"/>
    <p:sldId id="259" r:id="rId3"/>
    <p:sldId id="258" r:id="rId4"/>
    <p:sldId id="260" r:id="rId5"/>
    <p:sldId id="261" r:id="rId6"/>
    <p:sldId id="262" r:id="rId7"/>
    <p:sldId id="257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D68EF"/>
    <a:srgbClr val="63F78E"/>
    <a:srgbClr val="FF454A"/>
    <a:srgbClr val="0000FF"/>
    <a:srgbClr val="FF0000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63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1ECB6B88-0442-40DB-8E5E-9ECD40718106}" type="datetimeFigureOut">
              <a:rPr lang="en-AU" smtClean="0"/>
              <a:t>8/12/2016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CAA9E98A-7481-4EAB-8028-5A7A48BB3B8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1316647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B6B88-0442-40DB-8E5E-9ECD40718106}" type="datetimeFigureOut">
              <a:rPr lang="en-AU" smtClean="0"/>
              <a:t>8/12/2016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9E98A-7481-4EAB-8028-5A7A48BB3B8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879411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1ECB6B88-0442-40DB-8E5E-9ECD40718106}" type="datetimeFigureOut">
              <a:rPr lang="en-AU" smtClean="0"/>
              <a:t>8/12/2016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CAA9E98A-7481-4EAB-8028-5A7A48BB3B8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164944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1ECB6B88-0442-40DB-8E5E-9ECD40718106}" type="datetimeFigureOut">
              <a:rPr lang="en-AU" smtClean="0"/>
              <a:t>8/12/2016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CAA9E98A-7481-4EAB-8028-5A7A48BB3B86}" type="slidenum">
              <a:rPr lang="en-AU" smtClean="0"/>
              <a:t>‹#›</a:t>
            </a:fld>
            <a:endParaRPr lang="en-AU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376674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1ECB6B88-0442-40DB-8E5E-9ECD40718106}" type="datetimeFigureOut">
              <a:rPr lang="en-AU" smtClean="0"/>
              <a:t>8/12/2016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CAA9E98A-7481-4EAB-8028-5A7A48BB3B8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941248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B6B88-0442-40DB-8E5E-9ECD40718106}" type="datetimeFigureOut">
              <a:rPr lang="en-AU" smtClean="0"/>
              <a:t>8/12/2016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9E98A-7481-4EAB-8028-5A7A48BB3B8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054750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B6B88-0442-40DB-8E5E-9ECD40718106}" type="datetimeFigureOut">
              <a:rPr lang="en-AU" smtClean="0"/>
              <a:t>8/12/2016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9E98A-7481-4EAB-8028-5A7A48BB3B8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767255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B6B88-0442-40DB-8E5E-9ECD40718106}" type="datetimeFigureOut">
              <a:rPr lang="en-AU" smtClean="0"/>
              <a:t>8/12/2016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9E98A-7481-4EAB-8028-5A7A48BB3B8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087996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1ECB6B88-0442-40DB-8E5E-9ECD40718106}" type="datetimeFigureOut">
              <a:rPr lang="en-AU" smtClean="0"/>
              <a:t>8/12/2016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CAA9E98A-7481-4EAB-8028-5A7A48BB3B8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8293180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B6B88-0442-40DB-8E5E-9ECD40718106}" type="datetimeFigureOut">
              <a:rPr lang="en-AU" smtClean="0"/>
              <a:t>8/12/2016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9E98A-7481-4EAB-8028-5A7A48BB3B8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783899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1ECB6B88-0442-40DB-8E5E-9ECD40718106}" type="datetimeFigureOut">
              <a:rPr lang="en-AU" smtClean="0"/>
              <a:t>8/12/2016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CAA9E98A-7481-4EAB-8028-5A7A48BB3B8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0300939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B6B88-0442-40DB-8E5E-9ECD40718106}" type="datetimeFigureOut">
              <a:rPr lang="en-AU" smtClean="0"/>
              <a:t>8/12/2016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9E98A-7481-4EAB-8028-5A7A48BB3B8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5486797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B6B88-0442-40DB-8E5E-9ECD40718106}" type="datetimeFigureOut">
              <a:rPr lang="en-AU" smtClean="0"/>
              <a:t>8/12/2016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9E98A-7481-4EAB-8028-5A7A48BB3B8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1285974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B6B88-0442-40DB-8E5E-9ECD40718106}" type="datetimeFigureOut">
              <a:rPr lang="en-AU" smtClean="0"/>
              <a:t>8/12/2016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9E98A-7481-4EAB-8028-5A7A48BB3B8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737520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B6B88-0442-40DB-8E5E-9ECD40718106}" type="datetimeFigureOut">
              <a:rPr lang="en-AU" smtClean="0"/>
              <a:t>8/12/2016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9E98A-7481-4EAB-8028-5A7A48BB3B8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145022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B6B88-0442-40DB-8E5E-9ECD40718106}" type="datetimeFigureOut">
              <a:rPr lang="en-AU" smtClean="0"/>
              <a:t>8/12/2016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9E98A-7481-4EAB-8028-5A7A48BB3B8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9996806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B6B88-0442-40DB-8E5E-9ECD40718106}" type="datetimeFigureOut">
              <a:rPr lang="en-AU" smtClean="0"/>
              <a:t>8/12/2016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9E98A-7481-4EAB-8028-5A7A48BB3B8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682713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CB6B88-0442-40DB-8E5E-9ECD40718106}" type="datetimeFigureOut">
              <a:rPr lang="en-AU" smtClean="0"/>
              <a:t>8/12/2016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A9E98A-7481-4EAB-8028-5A7A48BB3B8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53415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89" r:id="rId1"/>
    <p:sldLayoutId id="2147484390" r:id="rId2"/>
    <p:sldLayoutId id="2147484391" r:id="rId3"/>
    <p:sldLayoutId id="2147484392" r:id="rId4"/>
    <p:sldLayoutId id="2147484393" r:id="rId5"/>
    <p:sldLayoutId id="2147484394" r:id="rId6"/>
    <p:sldLayoutId id="2147484395" r:id="rId7"/>
    <p:sldLayoutId id="2147484396" r:id="rId8"/>
    <p:sldLayoutId id="2147484397" r:id="rId9"/>
    <p:sldLayoutId id="2147484398" r:id="rId10"/>
    <p:sldLayoutId id="2147484399" r:id="rId11"/>
    <p:sldLayoutId id="2147484400" r:id="rId12"/>
    <p:sldLayoutId id="2147484401" r:id="rId13"/>
    <p:sldLayoutId id="2147484402" r:id="rId14"/>
    <p:sldLayoutId id="2147484403" r:id="rId15"/>
    <p:sldLayoutId id="2147484404" r:id="rId16"/>
    <p:sldLayoutId id="2147484405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ww.youtube.com/channel/UCad91ea17ynqc0cTokBG3b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/>
              <a:t>NAVIGATION</a:t>
            </a:r>
            <a:br>
              <a:rPr lang="en-AU" dirty="0"/>
            </a:br>
            <a:r>
              <a:rPr lang="en-AU" sz="3200" dirty="0"/>
              <a:t>in the 3d environment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6625" y="6162086"/>
            <a:ext cx="11465268" cy="372926"/>
          </a:xfrm>
        </p:spPr>
        <p:txBody>
          <a:bodyPr>
            <a:normAutofit/>
          </a:bodyPr>
          <a:lstStyle/>
          <a:p>
            <a:r>
              <a:rPr lang="en-AU" dirty="0"/>
              <a:t>Adam Nowak										7/12/2016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0435" y="5052291"/>
            <a:ext cx="1296258" cy="1296258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1371600" y="3951973"/>
            <a:ext cx="3528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Lesson 1.0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8232" y="1954857"/>
            <a:ext cx="2245113" cy="1835380"/>
          </a:xfrm>
          <a:prstGeom prst="rect">
            <a:avLst/>
          </a:prstGeom>
          <a:effectLst>
            <a:innerShdw blurRad="63500" dist="38100" dir="8100000">
              <a:prstClr val="black">
                <a:alpha val="57000"/>
              </a:prstClr>
            </a:innerShdw>
          </a:effectLst>
        </p:spPr>
      </p:pic>
    </p:spTree>
    <p:extLst>
      <p:ext uri="{BB962C8B-B14F-4D97-AF65-F5344CB8AC3E}">
        <p14:creationId xmlns:p14="http://schemas.microsoft.com/office/powerpoint/2010/main" val="37063848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AU" b="1" dirty="0">
                <a:solidFill>
                  <a:srgbClr val="0000FF"/>
                </a:solidFill>
              </a:rPr>
              <a:t>Z-axis</a:t>
            </a:r>
            <a:r>
              <a:rPr lang="en-AU" dirty="0"/>
              <a:t> – Up/Down</a:t>
            </a:r>
          </a:p>
          <a:p>
            <a:pPr>
              <a:lnSpc>
                <a:spcPct val="150000"/>
              </a:lnSpc>
            </a:pPr>
            <a:r>
              <a:rPr lang="en-AU" b="1" dirty="0">
                <a:solidFill>
                  <a:srgbClr val="008000"/>
                </a:solidFill>
              </a:rPr>
              <a:t>Y-axis</a:t>
            </a:r>
            <a:r>
              <a:rPr lang="en-AU" dirty="0"/>
              <a:t> – Forward/Backward</a:t>
            </a:r>
          </a:p>
          <a:p>
            <a:pPr>
              <a:lnSpc>
                <a:spcPct val="150000"/>
              </a:lnSpc>
            </a:pPr>
            <a:r>
              <a:rPr lang="en-AU" b="1" dirty="0">
                <a:solidFill>
                  <a:schemeClr val="accent1"/>
                </a:solidFill>
              </a:rPr>
              <a:t>X-axis</a:t>
            </a:r>
            <a:r>
              <a:rPr lang="en-AU" dirty="0"/>
              <a:t> – Sidewards</a:t>
            </a:r>
          </a:p>
          <a:p>
            <a:endParaRPr lang="en-AU" dirty="0"/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1524000" y="610384"/>
            <a:ext cx="9144000" cy="1584176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US" sz="7200" dirty="0">
                <a:ln w="9525">
                  <a:solidFill>
                    <a:schemeClr val="tx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63500" dist="38100" algn="l" rotWithShape="0">
                    <a:prstClr val="black">
                      <a:alpha val="61000"/>
                    </a:prstClr>
                  </a:outerShdw>
                </a:effectLst>
              </a:rPr>
              <a:t>3D WINDOW</a:t>
            </a:r>
            <a:endParaRPr lang="en-AU" sz="8000" dirty="0">
              <a:ln w="9525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st="38100" algn="l" rotWithShape="0">
                  <a:prstClr val="black">
                    <a:alpha val="61000"/>
                  </a:prstClr>
                </a:outerShdw>
              </a:effectLst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486624" y="6162086"/>
            <a:ext cx="11705375" cy="37292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AU" sz="1200" dirty="0"/>
              <a:t>Navigation in the 3d environment								          Adam Nowak     7/12/2016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0435" y="5052291"/>
            <a:ext cx="1296258" cy="1296258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1166" y="1872673"/>
            <a:ext cx="7187023" cy="3354280"/>
          </a:xfrm>
          <a:prstGeom prst="rect">
            <a:avLst/>
          </a:prstGeom>
          <a:effectLst>
            <a:softEdge rad="50800"/>
          </a:effectLst>
          <a:scene3d>
            <a:camera prst="orthographicFront">
              <a:rot lat="0" lon="1800000" rev="0"/>
            </a:camera>
            <a:lightRig rig="threePt" dir="t"/>
          </a:scene3d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787" y="4037160"/>
            <a:ext cx="2739524" cy="2379586"/>
          </a:xfrm>
          <a:prstGeom prst="rect">
            <a:avLst/>
          </a:prstGeom>
          <a:effectLst>
            <a:outerShdw blurRad="50800" sx="102000" sy="102000" algn="ctr" rotWithShape="0">
              <a:schemeClr val="bg1"/>
            </a:outerShdw>
            <a:reflection blurRad="1270000" stA="45000" endPos="65000" dir="5400000" sy="-100000" algn="bl" rotWithShape="0"/>
            <a:softEdge rad="38100"/>
          </a:effectLst>
        </p:spPr>
      </p:pic>
      <p:sp>
        <p:nvSpPr>
          <p:cNvPr id="10" name="TextBox 9"/>
          <p:cNvSpPr txBox="1"/>
          <p:nvPr/>
        </p:nvSpPr>
        <p:spPr>
          <a:xfrm>
            <a:off x="8063346" y="2168058"/>
            <a:ext cx="785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>
                <a:solidFill>
                  <a:srgbClr val="5D68EF"/>
                </a:solidFill>
              </a:rPr>
              <a:t>Z-Axis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433473" y="4021956"/>
            <a:ext cx="9457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>
                <a:solidFill>
                  <a:srgbClr val="FF454A"/>
                </a:solidFill>
              </a:rPr>
              <a:t>X-Axis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967801" y="4545625"/>
            <a:ext cx="9457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>
                <a:solidFill>
                  <a:srgbClr val="63F78E"/>
                </a:solidFill>
              </a:rPr>
              <a:t>Y-axis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49745" y="4545625"/>
            <a:ext cx="2623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1m by 1m Standard grid.</a:t>
            </a:r>
          </a:p>
        </p:txBody>
      </p:sp>
    </p:spTree>
    <p:extLst>
      <p:ext uri="{BB962C8B-B14F-4D97-AF65-F5344CB8AC3E}">
        <p14:creationId xmlns:p14="http://schemas.microsoft.com/office/powerpoint/2010/main" val="23308053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>
          <a:xfrm>
            <a:off x="1524000" y="610384"/>
            <a:ext cx="9144000" cy="1584176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US" sz="7200" dirty="0">
                <a:ln w="9525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63500" dist="38100" algn="l" rotWithShape="0">
                    <a:prstClr val="black">
                      <a:alpha val="61000"/>
                    </a:prstClr>
                  </a:outerShdw>
                </a:effectLst>
              </a:rPr>
              <a:t>HOT</a:t>
            </a:r>
            <a:r>
              <a:rPr lang="en-US" sz="720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63500" dist="38100" algn="l" rotWithShape="0">
                    <a:prstClr val="black">
                      <a:alpha val="61000"/>
                    </a:prstClr>
                  </a:outerShdw>
                </a:effectLst>
              </a:rPr>
              <a:t> </a:t>
            </a:r>
            <a:r>
              <a:rPr lang="en-US" sz="720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st="38100" algn="l" rotWithShape="0">
                    <a:prstClr val="black">
                      <a:alpha val="61000"/>
                    </a:prstClr>
                  </a:outerShdw>
                </a:effectLst>
              </a:rPr>
              <a:t>KEYS</a:t>
            </a:r>
            <a:endParaRPr lang="en-AU" sz="800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63500" dist="38100" algn="l" rotWithShape="0">
                  <a:prstClr val="black">
                    <a:alpha val="61000"/>
                  </a:prstClr>
                </a:outerShdw>
              </a:effectLst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486624" y="6162086"/>
            <a:ext cx="11705375" cy="37292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AU" sz="1200" dirty="0"/>
              <a:t>Navigation in the 3d environment								          Adam Nowak     7/12/2016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0435" y="5052291"/>
            <a:ext cx="1296258" cy="1296258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</a:effectLst>
        </p:spPr>
      </p:pic>
      <p:grpSp>
        <p:nvGrpSpPr>
          <p:cNvPr id="8" name="Group 7"/>
          <p:cNvGrpSpPr/>
          <p:nvPr/>
        </p:nvGrpSpPr>
        <p:grpSpPr>
          <a:xfrm>
            <a:off x="6919236" y="1878233"/>
            <a:ext cx="3651199" cy="3651199"/>
            <a:chOff x="6593930" y="1953136"/>
            <a:chExt cx="3651199" cy="3651199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93930" y="1953136"/>
              <a:ext cx="3651199" cy="3651199"/>
            </a:xfrm>
            <a:prstGeom prst="rect">
              <a:avLst/>
            </a:prstGeom>
          </p:spPr>
        </p:pic>
        <p:sp>
          <p:nvSpPr>
            <p:cNvPr id="5" name="Rectangle: Rounded Corners 4"/>
            <p:cNvSpPr/>
            <p:nvPr/>
          </p:nvSpPr>
          <p:spPr>
            <a:xfrm>
              <a:off x="8307977" y="2734491"/>
              <a:ext cx="217714" cy="409303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  <a:alpha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AU" dirty="0"/>
              <a:t>Middle Mouse </a:t>
            </a:r>
            <a:r>
              <a:rPr lang="en-AU" dirty="0">
                <a:solidFill>
                  <a:srgbClr val="FF0000"/>
                </a:solidFill>
              </a:rPr>
              <a:t>Hold</a:t>
            </a:r>
            <a:r>
              <a:rPr lang="en-AU" dirty="0"/>
              <a:t> 	–	Rotate</a:t>
            </a:r>
          </a:p>
          <a:p>
            <a:pPr>
              <a:lnSpc>
                <a:spcPct val="150000"/>
              </a:lnSpc>
            </a:pPr>
            <a:r>
              <a:rPr lang="en-AU" dirty="0"/>
              <a:t>Middle Mouse </a:t>
            </a:r>
            <a:r>
              <a:rPr lang="en-AU" dirty="0">
                <a:solidFill>
                  <a:srgbClr val="FF0000"/>
                </a:solidFill>
              </a:rPr>
              <a:t>Scroll</a:t>
            </a:r>
            <a:r>
              <a:rPr lang="en-AU" dirty="0"/>
              <a:t> 	–	Zoom</a:t>
            </a:r>
          </a:p>
          <a:p>
            <a:pPr>
              <a:lnSpc>
                <a:spcPct val="150000"/>
              </a:lnSpc>
            </a:pPr>
            <a:r>
              <a:rPr lang="en-AU" dirty="0"/>
              <a:t>‘Shift’ </a:t>
            </a:r>
            <a:r>
              <a:rPr lang="en-AU" dirty="0">
                <a:solidFill>
                  <a:srgbClr val="FF0000"/>
                </a:solidFill>
              </a:rPr>
              <a:t>+</a:t>
            </a:r>
            <a:r>
              <a:rPr lang="en-AU" dirty="0"/>
              <a:t> Middle Mouse 	–	Pan</a:t>
            </a:r>
          </a:p>
          <a:p>
            <a:pPr>
              <a:lnSpc>
                <a:spcPct val="150000"/>
              </a:lnSpc>
            </a:pPr>
            <a:r>
              <a:rPr lang="en-AU" dirty="0"/>
              <a:t>‘Ctrl’ </a:t>
            </a:r>
            <a:r>
              <a:rPr lang="en-AU" dirty="0">
                <a:solidFill>
                  <a:srgbClr val="FF0000"/>
                </a:solidFill>
              </a:rPr>
              <a:t>+</a:t>
            </a:r>
            <a:r>
              <a:rPr lang="en-AU" dirty="0"/>
              <a:t> Middle Mouse 	–	Zoom</a:t>
            </a:r>
          </a:p>
          <a:p>
            <a:pPr>
              <a:lnSpc>
                <a:spcPct val="150000"/>
              </a:lnSpc>
            </a:pPr>
            <a:r>
              <a:rPr lang="en-AU" dirty="0"/>
              <a:t>‘Shift’ </a:t>
            </a:r>
            <a:r>
              <a:rPr lang="en-AU" dirty="0">
                <a:solidFill>
                  <a:srgbClr val="FF0000"/>
                </a:solidFill>
              </a:rPr>
              <a:t>+</a:t>
            </a:r>
            <a:r>
              <a:rPr lang="en-AU" dirty="0"/>
              <a:t> ‘C’			–	Centre Scene/Cursor</a:t>
            </a:r>
          </a:p>
          <a:p>
            <a:endParaRPr lang="en-AU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7284171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>
          <a:xfrm>
            <a:off x="1524000" y="610384"/>
            <a:ext cx="9144000" cy="1584176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US" sz="7200" dirty="0">
                <a:ln w="9525">
                  <a:solidFill>
                    <a:schemeClr val="tx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63500" dist="38100" algn="l" rotWithShape="0">
                    <a:prstClr val="black">
                      <a:alpha val="61000"/>
                    </a:prstClr>
                  </a:outerShdw>
                </a:effectLst>
              </a:rPr>
              <a:t>VIEW KEYS</a:t>
            </a:r>
            <a:endParaRPr lang="en-AU" sz="8000" dirty="0">
              <a:ln w="9525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st="38100" algn="l" rotWithShape="0">
                  <a:prstClr val="black">
                    <a:alpha val="61000"/>
                  </a:prstClr>
                </a:outerShdw>
              </a:effectLst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486624" y="6162086"/>
            <a:ext cx="11705375" cy="37292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AU" sz="1200" dirty="0"/>
              <a:t>Navigation in the 3d environment								          Adam Nowak     7/12/2016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0435" y="5052291"/>
            <a:ext cx="1296258" cy="1296258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</a:effectLst>
        </p:spPr>
      </p:pic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348" y="222869"/>
            <a:ext cx="1454808" cy="1454808"/>
          </a:xfrm>
          <a:prstGeom prst="rect">
            <a:avLst/>
          </a:prstGeom>
          <a:ln>
            <a:noFill/>
          </a:ln>
          <a:effectLst>
            <a:softEdge rad="38100"/>
          </a:effectLst>
        </p:spPr>
      </p:pic>
      <p:sp>
        <p:nvSpPr>
          <p:cNvPr id="13" name="TextBox 12"/>
          <p:cNvSpPr txBox="1"/>
          <p:nvPr/>
        </p:nvSpPr>
        <p:spPr>
          <a:xfrm>
            <a:off x="581890" y="4682959"/>
            <a:ext cx="1357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Front View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941712" y="4682959"/>
            <a:ext cx="1357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Side View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329705" y="1820646"/>
            <a:ext cx="2045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Toggle On/Off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2171" y="2065191"/>
            <a:ext cx="2029109" cy="20862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12700">
              <a:schemeClr val="bg1">
                <a:alpha val="40000"/>
              </a:schemeClr>
            </a:glow>
            <a:reflection blurRad="12700" stA="38000" endPos="28000" dist="5000" dir="5400000" sy="-100000" algn="bl" rotWithShape="0"/>
            <a:softEdge rad="38100"/>
          </a:effectLst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8047" y="3304355"/>
            <a:ext cx="2000529" cy="20076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12700">
              <a:schemeClr val="bg1">
                <a:alpha val="40000"/>
              </a:schemeClr>
            </a:glow>
            <a:reflection blurRad="12700" stA="38000" endPos="28000" dist="5000" dir="5400000" sy="-100000" algn="bl" rotWithShape="0"/>
            <a:softEdge rad="38100"/>
          </a:effectLst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2171" y="4422880"/>
            <a:ext cx="2014819" cy="20648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12700">
              <a:schemeClr val="bg1">
                <a:alpha val="40000"/>
              </a:schemeClr>
            </a:glow>
            <a:reflection blurRad="12700" stA="38000" endPos="28000" dist="5000" dir="5400000" sy="-100000" algn="bl" rotWithShape="0"/>
            <a:softEdge rad="38100"/>
          </a:effectLst>
        </p:spPr>
      </p:pic>
      <p:sp>
        <p:nvSpPr>
          <p:cNvPr id="28" name="TextBox 27"/>
          <p:cNvSpPr txBox="1"/>
          <p:nvPr/>
        </p:nvSpPr>
        <p:spPr>
          <a:xfrm>
            <a:off x="8877462" y="2512291"/>
            <a:ext cx="1357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dirty="0"/>
              <a:t>Top View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0027156" y="4123526"/>
            <a:ext cx="1357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dirty="0"/>
              <a:t>Front View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873772" y="5589156"/>
            <a:ext cx="1357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dirty="0"/>
              <a:t>Side View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81890" y="2651644"/>
            <a:ext cx="1357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Top View</a:t>
            </a: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997563"/>
            <a:ext cx="3702857" cy="3702857"/>
          </a:xfrm>
          <a:prstGeom prst="rect">
            <a:avLst/>
          </a:prstGeom>
          <a:effectLst>
            <a:glow rad="12700">
              <a:schemeClr val="tx1"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0338978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>
          <a:xfrm>
            <a:off x="1524000" y="610384"/>
            <a:ext cx="9144000" cy="1584176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US" sz="7200" dirty="0" err="1">
                <a:ln w="9525">
                  <a:solidFill>
                    <a:schemeClr val="tx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63500" dist="38100" algn="l" rotWithShape="0">
                    <a:prstClr val="black">
                      <a:alpha val="61000"/>
                    </a:prstClr>
                  </a:outerShdw>
                </a:effectLst>
              </a:rPr>
              <a:t>NumPad</a:t>
            </a:r>
            <a:endParaRPr lang="en-AU" sz="8000" dirty="0">
              <a:ln w="9525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st="38100" algn="l" rotWithShape="0">
                  <a:prstClr val="black">
                    <a:alpha val="61000"/>
                  </a:prstClr>
                </a:outerShdw>
              </a:effectLst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486624" y="6162086"/>
            <a:ext cx="11705375" cy="37292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AU" sz="1200" dirty="0"/>
              <a:t>Navigation in the 3d environment								          Adam Nowak     7/12/2016 </a:t>
            </a: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4575" y="610384"/>
            <a:ext cx="1454808" cy="1454808"/>
          </a:xfrm>
          <a:prstGeom prst="rect">
            <a:avLst/>
          </a:prstGeom>
          <a:ln>
            <a:noFill/>
          </a:ln>
          <a:effectLst>
            <a:softEdge rad="38100"/>
          </a:effectLst>
        </p:spPr>
      </p:pic>
      <p:sp>
        <p:nvSpPr>
          <p:cNvPr id="14" name="TextBox 13"/>
          <p:cNvSpPr txBox="1"/>
          <p:nvPr/>
        </p:nvSpPr>
        <p:spPr>
          <a:xfrm>
            <a:off x="3919649" y="1699491"/>
            <a:ext cx="22502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Perspective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561904" y="1699491"/>
            <a:ext cx="1357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Rotate Up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81889" y="3573164"/>
            <a:ext cx="1533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Rotate Left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951218" y="3559267"/>
            <a:ext cx="20100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Rotate Right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56002" y="2512291"/>
            <a:ext cx="1357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Invert 180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770907" y="5455296"/>
            <a:ext cx="19084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Rotate Down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2101" y="1904331"/>
            <a:ext cx="3702857" cy="370285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5311" y="2065192"/>
            <a:ext cx="2600688" cy="2629267"/>
          </a:xfrm>
          <a:prstGeom prst="rect">
            <a:avLst/>
          </a:prstGeom>
          <a:effectLst>
            <a:softEdge rad="762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100000"/>
                    </a14:imgEffect>
                    <a14:imgEffect>
                      <a14:brightnessContrast contras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7317" y="3728550"/>
            <a:ext cx="4228203" cy="2378364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0435" y="5052291"/>
            <a:ext cx="1296258" cy="1296258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</a:effectLst>
        </p:spPr>
      </p:pic>
      <p:sp>
        <p:nvSpPr>
          <p:cNvPr id="29" name="TextBox 28"/>
          <p:cNvSpPr txBox="1"/>
          <p:nvPr/>
        </p:nvSpPr>
        <p:spPr>
          <a:xfrm>
            <a:off x="9541231" y="2661768"/>
            <a:ext cx="2154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000" b="1" dirty="0"/>
              <a:t>Perspective On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10271892" y="3094861"/>
            <a:ext cx="0" cy="569928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29" idx="1"/>
          </p:cNvCxnSpPr>
          <p:nvPr/>
        </p:nvCxnSpPr>
        <p:spPr>
          <a:xfrm flipH="1" flipV="1">
            <a:off x="9125527" y="2846434"/>
            <a:ext cx="415704" cy="15389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1204159" y="5455296"/>
            <a:ext cx="1357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Camera</a:t>
            </a:r>
          </a:p>
        </p:txBody>
      </p:sp>
      <p:sp>
        <p:nvSpPr>
          <p:cNvPr id="8" name="Rectangle 7"/>
          <p:cNvSpPr/>
          <p:nvPr/>
        </p:nvSpPr>
        <p:spPr>
          <a:xfrm>
            <a:off x="190100" y="1619631"/>
            <a:ext cx="18105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/>
              <a:t>15 degrees per rotation.</a:t>
            </a:r>
          </a:p>
        </p:txBody>
      </p:sp>
    </p:spTree>
    <p:extLst>
      <p:ext uri="{BB962C8B-B14F-4D97-AF65-F5344CB8AC3E}">
        <p14:creationId xmlns:p14="http://schemas.microsoft.com/office/powerpoint/2010/main" val="1315742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/>
          <p:cNvSpPr txBox="1">
            <a:spLocks/>
          </p:cNvSpPr>
          <p:nvPr/>
        </p:nvSpPr>
        <p:spPr>
          <a:xfrm>
            <a:off x="486624" y="6162086"/>
            <a:ext cx="11705375" cy="37292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AU" sz="1200" dirty="0"/>
              <a:t>Navigation in the 3d environment								          Adam Nowak     7/12/2016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0435" y="5052291"/>
            <a:ext cx="1296258" cy="1296258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</a:effectLst>
        </p:spPr>
      </p:pic>
      <p:grpSp>
        <p:nvGrpSpPr>
          <p:cNvPr id="5" name="Group 4"/>
          <p:cNvGrpSpPr/>
          <p:nvPr/>
        </p:nvGrpSpPr>
        <p:grpSpPr>
          <a:xfrm>
            <a:off x="3948429" y="739991"/>
            <a:ext cx="9165175" cy="5124804"/>
            <a:chOff x="845126" y="1699491"/>
            <a:chExt cx="6116189" cy="4053769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000" y="1916931"/>
              <a:ext cx="3690257" cy="3690257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845128" y="2520425"/>
              <a:ext cx="1357745" cy="2921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AU" b="1" dirty="0"/>
                <a:t>Top View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45127" y="4691093"/>
              <a:ext cx="1357745" cy="2921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AU" b="1" dirty="0"/>
                <a:t>Front View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919649" y="1699491"/>
              <a:ext cx="2250242" cy="2921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AU" b="1" dirty="0"/>
                <a:t>Perspective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941712" y="4682959"/>
              <a:ext cx="1357745" cy="2921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AU" b="1" dirty="0"/>
                <a:t>Side View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020091" y="1711266"/>
              <a:ext cx="2045723" cy="2921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AU" b="1" dirty="0"/>
                <a:t>Toggle On/Off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706782" y="1699491"/>
              <a:ext cx="1357745" cy="2921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AU" b="1" dirty="0"/>
                <a:t>Rotate Up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845126" y="3581298"/>
              <a:ext cx="1533238" cy="2921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AU" b="1" dirty="0"/>
                <a:t>Rotate Left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951218" y="3559267"/>
              <a:ext cx="2010097" cy="2921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AU" b="1" dirty="0"/>
                <a:t>Rotate Right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956002" y="2512291"/>
              <a:ext cx="1357745" cy="5112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AU" b="1" dirty="0"/>
                <a:t>Invert View; </a:t>
              </a:r>
            </a:p>
            <a:p>
              <a:r>
                <a:rPr lang="en-AU" b="1" dirty="0"/>
                <a:t>	180 degrees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363236" y="5461115"/>
              <a:ext cx="1357745" cy="2921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AU" b="1" dirty="0"/>
                <a:t>Camera View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770907" y="5455296"/>
              <a:ext cx="1908497" cy="2921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AU" b="1" dirty="0"/>
                <a:t>Rotate Down</a:t>
              </a: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490812" y="1610520"/>
            <a:ext cx="286617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24 Rotations per 360 degrees;</a:t>
            </a:r>
          </a:p>
          <a:p>
            <a:r>
              <a:rPr lang="en-AU" dirty="0"/>
              <a:t>	15 degrees per rotation.</a:t>
            </a:r>
          </a:p>
          <a:p>
            <a:endParaRPr lang="en-AU" dirty="0"/>
          </a:p>
          <a:p>
            <a:r>
              <a:rPr lang="en-AU" dirty="0"/>
              <a:t>Camera View;</a:t>
            </a:r>
          </a:p>
          <a:p>
            <a:r>
              <a:rPr lang="en-AU" dirty="0"/>
              <a:t>	If camera exists, uses ‘active’ camera as view port.</a:t>
            </a:r>
          </a:p>
          <a:p>
            <a:endParaRPr lang="en-AU" dirty="0"/>
          </a:p>
          <a:p>
            <a:r>
              <a:rPr lang="en-AU" dirty="0"/>
              <a:t>Perspective only shows 1m x 1m grid.</a:t>
            </a:r>
          </a:p>
          <a:p>
            <a:endParaRPr lang="en-AU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6358380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>
              <a:buNone/>
            </a:pPr>
            <a:r>
              <a:rPr lang="en-US" b="1" dirty="0"/>
              <a:t>Produced by Adam Nowak</a:t>
            </a:r>
          </a:p>
          <a:p>
            <a:pPr marL="137160" indent="0">
              <a:buNone/>
            </a:pPr>
            <a:r>
              <a:rPr lang="en-US" b="1" dirty="0"/>
              <a:t>7 / 12 / 2016</a:t>
            </a:r>
          </a:p>
          <a:p>
            <a:pPr marL="137160" indent="0">
              <a:buNone/>
            </a:pPr>
            <a:r>
              <a:rPr lang="en-US" b="1" dirty="0"/>
              <a:t>South Australia</a:t>
            </a:r>
          </a:p>
          <a:p>
            <a:pPr marL="137160" indent="0">
              <a:buNone/>
            </a:pPr>
            <a:endParaRPr lang="en-US" b="1" dirty="0"/>
          </a:p>
          <a:p>
            <a:pPr marL="137160" indent="0">
              <a:buNone/>
            </a:pPr>
            <a:r>
              <a:rPr lang="en-US" b="1" dirty="0"/>
              <a:t>For use by anyone for educational purposes.</a:t>
            </a:r>
          </a:p>
          <a:p>
            <a:pPr marL="137160" indent="0">
              <a:buNone/>
            </a:pPr>
            <a:endParaRPr lang="en-US" dirty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en-US" sz="1800" dirty="0">
                <a:solidFill>
                  <a:srgbClr val="0099CC"/>
                </a:solidFill>
                <a:hlinkClick r:id="rId2"/>
              </a:rPr>
              <a:t>https://www.youtube.com/channel/UCad91ea17ynqc0cTokBG3bg</a:t>
            </a:r>
            <a:endParaRPr lang="en-US" sz="1800" dirty="0">
              <a:solidFill>
                <a:srgbClr val="0099CC"/>
              </a:solidFill>
            </a:endParaRPr>
          </a:p>
          <a:p>
            <a:pPr marL="137160" indent="0">
              <a:buNone/>
            </a:pPr>
            <a:endParaRPr lang="en-US" sz="1800" dirty="0">
              <a:solidFill>
                <a:srgbClr val="0099CC"/>
              </a:solidFill>
            </a:endParaRPr>
          </a:p>
          <a:p>
            <a:pPr marL="137160" indent="0">
              <a:buNone/>
            </a:pPr>
            <a:r>
              <a:rPr lang="en-US" sz="1800" dirty="0">
                <a:solidFill>
                  <a:srgbClr val="0099CC"/>
                </a:solidFill>
              </a:rPr>
              <a:t>https://www.facebook.com/EYN2K?ref=hl</a:t>
            </a:r>
          </a:p>
          <a:p>
            <a:endParaRPr lang="en-AU" dirty="0"/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1524000" y="610384"/>
            <a:ext cx="9144000" cy="1584176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en-US" sz="7200" dirty="0">
                <a:ln w="9525">
                  <a:solidFill>
                    <a:schemeClr val="tx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63500" dist="38100" algn="l" rotWithShape="0">
                    <a:prstClr val="black">
                      <a:alpha val="61000"/>
                    </a:prstClr>
                  </a:outerShdw>
                </a:effectLst>
              </a:rPr>
              <a:t>Thank </a:t>
            </a:r>
            <a:r>
              <a:rPr lang="en-US" sz="8000" dirty="0">
                <a:ln w="9525">
                  <a:solidFill>
                    <a:schemeClr val="tx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63500" dist="38100" algn="l" rotWithShape="0">
                    <a:prstClr val="black">
                      <a:alpha val="61000"/>
                    </a:prstClr>
                  </a:outerShdw>
                </a:effectLst>
              </a:rPr>
              <a:t>You</a:t>
            </a:r>
            <a:endParaRPr lang="en-AU" sz="8000" dirty="0">
              <a:ln w="9525">
                <a:solidFill>
                  <a:schemeClr val="tx1"/>
                </a:solidFill>
                <a:prstDash val="solid"/>
              </a:ln>
              <a:solidFill>
                <a:schemeClr val="accent1"/>
              </a:solidFill>
              <a:effectLst>
                <a:outerShdw blurRad="63500" dist="38100" algn="l" rotWithShape="0">
                  <a:prstClr val="black">
                    <a:alpha val="61000"/>
                  </a:prstClr>
                </a:outerShdw>
              </a:effectLst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0435" y="5052291"/>
            <a:ext cx="1296258" cy="1296258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</a:effectLst>
        </p:spPr>
      </p:pic>
    </p:spTree>
    <p:extLst>
      <p:ext uri="{BB962C8B-B14F-4D97-AF65-F5344CB8AC3E}">
        <p14:creationId xmlns:p14="http://schemas.microsoft.com/office/powerpoint/2010/main" val="3666424875"/>
      </p:ext>
    </p:extLst>
  </p:cSld>
  <p:clrMapOvr>
    <a:masterClrMapping/>
  </p:clrMapOvr>
</p:sld>
</file>

<file path=ppt/theme/theme1.xml><?xml version="1.0" encoding="utf-8"?>
<a:theme xmlns:a="http://schemas.openxmlformats.org/drawingml/2006/main" name="Vapor Trail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C4220D"/>
      </a:accent1>
      <a:accent2>
        <a:srgbClr val="EB7712"/>
      </a:accent2>
      <a:accent3>
        <a:srgbClr val="ECBD31"/>
      </a:accent3>
      <a:accent4>
        <a:srgbClr val="92CE4A"/>
      </a:accent4>
      <a:accent5>
        <a:srgbClr val="50CFB4"/>
      </a:accent5>
      <a:accent6>
        <a:srgbClr val="0D8EC5"/>
      </a:accent6>
      <a:hlink>
        <a:srgbClr val="EA5A0C"/>
      </a:hlink>
      <a:folHlink>
        <a:srgbClr val="F09D3A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FE1EB5C7-81A8-4CBA-AE6E-B3BF73DC389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TM04033937[[fn=Vapor Trail]]</Template>
  <TotalTime>623</TotalTime>
  <Words>172</Words>
  <Application>Microsoft Office PowerPoint</Application>
  <PresentationFormat>Widescreen</PresentationFormat>
  <Paragraphs>69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Century Gothic</vt:lpstr>
      <vt:lpstr>Georgia</vt:lpstr>
      <vt:lpstr>Vapor Trail</vt:lpstr>
      <vt:lpstr>NAVIGATION in the 3d environment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NAVIGATION in the 3d environment</dc:title>
  <dc:creator>Adam Nowak</dc:creator>
  <cp:lastModifiedBy>Adam Nowak</cp:lastModifiedBy>
  <cp:revision>25</cp:revision>
  <dcterms:created xsi:type="dcterms:W3CDTF">2016-12-05T13:12:49Z</dcterms:created>
  <dcterms:modified xsi:type="dcterms:W3CDTF">2016-12-08T06:16:40Z</dcterms:modified>
</cp:coreProperties>
</file>