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flv" ContentType="video/unknown"/>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notesMasterIdLst>
    <p:notesMasterId r:id="rId35"/>
  </p:notes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1" r:id="rId24"/>
    <p:sldId id="282" r:id="rId25"/>
    <p:sldId id="283" r:id="rId26"/>
    <p:sldId id="284" r:id="rId27"/>
    <p:sldId id="285" r:id="rId28"/>
    <p:sldId id="286" r:id="rId29"/>
    <p:sldId id="287" r:id="rId30"/>
    <p:sldId id="288" r:id="rId31"/>
    <p:sldId id="289" r:id="rId32"/>
    <p:sldId id="290" r:id="rId33"/>
    <p:sldId id="293" r:id="rId34"/>
  </p:sldIdLst>
  <p:sldSz cx="9144000" cy="6858000" type="screen4x3"/>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p:scale>
          <a:sx n="70" d="100"/>
          <a:sy n="70" d="100"/>
        </p:scale>
        <p:origin x="-1386"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2D634D4B-A493-4873-A25E-683B0E1FF82E}" type="datetimeFigureOut">
              <a:rPr lang="ar-EG" smtClean="0"/>
              <a:t>09/03/1436</a:t>
            </a:fld>
            <a:endParaRPr lang="ar-E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5A94DC0F-4BB3-4184-85CE-96362BA13897}" type="slidenum">
              <a:rPr lang="ar-EG" smtClean="0"/>
              <a:t>‹#›</a:t>
            </a:fld>
            <a:endParaRPr lang="ar-EG"/>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C61C10A4-69EF-44CA-B317-FE4EA6D6A0F2}" type="slidenum">
              <a:rPr lang="ar-EG" smtClean="0"/>
              <a:pPr/>
              <a:t>29</a:t>
            </a:fld>
            <a:endParaRPr lang="ar-EG"/>
          </a:p>
        </p:txBody>
      </p:sp>
    </p:spTree>
    <p:extLst>
      <p:ext uri="{BB962C8B-B14F-4D97-AF65-F5344CB8AC3E}">
        <p14:creationId xmlns:p14="http://schemas.microsoft.com/office/powerpoint/2010/main" xmlns="" val="1133104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C61C10A4-69EF-44CA-B317-FE4EA6D6A0F2}" type="slidenum">
              <a:rPr lang="ar-EG" smtClean="0"/>
              <a:pPr/>
              <a:t>32</a:t>
            </a:fld>
            <a:endParaRPr lang="ar-EG"/>
          </a:p>
        </p:txBody>
      </p:sp>
    </p:spTree>
    <p:extLst>
      <p:ext uri="{BB962C8B-B14F-4D97-AF65-F5344CB8AC3E}">
        <p14:creationId xmlns:p14="http://schemas.microsoft.com/office/powerpoint/2010/main" xmlns="" val="40024118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12CAFF71-FC0B-4052-9885-6393AB4F6082}" type="datetimeFigureOut">
              <a:rPr lang="ar-EG" smtClean="0"/>
              <a:t>09/03/1436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6E96C499-F54E-4CCB-AF59-E2C0609885C3}" type="slidenum">
              <a:rPr lang="ar-EG" smtClean="0"/>
              <a:t>‹#›</a:t>
            </a:fld>
            <a:endParaRPr lang="ar-EG"/>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2CAFF71-FC0B-4052-9885-6393AB4F6082}" type="datetimeFigureOut">
              <a:rPr lang="ar-EG" smtClean="0"/>
              <a:t>09/03/1436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6E96C499-F54E-4CCB-AF59-E2C0609885C3}" type="slidenum">
              <a:rPr lang="ar-EG" smtClean="0"/>
              <a:t>‹#›</a:t>
            </a:fld>
            <a:endParaRPr lang="ar-E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2CAFF71-FC0B-4052-9885-6393AB4F6082}" type="datetimeFigureOut">
              <a:rPr lang="ar-EG" smtClean="0"/>
              <a:t>09/03/1436</a:t>
            </a:fld>
            <a:endParaRPr lang="ar-EG"/>
          </a:p>
        </p:txBody>
      </p:sp>
      <p:sp>
        <p:nvSpPr>
          <p:cNvPr id="5" name="Footer Placeholder 4"/>
          <p:cNvSpPr>
            <a:spLocks noGrp="1"/>
          </p:cNvSpPr>
          <p:nvPr>
            <p:ph type="ftr" sz="quarter" idx="11"/>
          </p:nvPr>
        </p:nvSpPr>
        <p:spPr>
          <a:xfrm>
            <a:off x="2640597" y="6377459"/>
            <a:ext cx="3836404" cy="365125"/>
          </a:xfrm>
        </p:spPr>
        <p:txBody>
          <a:bodyPr/>
          <a:lstStyle/>
          <a:p>
            <a:endParaRPr lang="ar-EG"/>
          </a:p>
        </p:txBody>
      </p:sp>
      <p:sp>
        <p:nvSpPr>
          <p:cNvPr id="6" name="Slide Number Placeholder 5"/>
          <p:cNvSpPr>
            <a:spLocks noGrp="1"/>
          </p:cNvSpPr>
          <p:nvPr>
            <p:ph type="sldNum" sz="quarter" idx="12"/>
          </p:nvPr>
        </p:nvSpPr>
        <p:spPr/>
        <p:txBody>
          <a:bodyPr/>
          <a:lstStyle/>
          <a:p>
            <a:fld id="{6E96C499-F54E-4CCB-AF59-E2C0609885C3}" type="slidenum">
              <a:rPr lang="ar-EG" smtClean="0"/>
              <a:t>‹#›</a:t>
            </a:fld>
            <a:endParaRPr lang="ar-E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2CAFF71-FC0B-4052-9885-6393AB4F6082}" type="datetimeFigureOut">
              <a:rPr lang="ar-EG" smtClean="0"/>
              <a:t>09/03/1436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6E96C499-F54E-4CCB-AF59-E2C0609885C3}" type="slidenum">
              <a:rPr lang="ar-EG" smtClean="0"/>
              <a:t>‹#›</a:t>
            </a:fld>
            <a:endParaRPr lang="ar-E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2CAFF71-FC0B-4052-9885-6393AB4F6082}" type="datetimeFigureOut">
              <a:rPr lang="ar-EG" smtClean="0"/>
              <a:t>09/03/1436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6E96C499-F54E-4CCB-AF59-E2C0609885C3}" type="slidenum">
              <a:rPr lang="ar-EG" smtClean="0"/>
              <a:t>‹#›</a:t>
            </a:fld>
            <a:endParaRPr lang="ar-EG"/>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2CAFF71-FC0B-4052-9885-6393AB4F6082}" type="datetimeFigureOut">
              <a:rPr lang="ar-EG" smtClean="0"/>
              <a:t>09/03/1436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6E96C499-F54E-4CCB-AF59-E2C0609885C3}" type="slidenum">
              <a:rPr lang="ar-EG" smtClean="0"/>
              <a:t>‹#›</a:t>
            </a:fld>
            <a:endParaRPr lang="ar-E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2CAFF71-FC0B-4052-9885-6393AB4F6082}" type="datetimeFigureOut">
              <a:rPr lang="ar-EG" smtClean="0"/>
              <a:t>09/03/1436</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6E96C499-F54E-4CCB-AF59-E2C0609885C3}" type="slidenum">
              <a:rPr lang="ar-EG" smtClean="0"/>
              <a:t>‹#›</a:t>
            </a:fld>
            <a:endParaRPr lang="ar-E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2CAFF71-FC0B-4052-9885-6393AB4F6082}" type="datetimeFigureOut">
              <a:rPr lang="ar-EG" smtClean="0"/>
              <a:t>09/03/1436</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6E96C499-F54E-4CCB-AF59-E2C0609885C3}" type="slidenum">
              <a:rPr lang="ar-EG" smtClean="0"/>
              <a:t>‹#›</a:t>
            </a:fld>
            <a:endParaRPr lang="ar-E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CAFF71-FC0B-4052-9885-6393AB4F6082}" type="datetimeFigureOut">
              <a:rPr lang="ar-EG" smtClean="0"/>
              <a:t>09/03/1436</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6E96C499-F54E-4CCB-AF59-E2C0609885C3}" type="slidenum">
              <a:rPr lang="ar-EG" smtClean="0"/>
              <a:t>‹#›</a:t>
            </a:fld>
            <a:endParaRPr lang="ar-E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2CAFF71-FC0B-4052-9885-6393AB4F6082}" type="datetimeFigureOut">
              <a:rPr lang="ar-EG" smtClean="0"/>
              <a:t>09/03/1436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6E96C499-F54E-4CCB-AF59-E2C0609885C3}" type="slidenum">
              <a:rPr lang="ar-EG" smtClean="0"/>
              <a:t>‹#›</a:t>
            </a:fld>
            <a:endParaRPr lang="ar-EG"/>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12CAFF71-FC0B-4052-9885-6393AB4F6082}" type="datetimeFigureOut">
              <a:rPr lang="ar-EG" smtClean="0"/>
              <a:t>09/03/1436</a:t>
            </a:fld>
            <a:endParaRPr lang="ar-EG"/>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ar-EG"/>
          </a:p>
        </p:txBody>
      </p:sp>
      <p:sp>
        <p:nvSpPr>
          <p:cNvPr id="7" name="Slide Number Placeholder 6"/>
          <p:cNvSpPr>
            <a:spLocks noGrp="1"/>
          </p:cNvSpPr>
          <p:nvPr>
            <p:ph type="sldNum" sz="quarter" idx="12"/>
          </p:nvPr>
        </p:nvSpPr>
        <p:spPr>
          <a:xfrm>
            <a:off x="8339328" y="1170432"/>
            <a:ext cx="733864" cy="201168"/>
          </a:xfrm>
        </p:spPr>
        <p:txBody>
          <a:bodyPr/>
          <a:lstStyle/>
          <a:p>
            <a:fld id="{6E96C499-F54E-4CCB-AF59-E2C0609885C3}" type="slidenum">
              <a:rPr lang="ar-EG" smtClean="0"/>
              <a:t>‹#›</a:t>
            </a:fld>
            <a:endParaRPr lang="ar-EG"/>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12CAFF71-FC0B-4052-9885-6393AB4F6082}" type="datetimeFigureOut">
              <a:rPr lang="ar-EG" smtClean="0"/>
              <a:t>09/03/1436</a:t>
            </a:fld>
            <a:endParaRPr lang="ar-EG"/>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ar-EG"/>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6E96C499-F54E-4CCB-AF59-E2C0609885C3}" type="slidenum">
              <a:rPr lang="ar-EG" smtClean="0"/>
              <a:t>‹#›</a:t>
            </a:fld>
            <a:endParaRPr lang="ar-EG"/>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1"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r" rtl="1"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r" rtl="1"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r" rtl="1"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r" rtl="1"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r" rtl="1"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r" rtl="1"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r" rtl="1"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r" rtl="1"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r" rtl="1"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07/relationships/media" Target="../media/media1.flv"/><Relationship Id="rId2" Type="http://schemas.openxmlformats.org/officeDocument/2006/relationships/slideLayout" Target="../slideLayouts/slideLayout2.xml"/><Relationship Id="rId1" Type="http://schemas.openxmlformats.org/officeDocument/2006/relationships/video" Target="NULL" TargetMode="Externa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28600" y="1447800"/>
            <a:ext cx="8610600" cy="3581400"/>
          </a:xfrm>
        </p:spPr>
        <p:txBody>
          <a:bodyPr/>
          <a:lstStyle/>
          <a:p>
            <a:pPr rtl="0" eaLnBrk="1" hangingPunct="1">
              <a:defRPr/>
            </a:pPr>
            <a:r>
              <a:rPr lang="en-US" sz="3600" b="1" dirty="0" smtClean="0">
                <a:solidFill>
                  <a:schemeClr val="accent1"/>
                </a:solidFill>
                <a:effectLst/>
              </a:rPr>
              <a:t>Congenital Neurosurgical Disorders</a:t>
            </a:r>
            <a:r>
              <a:rPr lang="en-US" sz="2800" b="1" dirty="0" smtClean="0">
                <a:solidFill>
                  <a:srgbClr val="FFFF00"/>
                </a:solidFill>
                <a:effectLst/>
              </a:rPr>
              <a:t/>
            </a:r>
            <a:br>
              <a:rPr lang="en-US" sz="2800" b="1" dirty="0" smtClean="0">
                <a:solidFill>
                  <a:srgbClr val="FFFF00"/>
                </a:solidFill>
                <a:effectLst/>
              </a:rPr>
            </a:br>
            <a:r>
              <a:rPr lang="en-US" sz="2800" b="1" dirty="0" smtClean="0">
                <a:solidFill>
                  <a:srgbClr val="FFFF00"/>
                </a:solidFill>
                <a:effectLst/>
              </a:rPr>
              <a:t/>
            </a:r>
            <a:br>
              <a:rPr lang="en-US" sz="2800" b="1" dirty="0" smtClean="0">
                <a:solidFill>
                  <a:srgbClr val="FFFF00"/>
                </a:solidFill>
                <a:effectLst/>
              </a:rPr>
            </a:br>
            <a:r>
              <a:rPr lang="en-US" sz="2800" b="1" dirty="0" smtClean="0">
                <a:solidFill>
                  <a:srgbClr val="FFFF00"/>
                </a:solidFill>
                <a:effectLst/>
              </a:rPr>
              <a:t>Spinal: SPINAL DYSRAPHISM</a:t>
            </a:r>
            <a:br>
              <a:rPr lang="en-US" sz="2800" b="1" dirty="0" smtClean="0">
                <a:solidFill>
                  <a:srgbClr val="FFFF00"/>
                </a:solidFill>
                <a:effectLst/>
              </a:rPr>
            </a:br>
            <a:r>
              <a:rPr lang="en-US" sz="2800" b="1" dirty="0" smtClean="0">
                <a:solidFill>
                  <a:srgbClr val="FFFF00"/>
                </a:solidFill>
                <a:effectLst/>
              </a:rPr>
              <a:t>Cranial: Craniosynostosis</a:t>
            </a:r>
            <a:br>
              <a:rPr lang="en-US" sz="2800" b="1" dirty="0" smtClean="0">
                <a:solidFill>
                  <a:srgbClr val="FFFF00"/>
                </a:solidFill>
                <a:effectLst/>
              </a:rPr>
            </a:br>
            <a:r>
              <a:rPr lang="en-US" sz="2800" b="1" dirty="0" smtClean="0">
                <a:solidFill>
                  <a:srgbClr val="FFFF00"/>
                </a:solidFill>
                <a:effectLst/>
              </a:rPr>
              <a:t/>
            </a:r>
            <a:br>
              <a:rPr lang="en-US" sz="2800" b="1" dirty="0" smtClean="0">
                <a:solidFill>
                  <a:srgbClr val="FFFF00"/>
                </a:solidFill>
                <a:effectLst/>
              </a:rPr>
            </a:br>
            <a:endParaRPr lang="en-US" sz="2800" b="1" dirty="0" smtClean="0">
              <a:solidFill>
                <a:srgbClr val="FFFF00"/>
              </a:solidFill>
              <a:effectLst/>
            </a:endParaRPr>
          </a:p>
        </p:txBody>
      </p:sp>
    </p:spTree>
    <p:extLst>
      <p:ext uri="{BB962C8B-B14F-4D97-AF65-F5344CB8AC3E}">
        <p14:creationId xmlns:p14="http://schemas.microsoft.com/office/powerpoint/2010/main" xmlns="" val="171768923"/>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071802" y="571480"/>
            <a:ext cx="5867400" cy="45858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marL="2400300" indent="-2400300" fontAlgn="base">
              <a:spcBef>
                <a:spcPct val="0"/>
              </a:spcBef>
              <a:spcAft>
                <a:spcPct val="0"/>
              </a:spcAft>
            </a:pPr>
            <a:endParaRPr lang="en-US" sz="4000" b="1" i="1" dirty="0" smtClean="0">
              <a:solidFill>
                <a:srgbClr val="FFFFFF"/>
              </a:solidFill>
            </a:endParaRPr>
          </a:p>
          <a:p>
            <a:pPr marL="2400300" indent="-2400300" algn="l" rtl="0" fontAlgn="base">
              <a:spcBef>
                <a:spcPct val="0"/>
              </a:spcBef>
              <a:spcAft>
                <a:spcPct val="0"/>
              </a:spcAft>
            </a:pPr>
            <a:r>
              <a:rPr lang="en-US" sz="2800" b="1" i="1" dirty="0" smtClean="0">
                <a:solidFill>
                  <a:srgbClr val="FFFFFF"/>
                </a:solidFill>
                <a:latin typeface="Angsana New" pitchFamily="18" charset="-34"/>
                <a:cs typeface="Angsana New" pitchFamily="18" charset="-34"/>
              </a:rPr>
              <a:t>	A </a:t>
            </a:r>
            <a:r>
              <a:rPr lang="en-US" sz="2800" b="1" i="1" dirty="0" smtClean="0">
                <a:solidFill>
                  <a:srgbClr val="FFFFFF"/>
                </a:solidFill>
                <a:latin typeface="Angsana New" pitchFamily="18" charset="-34"/>
                <a:cs typeface="Angsana New" pitchFamily="18" charset="-34"/>
              </a:rPr>
              <a:t>congenital splitting of part of the spinal cord by a bony fibrous or cartilaginous spur. This usually lies at the upper lumbar region and extends directly across the spinal canal in an antero-posterior direction. The split cord does not always reunite distal to the spur (diplomyelia).</a:t>
            </a:r>
            <a:r>
              <a:rPr lang="en-US" sz="2800" dirty="0" smtClean="0">
                <a:solidFill>
                  <a:srgbClr val="FFFFFF"/>
                </a:solidFill>
                <a:latin typeface="Angsana New" pitchFamily="18" charset="-34"/>
                <a:cs typeface="Angsana New" pitchFamily="18" charset="-34"/>
              </a:rPr>
              <a:t> </a:t>
            </a:r>
          </a:p>
        </p:txBody>
      </p:sp>
      <p:sp>
        <p:nvSpPr>
          <p:cNvPr id="2" name="Rectangle 1"/>
          <p:cNvSpPr/>
          <p:nvPr/>
        </p:nvSpPr>
        <p:spPr>
          <a:xfrm>
            <a:off x="914400" y="278824"/>
            <a:ext cx="2638479" cy="369332"/>
          </a:xfrm>
          <a:prstGeom prst="rect">
            <a:avLst/>
          </a:prstGeom>
        </p:spPr>
        <p:txBody>
          <a:bodyPr wrap="none">
            <a:spAutoFit/>
          </a:bodyPr>
          <a:lstStyle/>
          <a:p>
            <a:pPr marL="2400300" indent="-2400300" fontAlgn="base">
              <a:spcBef>
                <a:spcPct val="0"/>
              </a:spcBef>
              <a:spcAft>
                <a:spcPct val="0"/>
              </a:spcAft>
            </a:pPr>
            <a:r>
              <a:rPr lang="en-US" b="1" i="1" dirty="0">
                <a:solidFill>
                  <a:srgbClr val="FFFFFF"/>
                </a:solidFill>
              </a:rPr>
              <a:t>DIASTOMATOMYELIA </a:t>
            </a:r>
            <a:endParaRPr lang="ar-EG" b="1" i="1" dirty="0">
              <a:solidFill>
                <a:srgbClr val="FFFFFF"/>
              </a:solidFill>
            </a:endParaRPr>
          </a:p>
        </p:txBody>
      </p:sp>
      <p:pic>
        <p:nvPicPr>
          <p:cNvPr id="4" name="Picture 3" descr="3"/>
          <p:cNvPicPr>
            <a:picLocks noChangeAspect="1" noChangeArrowheads="1"/>
          </p:cNvPicPr>
          <p:nvPr/>
        </p:nvPicPr>
        <p:blipFill>
          <a:blip r:embed="rId2" cstate="print">
            <a:lum bright="-18000" contrast="36000"/>
            <a:extLst>
              <a:ext uri="{28A0092B-C50C-407E-A947-70E740481C1C}">
                <a14:useLocalDpi xmlns:a14="http://schemas.microsoft.com/office/drawing/2010/main" xmlns="" val="0"/>
              </a:ext>
            </a:extLst>
          </a:blip>
          <a:srcRect/>
          <a:stretch>
            <a:fillRect/>
          </a:stretch>
        </p:blipFill>
        <p:spPr bwMode="auto">
          <a:xfrm>
            <a:off x="152400" y="1143000"/>
            <a:ext cx="4572000" cy="45384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417306243"/>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152400" y="1792119"/>
            <a:ext cx="8763000" cy="3908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marL="2400300" indent="-2400300" algn="l" rtl="0" fontAlgn="base">
              <a:spcBef>
                <a:spcPct val="0"/>
              </a:spcBef>
              <a:spcAft>
                <a:spcPct val="0"/>
              </a:spcAft>
            </a:pPr>
            <a:r>
              <a:rPr lang="en-US" sz="4000" b="1" i="1" dirty="0" smtClean="0">
                <a:solidFill>
                  <a:srgbClr val="FFFFFF"/>
                </a:solidFill>
              </a:rPr>
              <a:t>LIPOMENINGOCELE</a:t>
            </a:r>
            <a:endParaRPr lang="ar-EG" sz="4000" b="1" i="1" dirty="0" smtClean="0">
              <a:solidFill>
                <a:srgbClr val="FFFFFF"/>
              </a:solidFill>
            </a:endParaRPr>
          </a:p>
          <a:p>
            <a:pPr marL="2400300" indent="-2400300" rtl="1" fontAlgn="base">
              <a:spcBef>
                <a:spcPct val="0"/>
              </a:spcBef>
              <a:spcAft>
                <a:spcPct val="0"/>
              </a:spcAft>
            </a:pPr>
            <a:endParaRPr lang="en-US" sz="4000" b="1" i="1" dirty="0" smtClean="0">
              <a:solidFill>
                <a:srgbClr val="FFFFFF"/>
              </a:solidFill>
            </a:endParaRPr>
          </a:p>
          <a:p>
            <a:pPr marL="2400300" indent="-2400300" algn="l" rtl="0" fontAlgn="base">
              <a:spcBef>
                <a:spcPct val="0"/>
              </a:spcBef>
              <a:spcAft>
                <a:spcPct val="0"/>
              </a:spcAft>
            </a:pPr>
            <a:r>
              <a:rPr lang="en-US" sz="2800" b="1" i="1" dirty="0" smtClean="0">
                <a:solidFill>
                  <a:srgbClr val="FFFFFF"/>
                </a:solidFill>
              </a:rPr>
              <a:t>	</a:t>
            </a:r>
            <a:r>
              <a:rPr lang="en-US" sz="2800" b="1" i="1" dirty="0" err="1" smtClean="0">
                <a:solidFill>
                  <a:srgbClr val="FFFFFF"/>
                </a:solidFill>
                <a:latin typeface="Angsana New" pitchFamily="18" charset="-34"/>
                <a:cs typeface="Angsana New" pitchFamily="18" charset="-34"/>
              </a:rPr>
              <a:t>Lipomas</a:t>
            </a:r>
            <a:r>
              <a:rPr lang="en-US" sz="2800" b="1" i="1" dirty="0" smtClean="0">
                <a:solidFill>
                  <a:srgbClr val="FFFFFF"/>
                </a:solidFill>
                <a:latin typeface="Angsana New" pitchFamily="18" charset="-34"/>
                <a:cs typeface="Angsana New" pitchFamily="18" charset="-34"/>
              </a:rPr>
              <a:t> </a:t>
            </a:r>
            <a:r>
              <a:rPr lang="en-US" sz="2800" b="1" i="1" dirty="0" smtClean="0">
                <a:solidFill>
                  <a:srgbClr val="FFFFFF"/>
                </a:solidFill>
                <a:latin typeface="Angsana New" pitchFamily="18" charset="-34"/>
                <a:cs typeface="Angsana New" pitchFamily="18" charset="-34"/>
              </a:rPr>
              <a:t>may occur in association with spinal dysraphism and range from purely </a:t>
            </a:r>
            <a:r>
              <a:rPr lang="en-US" sz="2800" b="1" i="1" dirty="0" smtClean="0">
                <a:solidFill>
                  <a:srgbClr val="FFFFFF"/>
                </a:solidFill>
                <a:latin typeface="Angsana New" pitchFamily="18" charset="-34"/>
                <a:cs typeface="Angsana New" pitchFamily="18" charset="-34"/>
              </a:rPr>
              <a:t>intra-spinal </a:t>
            </a:r>
            <a:r>
              <a:rPr lang="en-US" sz="2800" b="1" i="1" dirty="0" smtClean="0">
                <a:solidFill>
                  <a:srgbClr val="FFFFFF"/>
                </a:solidFill>
                <a:latin typeface="Angsana New" pitchFamily="18" charset="-34"/>
                <a:cs typeface="Angsana New" pitchFamily="18" charset="-34"/>
              </a:rPr>
              <a:t>lesions to very large masses extending along with neural tissues through the bony defect. All are adherent to the conus and closely related to the lumbosacral roots, preventing complete removal and increasing operative hazards.</a:t>
            </a:r>
            <a:r>
              <a:rPr lang="en-US" sz="2800" dirty="0" smtClean="0">
                <a:solidFill>
                  <a:srgbClr val="FFFFFF"/>
                </a:solidFill>
                <a:latin typeface="Angsana New" pitchFamily="18" charset="-34"/>
                <a:cs typeface="Angsana New" pitchFamily="18" charset="-34"/>
              </a:rPr>
              <a:t> </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15000" y="152400"/>
            <a:ext cx="3429000" cy="2571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1589437"/>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152400" y="544430"/>
            <a:ext cx="8763000" cy="46166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marL="2400300" indent="-2400300" algn="ctr" fontAlgn="base">
              <a:spcBef>
                <a:spcPct val="0"/>
              </a:spcBef>
              <a:spcAft>
                <a:spcPct val="0"/>
              </a:spcAft>
            </a:pPr>
            <a:r>
              <a:rPr lang="en-US" sz="2000" b="1" i="1" dirty="0" smtClean="0">
                <a:solidFill>
                  <a:srgbClr val="FFFFFF"/>
                </a:solidFill>
              </a:rPr>
              <a:t>CONGENITAL DERMAL SINUS TRACT/DERMOID CYST</a:t>
            </a:r>
          </a:p>
          <a:p>
            <a:pPr marL="2400300" indent="-2400300" algn="ctr" fontAlgn="base">
              <a:spcBef>
                <a:spcPct val="0"/>
              </a:spcBef>
              <a:spcAft>
                <a:spcPct val="0"/>
              </a:spcAft>
            </a:pPr>
            <a:endParaRPr lang="en-US" sz="2000" b="1" i="1" dirty="0" smtClean="0">
              <a:solidFill>
                <a:srgbClr val="FFFFFF"/>
              </a:solidFill>
            </a:endParaRPr>
          </a:p>
          <a:p>
            <a:pPr marL="2400300" indent="-2400300" algn="just" rtl="0" fontAlgn="base">
              <a:spcBef>
                <a:spcPct val="0"/>
              </a:spcBef>
              <a:spcAft>
                <a:spcPct val="0"/>
              </a:spcAft>
            </a:pPr>
            <a:r>
              <a:rPr lang="en-US" sz="2000" b="1" i="1" dirty="0" smtClean="0">
                <a:solidFill>
                  <a:srgbClr val="FFFFFF"/>
                </a:solidFill>
              </a:rPr>
              <a:t>	</a:t>
            </a:r>
            <a:r>
              <a:rPr lang="en-US" dirty="0" smtClean="0">
                <a:solidFill>
                  <a:srgbClr val="FFFFFF"/>
                </a:solidFill>
                <a:latin typeface="Andalus" pitchFamily="18" charset="-78"/>
                <a:cs typeface="Andalus" pitchFamily="18" charset="-78"/>
              </a:rPr>
              <a:t>Failure of separation of neuronal from epithelial ectoderm </a:t>
            </a:r>
          </a:p>
          <a:p>
            <a:pPr marL="2400300" indent="-2400300" algn="just" rtl="0" fontAlgn="base">
              <a:spcBef>
                <a:spcPct val="0"/>
              </a:spcBef>
              <a:spcAft>
                <a:spcPct val="0"/>
              </a:spcAft>
            </a:pPr>
            <a:r>
              <a:rPr lang="en-US" dirty="0">
                <a:solidFill>
                  <a:srgbClr val="FFFFFF"/>
                </a:solidFill>
                <a:latin typeface="Andalus" pitchFamily="18" charset="-78"/>
                <a:cs typeface="Andalus" pitchFamily="18" charset="-78"/>
              </a:rPr>
              <a:t>	</a:t>
            </a:r>
            <a:endParaRPr lang="en-US" dirty="0" smtClean="0">
              <a:solidFill>
                <a:srgbClr val="FFFFFF"/>
              </a:solidFill>
              <a:latin typeface="Andalus" pitchFamily="18" charset="-78"/>
              <a:cs typeface="Andalus" pitchFamily="18" charset="-78"/>
            </a:endParaRPr>
          </a:p>
          <a:p>
            <a:pPr marL="2400300" indent="-2400300" algn="just" rtl="0" fontAlgn="base">
              <a:spcBef>
                <a:spcPct val="0"/>
              </a:spcBef>
              <a:spcAft>
                <a:spcPct val="0"/>
              </a:spcAft>
            </a:pPr>
            <a:r>
              <a:rPr lang="en-US" dirty="0">
                <a:solidFill>
                  <a:srgbClr val="FFFFFF"/>
                </a:solidFill>
                <a:latin typeface="Andalus" pitchFamily="18" charset="-78"/>
                <a:cs typeface="Andalus" pitchFamily="18" charset="-78"/>
              </a:rPr>
              <a:t>	</a:t>
            </a:r>
            <a:r>
              <a:rPr lang="en-US" dirty="0" smtClean="0">
                <a:solidFill>
                  <a:srgbClr val="FFFFFF"/>
                </a:solidFill>
                <a:latin typeface="Andalus" pitchFamily="18" charset="-78"/>
                <a:cs typeface="Andalus" pitchFamily="18" charset="-78"/>
              </a:rPr>
              <a:t>May occur with other midline fusion defects, e.g. Diastomatomyelia and a tethered cord. </a:t>
            </a:r>
          </a:p>
          <a:p>
            <a:pPr marL="2400300" indent="-2400300" algn="just" fontAlgn="base">
              <a:spcBef>
                <a:spcPct val="0"/>
              </a:spcBef>
              <a:spcAft>
                <a:spcPct val="0"/>
              </a:spcAft>
            </a:pPr>
            <a:r>
              <a:rPr lang="en-US" dirty="0">
                <a:solidFill>
                  <a:srgbClr val="FFFFFF"/>
                </a:solidFill>
                <a:latin typeface="Andalus" pitchFamily="18" charset="-78"/>
                <a:cs typeface="Andalus" pitchFamily="18" charset="-78"/>
              </a:rPr>
              <a:t>	</a:t>
            </a:r>
            <a:endParaRPr lang="en-US" dirty="0" smtClean="0">
              <a:solidFill>
                <a:srgbClr val="FFFFFF"/>
              </a:solidFill>
              <a:latin typeface="Andalus" pitchFamily="18" charset="-78"/>
              <a:cs typeface="Andalus" pitchFamily="18" charset="-78"/>
            </a:endParaRPr>
          </a:p>
          <a:p>
            <a:pPr marL="2400300" indent="-2400300" algn="just" rtl="0" fontAlgn="base">
              <a:spcBef>
                <a:spcPct val="0"/>
              </a:spcBef>
              <a:spcAft>
                <a:spcPct val="0"/>
              </a:spcAft>
            </a:pPr>
            <a:r>
              <a:rPr lang="en-US" dirty="0">
                <a:solidFill>
                  <a:srgbClr val="FFFFFF"/>
                </a:solidFill>
                <a:latin typeface="Andalus" pitchFamily="18" charset="-78"/>
                <a:cs typeface="Andalus" pitchFamily="18" charset="-78"/>
              </a:rPr>
              <a:t>	</a:t>
            </a:r>
            <a:r>
              <a:rPr lang="en-US" dirty="0" smtClean="0">
                <a:solidFill>
                  <a:srgbClr val="FFFFFF"/>
                </a:solidFill>
                <a:latin typeface="Andalus" pitchFamily="18" charset="-78"/>
                <a:cs typeface="Andalus" pitchFamily="18" charset="-78"/>
              </a:rPr>
              <a:t>A tiny sinus in the lumbosacral region may represent the opening of a blind ending duct or may extend into the spinal canal.</a:t>
            </a:r>
          </a:p>
          <a:p>
            <a:pPr marL="2400300" indent="-2400300" algn="just" fontAlgn="base">
              <a:spcBef>
                <a:spcPct val="0"/>
              </a:spcBef>
              <a:spcAft>
                <a:spcPct val="0"/>
              </a:spcAft>
            </a:pPr>
            <a:endParaRPr lang="en-US" dirty="0" smtClean="0">
              <a:solidFill>
                <a:srgbClr val="FFFFFF"/>
              </a:solidFill>
              <a:latin typeface="Andalus" pitchFamily="18" charset="-78"/>
              <a:cs typeface="Andalus" pitchFamily="18" charset="-78"/>
            </a:endParaRPr>
          </a:p>
          <a:p>
            <a:pPr marL="2400300" indent="-2400300" algn="just" rtl="0" fontAlgn="base">
              <a:spcBef>
                <a:spcPct val="0"/>
              </a:spcBef>
              <a:spcAft>
                <a:spcPct val="0"/>
              </a:spcAft>
            </a:pPr>
            <a:r>
              <a:rPr lang="en-US" dirty="0" smtClean="0">
                <a:solidFill>
                  <a:srgbClr val="FFFFFF"/>
                </a:solidFill>
                <a:latin typeface="Andalus" pitchFamily="18" charset="-78"/>
                <a:cs typeface="Andalus" pitchFamily="18" charset="-78"/>
              </a:rPr>
              <a:t>                                  	Clinical presentation varies from repeated attacks of unexplained meningitis to neurological deficits arising from the presence of an intra-spinal mass. </a:t>
            </a:r>
          </a:p>
          <a:p>
            <a:pPr marL="2400300" indent="-2400300" algn="just" fontAlgn="base">
              <a:spcBef>
                <a:spcPct val="0"/>
              </a:spcBef>
              <a:spcAft>
                <a:spcPct val="0"/>
              </a:spcAft>
            </a:pPr>
            <a:endParaRPr lang="en-US" dirty="0">
              <a:solidFill>
                <a:srgbClr val="FFFFFF"/>
              </a:solidFill>
              <a:latin typeface="Andalus" pitchFamily="18" charset="-78"/>
              <a:cs typeface="Andalus" pitchFamily="18" charset="-78"/>
            </a:endParaRPr>
          </a:p>
          <a:p>
            <a:pPr marL="2400300" indent="-2400300" algn="just" rtl="0" fontAlgn="base">
              <a:spcBef>
                <a:spcPct val="0"/>
              </a:spcBef>
              <a:spcAft>
                <a:spcPct val="0"/>
              </a:spcAft>
            </a:pPr>
            <a:r>
              <a:rPr lang="en-US" dirty="0" smtClean="0">
                <a:solidFill>
                  <a:srgbClr val="FFFFFF"/>
                </a:solidFill>
                <a:latin typeface="Andalus" pitchFamily="18" charset="-78"/>
                <a:cs typeface="Andalus" pitchFamily="18" charset="-78"/>
              </a:rPr>
              <a:t>	Treatment involves excision of the whole tract and any associated cyst (after treating any meningitis infection). </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5324" y="1600200"/>
            <a:ext cx="2076450" cy="2162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31998499"/>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3" descr="20091230144747_Page_3"/>
          <p:cNvPicPr>
            <a:picLocks noChangeAspect="1" noChangeArrowheads="1"/>
          </p:cNvPicPr>
          <p:nvPr/>
        </p:nvPicPr>
        <p:blipFill>
          <a:blip r:embed="rId2" cstate="print">
            <a:lum bright="-66000" contrast="100000"/>
            <a:extLst>
              <a:ext uri="{28A0092B-C50C-407E-A947-70E740481C1C}">
                <a14:useLocalDpi xmlns:a14="http://schemas.microsoft.com/office/drawing/2010/main" xmlns="" val="0"/>
              </a:ext>
            </a:extLst>
          </a:blip>
          <a:srcRect l="10934" r="23462" b="10378"/>
          <a:stretch>
            <a:fillRect/>
          </a:stretch>
        </p:blipFill>
        <p:spPr bwMode="auto">
          <a:xfrm>
            <a:off x="4495800" y="0"/>
            <a:ext cx="3827463"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459" name="Rectangle 4"/>
          <p:cNvSpPr>
            <a:spLocks noChangeArrowheads="1"/>
          </p:cNvSpPr>
          <p:nvPr/>
        </p:nvSpPr>
        <p:spPr bwMode="auto">
          <a:xfrm>
            <a:off x="0" y="5334000"/>
            <a:ext cx="4419600"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rtl="0" fontAlgn="base">
              <a:spcBef>
                <a:spcPct val="0"/>
              </a:spcBef>
              <a:spcAft>
                <a:spcPct val="0"/>
              </a:spcAft>
            </a:pPr>
            <a:r>
              <a:rPr lang="en-US" sz="2400" b="1" i="1" dirty="0" smtClean="0">
                <a:solidFill>
                  <a:srgbClr val="FFFFFF"/>
                </a:solidFill>
              </a:rPr>
              <a:t>Dermoid cysts arise at any point along the sinus tract and often lie adjacent to the conus</a:t>
            </a:r>
          </a:p>
        </p:txBody>
      </p:sp>
    </p:spTree>
    <p:extLst>
      <p:ext uri="{BB962C8B-B14F-4D97-AF65-F5344CB8AC3E}">
        <p14:creationId xmlns:p14="http://schemas.microsoft.com/office/powerpoint/2010/main" xmlns="" val="2806643639"/>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152400" y="992088"/>
            <a:ext cx="4953000" cy="507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marL="2400300" indent="-2400300" algn="just" fontAlgn="base">
              <a:spcBef>
                <a:spcPct val="0"/>
              </a:spcBef>
              <a:spcAft>
                <a:spcPct val="0"/>
              </a:spcAft>
            </a:pPr>
            <a:endParaRPr lang="en-US" sz="2400" b="1" i="1" dirty="0" smtClean="0">
              <a:solidFill>
                <a:srgbClr val="FFFFFF"/>
              </a:solidFill>
            </a:endParaRPr>
          </a:p>
          <a:p>
            <a:pPr marL="2400300" indent="-2400300" algn="just" fontAlgn="base">
              <a:spcBef>
                <a:spcPct val="0"/>
              </a:spcBef>
              <a:spcAft>
                <a:spcPct val="0"/>
              </a:spcAft>
            </a:pPr>
            <a:r>
              <a:rPr lang="en-US" sz="2000" b="1" i="1" dirty="0" smtClean="0">
                <a:solidFill>
                  <a:srgbClr val="FFFFFF"/>
                </a:solidFill>
                <a:latin typeface="Angsana New" pitchFamily="18" charset="-34"/>
                <a:cs typeface="Angsana New" pitchFamily="18" charset="-34"/>
              </a:rPr>
              <a:t>Myelomeningocele: </a:t>
            </a:r>
            <a:r>
              <a:rPr lang="en-US" sz="2000" b="1" dirty="0" smtClean="0">
                <a:solidFill>
                  <a:srgbClr val="FFFFFF"/>
                </a:solidFill>
                <a:latin typeface="Angsana New" pitchFamily="18" charset="-34"/>
                <a:cs typeface="Angsana New" pitchFamily="18" charset="-34"/>
              </a:rPr>
              <a:t>This lesion should be carefully examined for:</a:t>
            </a:r>
          </a:p>
          <a:p>
            <a:pPr marL="2400300" indent="-2400300" algn="just" fontAlgn="base">
              <a:spcBef>
                <a:spcPct val="0"/>
              </a:spcBef>
              <a:spcAft>
                <a:spcPct val="0"/>
              </a:spcAft>
            </a:pPr>
            <a:endParaRPr lang="en-US" sz="2000" b="1" dirty="0">
              <a:solidFill>
                <a:srgbClr val="FFFFFF"/>
              </a:solidFill>
              <a:latin typeface="Angsana New" pitchFamily="18" charset="-34"/>
              <a:cs typeface="Angsana New" pitchFamily="18" charset="-34"/>
            </a:endParaRPr>
          </a:p>
          <a:p>
            <a:pPr marL="342900" indent="-342900" algn="l" rtl="0" fontAlgn="base">
              <a:spcBef>
                <a:spcPct val="0"/>
              </a:spcBef>
              <a:spcAft>
                <a:spcPct val="0"/>
              </a:spcAft>
              <a:buFont typeface="Arial" pitchFamily="34" charset="0"/>
              <a:buChar char="•"/>
            </a:pPr>
            <a:r>
              <a:rPr lang="en-US" sz="2000" b="1" dirty="0" smtClean="0">
                <a:solidFill>
                  <a:srgbClr val="FFFFFF"/>
                </a:solidFill>
                <a:latin typeface="Angsana New" pitchFamily="18" charset="-34"/>
                <a:cs typeface="Angsana New" pitchFamily="18" charset="-34"/>
              </a:rPr>
              <a:t>Presence of neural elements. </a:t>
            </a:r>
          </a:p>
          <a:p>
            <a:pPr marL="342900" indent="-342900" algn="l" rtl="0" fontAlgn="base">
              <a:spcBef>
                <a:spcPct val="0"/>
              </a:spcBef>
              <a:spcAft>
                <a:spcPct val="0"/>
              </a:spcAft>
              <a:buFont typeface="Arial" pitchFamily="34" charset="0"/>
              <a:buChar char="•"/>
            </a:pPr>
            <a:r>
              <a:rPr lang="en-US" sz="2000" b="1" dirty="0" smtClean="0">
                <a:solidFill>
                  <a:srgbClr val="FFFFFF"/>
                </a:solidFill>
                <a:latin typeface="Angsana New" pitchFamily="18" charset="-34"/>
                <a:cs typeface="Angsana New" pitchFamily="18" charset="-34"/>
              </a:rPr>
              <a:t>Trans-illumination of the sac may help. </a:t>
            </a:r>
          </a:p>
          <a:p>
            <a:pPr marL="342900" indent="-342900" algn="l" rtl="0" fontAlgn="base">
              <a:spcBef>
                <a:spcPct val="0"/>
              </a:spcBef>
              <a:spcAft>
                <a:spcPct val="0"/>
              </a:spcAft>
              <a:buFont typeface="Arial" pitchFamily="34" charset="0"/>
              <a:buChar char="•"/>
            </a:pPr>
            <a:r>
              <a:rPr lang="en-US" sz="2000" b="1" dirty="0" smtClean="0">
                <a:solidFill>
                  <a:srgbClr val="FFFFFF"/>
                </a:solidFill>
                <a:latin typeface="Angsana New" pitchFamily="18" charset="-34"/>
                <a:cs typeface="Angsana New" pitchFamily="18" charset="-34"/>
              </a:rPr>
              <a:t>Determine </a:t>
            </a:r>
            <a:r>
              <a:rPr lang="en-US" sz="2000" b="1" dirty="0">
                <a:solidFill>
                  <a:srgbClr val="FFFFFF"/>
                </a:solidFill>
                <a:latin typeface="Angsana New" pitchFamily="18" charset="-34"/>
                <a:cs typeface="Angsana New" pitchFamily="18" charset="-34"/>
              </a:rPr>
              <a:t>the degree and level of neurological </a:t>
            </a:r>
            <a:r>
              <a:rPr lang="en-US" sz="2000" b="1" dirty="0" smtClean="0">
                <a:solidFill>
                  <a:srgbClr val="FFFFFF"/>
                </a:solidFill>
                <a:latin typeface="Angsana New" pitchFamily="18" charset="-34"/>
                <a:cs typeface="Angsana New" pitchFamily="18" charset="-34"/>
              </a:rPr>
              <a:t>damage: Observation of movement in the limbs and in specific muscle groups, occurring spontaneously and in response to pain applied both above and below the level of the lesion. </a:t>
            </a:r>
          </a:p>
          <a:p>
            <a:pPr marL="342900" indent="-342900" algn="l" rtl="0" fontAlgn="base">
              <a:spcBef>
                <a:spcPct val="0"/>
              </a:spcBef>
              <a:spcAft>
                <a:spcPct val="0"/>
              </a:spcAft>
              <a:buFont typeface="Arial" pitchFamily="34" charset="0"/>
              <a:buChar char="•"/>
            </a:pPr>
            <a:r>
              <a:rPr lang="en-US" sz="2000" b="1" dirty="0" smtClean="0">
                <a:solidFill>
                  <a:srgbClr val="FFFFFF"/>
                </a:solidFill>
                <a:latin typeface="Angsana New" pitchFamily="18" charset="-34"/>
                <a:cs typeface="Angsana New" pitchFamily="18" charset="-34"/>
              </a:rPr>
              <a:t>Note the presence of a dilated bladder and a patulous anal sphincter. </a:t>
            </a:r>
          </a:p>
          <a:p>
            <a:pPr marL="342900" indent="-342900" algn="l" rtl="0" fontAlgn="base">
              <a:spcBef>
                <a:spcPct val="0"/>
              </a:spcBef>
              <a:spcAft>
                <a:spcPct val="0"/>
              </a:spcAft>
              <a:buFont typeface="Arial" pitchFamily="34" charset="0"/>
              <a:buChar char="•"/>
            </a:pPr>
            <a:r>
              <a:rPr lang="en-US" sz="2000" b="1" dirty="0" smtClean="0">
                <a:solidFill>
                  <a:srgbClr val="FFFFFF"/>
                </a:solidFill>
                <a:latin typeface="Angsana New" pitchFamily="18" charset="-34"/>
                <a:cs typeface="Angsana New" pitchFamily="18" charset="-34"/>
              </a:rPr>
              <a:t>Look for any associated congenital anomalies, e.g. hydrocephalus, scoliosis, foot deformities.</a:t>
            </a:r>
            <a:endParaRPr lang="en-US" sz="2000" b="1" i="1" dirty="0" smtClean="0">
              <a:solidFill>
                <a:srgbClr val="FFFFFF"/>
              </a:solidFill>
              <a:latin typeface="Angsana New" pitchFamily="18" charset="-34"/>
              <a:cs typeface="Angsana New" pitchFamily="18" charset="-34"/>
            </a:endParaRPr>
          </a:p>
          <a:p>
            <a:pPr algn="just" rtl="0" fontAlgn="base">
              <a:spcBef>
                <a:spcPct val="0"/>
              </a:spcBef>
              <a:spcAft>
                <a:spcPct val="0"/>
              </a:spcAft>
            </a:pPr>
            <a:endParaRPr lang="en-US" sz="2000" b="1" i="1" dirty="0" smtClean="0">
              <a:solidFill>
                <a:srgbClr val="FFFFFF"/>
              </a:solidFill>
              <a:latin typeface="Angsana New" pitchFamily="18" charset="-34"/>
              <a:cs typeface="Angsana New" pitchFamily="18" charset="-34"/>
            </a:endParaRPr>
          </a:p>
          <a:p>
            <a:pPr algn="just" rtl="0" fontAlgn="base">
              <a:spcBef>
                <a:spcPct val="0"/>
              </a:spcBef>
              <a:spcAft>
                <a:spcPct val="0"/>
              </a:spcAft>
            </a:pPr>
            <a:r>
              <a:rPr lang="en-US" sz="2000" b="1" i="1" dirty="0" smtClean="0">
                <a:solidFill>
                  <a:srgbClr val="FFFFFF"/>
                </a:solidFill>
                <a:latin typeface="Angsana New" pitchFamily="18" charset="-34"/>
                <a:cs typeface="Angsana New" pitchFamily="18" charset="-34"/>
              </a:rPr>
              <a:t>Meningocele: </a:t>
            </a:r>
            <a:r>
              <a:rPr lang="en-US" sz="2000" b="1" dirty="0" smtClean="0">
                <a:solidFill>
                  <a:srgbClr val="FFFFFF"/>
                </a:solidFill>
                <a:latin typeface="Angsana New" pitchFamily="18" charset="-34"/>
                <a:cs typeface="Angsana New" pitchFamily="18" charset="-34"/>
              </a:rPr>
              <a:t>Patients with this lesion seldom show any neurological deficit.</a:t>
            </a:r>
          </a:p>
        </p:txBody>
      </p:sp>
      <p:sp>
        <p:nvSpPr>
          <p:cNvPr id="2" name="Rectangle 1"/>
          <p:cNvSpPr/>
          <p:nvPr/>
        </p:nvSpPr>
        <p:spPr>
          <a:xfrm>
            <a:off x="457200" y="228600"/>
            <a:ext cx="2967544" cy="369332"/>
          </a:xfrm>
          <a:prstGeom prst="rect">
            <a:avLst/>
          </a:prstGeom>
        </p:spPr>
        <p:txBody>
          <a:bodyPr wrap="none">
            <a:spAutoFit/>
          </a:bodyPr>
          <a:lstStyle/>
          <a:p>
            <a:pPr marL="2400300" indent="-2400300" rtl="1" fontAlgn="base">
              <a:spcBef>
                <a:spcPct val="0"/>
              </a:spcBef>
              <a:spcAft>
                <a:spcPct val="0"/>
              </a:spcAft>
            </a:pPr>
            <a:r>
              <a:rPr lang="en-US" b="1" i="1" dirty="0">
                <a:solidFill>
                  <a:srgbClr val="FFFF00"/>
                </a:solidFill>
              </a:rPr>
              <a:t>CLINICAL </a:t>
            </a:r>
            <a:r>
              <a:rPr lang="en-US" b="1" i="1" dirty="0" smtClean="0">
                <a:solidFill>
                  <a:srgbClr val="FFFF00"/>
                </a:solidFill>
              </a:rPr>
              <a:t> ASSESSMENT</a:t>
            </a:r>
            <a:endParaRPr lang="ar-EG" b="1" i="1" dirty="0">
              <a:solidFill>
                <a:srgbClr val="FFFF00"/>
              </a:solidFill>
            </a:endParaRPr>
          </a:p>
        </p:txBody>
      </p:sp>
      <p:pic>
        <p:nvPicPr>
          <p:cNvPr id="5122" name="Picture 2" descr="E:\slides for students\mmc077.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6204" y="597932"/>
            <a:ext cx="3027796" cy="3059668"/>
          </a:xfrm>
          <a:prstGeom prst="rect">
            <a:avLst/>
          </a:prstGeom>
          <a:noFill/>
          <a:extLst>
            <a:ext uri="{909E8E84-426E-40DD-AFC4-6F175D3DCCD1}">
              <a14:hiddenFill xmlns:a14="http://schemas.microsoft.com/office/drawing/2010/main" xmlns="">
                <a:solidFill>
                  <a:srgbClr val="FFFFFF"/>
                </a:solidFill>
              </a14:hiddenFill>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67400" y="3810000"/>
            <a:ext cx="3287839" cy="2463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71977201"/>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152400" y="31841"/>
            <a:ext cx="8763000" cy="61863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marL="2400300" indent="-2400300" algn="l" rtl="0" fontAlgn="base">
              <a:spcBef>
                <a:spcPct val="0"/>
              </a:spcBef>
              <a:spcAft>
                <a:spcPct val="0"/>
              </a:spcAft>
            </a:pPr>
            <a:r>
              <a:rPr lang="en-US" sz="4000" b="1" i="1" dirty="0" smtClean="0">
                <a:solidFill>
                  <a:srgbClr val="FFFF00"/>
                </a:solidFill>
              </a:rPr>
              <a:t>Investigation</a:t>
            </a:r>
          </a:p>
          <a:p>
            <a:pPr marL="2400300" indent="-2400300" fontAlgn="base">
              <a:spcBef>
                <a:spcPct val="0"/>
              </a:spcBef>
              <a:spcAft>
                <a:spcPct val="0"/>
              </a:spcAft>
            </a:pPr>
            <a:endParaRPr lang="en-US" sz="4000" b="1" i="1" dirty="0" smtClean="0">
              <a:solidFill>
                <a:srgbClr val="FFFFFF"/>
              </a:solidFill>
            </a:endParaRPr>
          </a:p>
          <a:p>
            <a:pPr marL="2400300" indent="-2400300" algn="l" rtl="0" fontAlgn="base">
              <a:spcBef>
                <a:spcPct val="0"/>
              </a:spcBef>
              <a:spcAft>
                <a:spcPct val="0"/>
              </a:spcAft>
            </a:pPr>
            <a:r>
              <a:rPr lang="en-US" b="1" i="1" dirty="0" smtClean="0">
                <a:solidFill>
                  <a:srgbClr val="FFFFFF"/>
                </a:solidFill>
              </a:rPr>
              <a:t> </a:t>
            </a:r>
            <a:r>
              <a:rPr lang="en-US" sz="3600" b="1" i="1" dirty="0" smtClean="0">
                <a:solidFill>
                  <a:srgbClr val="FF0000"/>
                </a:solidFill>
              </a:rPr>
              <a:t>MRI</a:t>
            </a:r>
            <a:r>
              <a:rPr lang="en-US" sz="2800" b="1" i="1" dirty="0" smtClean="0">
                <a:solidFill>
                  <a:srgbClr val="FFFFFF"/>
                </a:solidFill>
              </a:rPr>
              <a:t> is the investigation of </a:t>
            </a:r>
          </a:p>
          <a:p>
            <a:pPr marL="2400300" indent="-2400300" algn="l" rtl="0" fontAlgn="base">
              <a:spcBef>
                <a:spcPct val="0"/>
              </a:spcBef>
              <a:spcAft>
                <a:spcPct val="0"/>
              </a:spcAft>
            </a:pPr>
            <a:r>
              <a:rPr lang="en-US" sz="2800" b="1" i="1" dirty="0" smtClean="0">
                <a:solidFill>
                  <a:srgbClr val="FFFFFF"/>
                </a:solidFill>
              </a:rPr>
              <a:t>choice in spinal dysraphism</a:t>
            </a:r>
            <a:r>
              <a:rPr lang="en-US" sz="2800" b="1" i="1" dirty="0">
                <a:solidFill>
                  <a:srgbClr val="FFFFFF"/>
                </a:solidFill>
              </a:rPr>
              <a:t>.</a:t>
            </a:r>
            <a:endParaRPr lang="en-US" sz="2800" b="1" i="1" dirty="0" smtClean="0">
              <a:solidFill>
                <a:srgbClr val="FFFFFF"/>
              </a:solidFill>
            </a:endParaRPr>
          </a:p>
          <a:p>
            <a:pPr marL="2400300" indent="-2400300" fontAlgn="base">
              <a:spcBef>
                <a:spcPct val="0"/>
              </a:spcBef>
              <a:spcAft>
                <a:spcPct val="0"/>
              </a:spcAft>
            </a:pPr>
            <a:endParaRPr lang="en-US" sz="2800" b="1" i="1" dirty="0">
              <a:solidFill>
                <a:srgbClr val="FFFFFF"/>
              </a:solidFill>
            </a:endParaRPr>
          </a:p>
          <a:p>
            <a:pPr marL="2400300" indent="-2400300" algn="l" rtl="0" fontAlgn="base">
              <a:spcBef>
                <a:spcPct val="0"/>
              </a:spcBef>
              <a:spcAft>
                <a:spcPct val="0"/>
              </a:spcAft>
            </a:pPr>
            <a:r>
              <a:rPr lang="en-US" sz="2800" b="1" i="1" dirty="0" smtClean="0">
                <a:solidFill>
                  <a:srgbClr val="FFFFFF"/>
                </a:solidFill>
              </a:rPr>
              <a:t>	</a:t>
            </a:r>
            <a:r>
              <a:rPr lang="en-US" sz="2800" b="1" i="1" dirty="0" smtClean="0">
                <a:solidFill>
                  <a:srgbClr val="FF0000"/>
                </a:solidFill>
              </a:rPr>
              <a:t>X-ray</a:t>
            </a:r>
            <a:r>
              <a:rPr lang="en-US" sz="2800" b="1" i="1" dirty="0" smtClean="0">
                <a:solidFill>
                  <a:srgbClr val="FFFFFF"/>
                </a:solidFill>
              </a:rPr>
              <a:t> may reveal associated congenital abnormalities: </a:t>
            </a:r>
          </a:p>
          <a:p>
            <a:pPr fontAlgn="base">
              <a:spcBef>
                <a:spcPct val="0"/>
              </a:spcBef>
              <a:spcAft>
                <a:spcPct val="0"/>
              </a:spcAft>
            </a:pPr>
            <a:r>
              <a:rPr lang="en-US" sz="2800" b="1" i="1" dirty="0">
                <a:solidFill>
                  <a:srgbClr val="FFFFFF"/>
                </a:solidFill>
              </a:rPr>
              <a:t>	</a:t>
            </a:r>
            <a:r>
              <a:rPr lang="en-US" sz="2800" b="1" i="1" dirty="0" smtClean="0">
                <a:solidFill>
                  <a:srgbClr val="FFFFFF"/>
                </a:solidFill>
              </a:rPr>
              <a:t>		</a:t>
            </a:r>
          </a:p>
          <a:p>
            <a:pPr algn="l" rtl="0" fontAlgn="base">
              <a:spcBef>
                <a:spcPct val="0"/>
              </a:spcBef>
              <a:spcAft>
                <a:spcPct val="0"/>
              </a:spcAft>
            </a:pPr>
            <a:r>
              <a:rPr lang="en-US" sz="2800" b="1" i="1" dirty="0">
                <a:solidFill>
                  <a:srgbClr val="FFFFFF"/>
                </a:solidFill>
              </a:rPr>
              <a:t>	</a:t>
            </a:r>
            <a:r>
              <a:rPr lang="en-US" sz="2800" b="1" i="1" dirty="0" smtClean="0">
                <a:solidFill>
                  <a:srgbClr val="FFFFFF"/>
                </a:solidFill>
              </a:rPr>
              <a:t>		* Spina bifida occulta</a:t>
            </a:r>
          </a:p>
          <a:p>
            <a:pPr algn="l" rtl="0" fontAlgn="base">
              <a:spcBef>
                <a:spcPct val="0"/>
              </a:spcBef>
              <a:spcAft>
                <a:spcPct val="0"/>
              </a:spcAft>
            </a:pPr>
            <a:r>
              <a:rPr lang="en-US" sz="2800" b="1" i="1" dirty="0">
                <a:solidFill>
                  <a:srgbClr val="FFFFFF"/>
                </a:solidFill>
              </a:rPr>
              <a:t>	</a:t>
            </a:r>
            <a:r>
              <a:rPr lang="en-US" sz="2800" b="1" i="1" dirty="0" smtClean="0">
                <a:solidFill>
                  <a:srgbClr val="FFFFFF"/>
                </a:solidFill>
              </a:rPr>
              <a:t>		* Fused or hemivertebras </a:t>
            </a:r>
          </a:p>
          <a:p>
            <a:pPr marL="2400300" indent="-2400300" fontAlgn="base">
              <a:spcBef>
                <a:spcPct val="0"/>
              </a:spcBef>
              <a:spcAft>
                <a:spcPct val="0"/>
              </a:spcAft>
            </a:pPr>
            <a:endParaRPr lang="en-US" sz="2800" b="1" i="1" dirty="0">
              <a:solidFill>
                <a:srgbClr val="FFFFFF"/>
              </a:solidFill>
            </a:endParaRPr>
          </a:p>
          <a:p>
            <a:pPr marL="2400300" indent="-2400300" algn="l" rtl="0" fontAlgn="base">
              <a:spcBef>
                <a:spcPct val="0"/>
              </a:spcBef>
              <a:spcAft>
                <a:spcPct val="0"/>
              </a:spcAft>
            </a:pPr>
            <a:r>
              <a:rPr lang="en-US" sz="2800" b="1" i="1" dirty="0" smtClean="0">
                <a:solidFill>
                  <a:srgbClr val="FFFFFF"/>
                </a:solidFill>
              </a:rPr>
              <a:t>	</a:t>
            </a:r>
            <a:r>
              <a:rPr lang="en-US" sz="2800" b="1" i="1" dirty="0" smtClean="0">
                <a:solidFill>
                  <a:srgbClr val="FF0000"/>
                </a:solidFill>
              </a:rPr>
              <a:t>CT scanning </a:t>
            </a:r>
            <a:r>
              <a:rPr lang="en-US" sz="2800" b="1" i="1" dirty="0" smtClean="0">
                <a:solidFill>
                  <a:srgbClr val="FFFFFF"/>
                </a:solidFill>
              </a:rPr>
              <a:t>may help demonstrate the presence of a bony spur.</a:t>
            </a:r>
            <a:r>
              <a:rPr lang="en-US" sz="2800" dirty="0" smtClean="0">
                <a:solidFill>
                  <a:srgbClr val="FFFFFF"/>
                </a:solidFill>
              </a:rPr>
              <a:t> </a:t>
            </a: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2401" y="4768258"/>
            <a:ext cx="2392122" cy="14498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0527" y="2743200"/>
            <a:ext cx="2192620" cy="16432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6" name="Picture 4" descr="E:\old desk top\my cases\Pediatric\Gaafar YaaKoub MMC Cleo\00 Ga3far MMC Preoperative MRI (5).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096000" y="0"/>
            <a:ext cx="2026796" cy="270239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36707791"/>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152400" y="109538"/>
            <a:ext cx="8763000" cy="884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marL="2400300" indent="-2400300" algn="ctr" fontAlgn="base">
              <a:spcBef>
                <a:spcPct val="0"/>
              </a:spcBef>
              <a:spcAft>
                <a:spcPct val="0"/>
              </a:spcAft>
            </a:pPr>
            <a:endParaRPr lang="en-US" sz="3200" b="1" i="1" dirty="0" smtClean="0">
              <a:solidFill>
                <a:srgbClr val="FFFF00"/>
              </a:solidFill>
            </a:endParaRPr>
          </a:p>
          <a:p>
            <a:pPr marL="2400300" indent="-2400300" algn="ctr" rtl="1" fontAlgn="base">
              <a:spcBef>
                <a:spcPct val="0"/>
              </a:spcBef>
              <a:spcAft>
                <a:spcPct val="0"/>
              </a:spcAft>
            </a:pPr>
            <a:r>
              <a:rPr lang="en-US" sz="2000" b="1" i="1" dirty="0" smtClean="0">
                <a:solidFill>
                  <a:srgbClr val="FFFFFF"/>
                </a:solidFill>
              </a:rPr>
              <a:t>Ultrasound or MRI may detect neural elements extending into the sac.</a:t>
            </a:r>
          </a:p>
        </p:txBody>
      </p:sp>
      <p:pic>
        <p:nvPicPr>
          <p:cNvPr id="23555" name="Picture 3" descr="20091230144747_Page_2"/>
          <p:cNvPicPr>
            <a:picLocks noChangeAspect="1" noChangeArrowheads="1"/>
          </p:cNvPicPr>
          <p:nvPr/>
        </p:nvPicPr>
        <p:blipFill>
          <a:blip r:embed="rId2" cstate="print">
            <a:lum bright="-6000" contrast="42000"/>
            <a:extLst>
              <a:ext uri="{28A0092B-C50C-407E-A947-70E740481C1C}">
                <a14:useLocalDpi xmlns:a14="http://schemas.microsoft.com/office/drawing/2010/main" xmlns="" val="0"/>
              </a:ext>
            </a:extLst>
          </a:blip>
          <a:srcRect/>
          <a:stretch>
            <a:fillRect/>
          </a:stretch>
        </p:blipFill>
        <p:spPr bwMode="auto">
          <a:xfrm>
            <a:off x="304800" y="1066800"/>
            <a:ext cx="8686800" cy="5291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756080160"/>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54302"/>
            <a:ext cx="4572000" cy="1292662"/>
          </a:xfrm>
          <a:prstGeom prst="rect">
            <a:avLst/>
          </a:prstGeom>
        </p:spPr>
        <p:txBody>
          <a:bodyPr>
            <a:spAutoFit/>
          </a:bodyPr>
          <a:lstStyle/>
          <a:p>
            <a:pPr marL="2400300" indent="-2400300" algn="ctr" rtl="0" fontAlgn="base">
              <a:spcBef>
                <a:spcPct val="0"/>
              </a:spcBef>
              <a:spcAft>
                <a:spcPct val="0"/>
              </a:spcAft>
            </a:pPr>
            <a:r>
              <a:rPr lang="en-US" sz="3600" b="1" i="1" dirty="0">
                <a:solidFill>
                  <a:srgbClr val="FFFF00"/>
                </a:solidFill>
              </a:rPr>
              <a:t>Management</a:t>
            </a:r>
          </a:p>
          <a:p>
            <a:pPr marL="2400300" indent="-2400300" algn="just" fontAlgn="base">
              <a:spcBef>
                <a:spcPct val="0"/>
              </a:spcBef>
              <a:spcAft>
                <a:spcPct val="0"/>
              </a:spcAft>
            </a:pPr>
            <a:endParaRPr lang="en-US" sz="2400" b="1" i="1" dirty="0">
              <a:solidFill>
                <a:srgbClr val="FFFFFF"/>
              </a:solidFill>
            </a:endParaRPr>
          </a:p>
          <a:p>
            <a:pPr marL="2400300" indent="-2400300" algn="just" rtl="0" fontAlgn="base">
              <a:spcBef>
                <a:spcPct val="0"/>
              </a:spcBef>
              <a:spcAft>
                <a:spcPct val="0"/>
              </a:spcAft>
            </a:pPr>
            <a:r>
              <a:rPr lang="en-US" b="1" i="1" dirty="0">
                <a:solidFill>
                  <a:srgbClr val="FFFFFF"/>
                </a:solidFill>
              </a:rPr>
              <a:t>Myelomeningocele: </a:t>
            </a:r>
            <a:endParaRPr lang="ar-EG" dirty="0"/>
          </a:p>
        </p:txBody>
      </p:sp>
      <p:sp>
        <p:nvSpPr>
          <p:cNvPr id="3" name="Rectangle 2"/>
          <p:cNvSpPr/>
          <p:nvPr/>
        </p:nvSpPr>
        <p:spPr>
          <a:xfrm>
            <a:off x="2133600" y="838200"/>
            <a:ext cx="6934200" cy="6678751"/>
          </a:xfrm>
          <a:prstGeom prst="rect">
            <a:avLst/>
          </a:prstGeom>
        </p:spPr>
        <p:txBody>
          <a:bodyPr wrap="square">
            <a:spAutoFit/>
          </a:bodyPr>
          <a:lstStyle/>
          <a:p>
            <a:pPr marL="2400300" indent="-2400300" algn="l" rtl="0" fontAlgn="base">
              <a:spcBef>
                <a:spcPct val="0"/>
              </a:spcBef>
              <a:spcAft>
                <a:spcPct val="0"/>
              </a:spcAft>
            </a:pPr>
            <a:r>
              <a:rPr lang="en-US" sz="2400" i="1" dirty="0" smtClean="0">
                <a:solidFill>
                  <a:srgbClr val="FFFFFF"/>
                </a:solidFill>
                <a:latin typeface="Angsana New" pitchFamily="18" charset="-34"/>
                <a:cs typeface="Angsana New" pitchFamily="18" charset="-34"/>
              </a:rPr>
              <a:t>	Surgical repair doesn’t repair damaged nervous structures and doesn't restore neurological function.</a:t>
            </a:r>
          </a:p>
          <a:p>
            <a:pPr marL="2400300" indent="-2400300" fontAlgn="base">
              <a:spcBef>
                <a:spcPct val="0"/>
              </a:spcBef>
              <a:spcAft>
                <a:spcPct val="0"/>
              </a:spcAft>
            </a:pPr>
            <a:endParaRPr lang="en-US" sz="2400" i="1" dirty="0" smtClean="0">
              <a:solidFill>
                <a:srgbClr val="FFFFFF"/>
              </a:solidFill>
              <a:latin typeface="Angsana New" pitchFamily="18" charset="-34"/>
              <a:cs typeface="Angsana New" pitchFamily="18" charset="-34"/>
            </a:endParaRPr>
          </a:p>
          <a:p>
            <a:pPr marL="2400300" indent="-2400300" algn="l" rtl="0" fontAlgn="base">
              <a:spcBef>
                <a:spcPct val="0"/>
              </a:spcBef>
              <a:spcAft>
                <a:spcPct val="0"/>
              </a:spcAft>
            </a:pPr>
            <a:r>
              <a:rPr lang="en-US" sz="2400" i="1" dirty="0" smtClean="0">
                <a:solidFill>
                  <a:srgbClr val="FFFFFF"/>
                </a:solidFill>
                <a:latin typeface="Angsana New" pitchFamily="18" charset="-34"/>
                <a:cs typeface="Angsana New" pitchFamily="18" charset="-34"/>
              </a:rPr>
              <a:t>	Immediate </a:t>
            </a:r>
            <a:r>
              <a:rPr lang="en-US" sz="2400" i="1" dirty="0">
                <a:solidFill>
                  <a:srgbClr val="FFFFFF"/>
                </a:solidFill>
                <a:latin typeface="Angsana New" pitchFamily="18" charset="-34"/>
                <a:cs typeface="Angsana New" pitchFamily="18" charset="-34"/>
              </a:rPr>
              <a:t>treatment requires closure and replacement of the neural tissues into the spinal canal to prevent  </a:t>
            </a:r>
            <a:r>
              <a:rPr lang="en-US" sz="2400" i="1" dirty="0" smtClean="0">
                <a:solidFill>
                  <a:srgbClr val="FFFFFF"/>
                </a:solidFill>
                <a:latin typeface="Angsana New" pitchFamily="18" charset="-34"/>
                <a:cs typeface="Angsana New" pitchFamily="18" charset="-34"/>
              </a:rPr>
              <a:t>rupture, CSF leakage and infection</a:t>
            </a:r>
            <a:r>
              <a:rPr lang="en-US" sz="2800" i="1" dirty="0" smtClean="0">
                <a:solidFill>
                  <a:srgbClr val="FFFFFF"/>
                </a:solidFill>
                <a:latin typeface="Angsana New" pitchFamily="18" charset="-34"/>
                <a:cs typeface="Angsana New" pitchFamily="18" charset="-34"/>
              </a:rPr>
              <a:t>.</a:t>
            </a:r>
          </a:p>
          <a:p>
            <a:pPr marL="2400300" indent="-2400300" fontAlgn="base">
              <a:spcBef>
                <a:spcPct val="0"/>
              </a:spcBef>
              <a:spcAft>
                <a:spcPct val="0"/>
              </a:spcAft>
            </a:pPr>
            <a:r>
              <a:rPr lang="en-US" sz="2800" i="1" dirty="0">
                <a:solidFill>
                  <a:srgbClr val="FFFFFF"/>
                </a:solidFill>
                <a:latin typeface="Angsana New" pitchFamily="18" charset="-34"/>
                <a:cs typeface="Angsana New" pitchFamily="18" charset="-34"/>
              </a:rPr>
              <a:t>	</a:t>
            </a:r>
            <a:endParaRPr lang="en-US" sz="2800" i="1" dirty="0" smtClean="0">
              <a:solidFill>
                <a:srgbClr val="FFFFFF"/>
              </a:solidFill>
              <a:latin typeface="Angsana New" pitchFamily="18" charset="-34"/>
              <a:cs typeface="Angsana New" pitchFamily="18" charset="-34"/>
            </a:endParaRPr>
          </a:p>
          <a:p>
            <a:pPr marL="2400300" indent="-2400300" algn="l" rtl="0" fontAlgn="base">
              <a:spcBef>
                <a:spcPct val="0"/>
              </a:spcBef>
              <a:spcAft>
                <a:spcPct val="0"/>
              </a:spcAft>
            </a:pPr>
            <a:r>
              <a:rPr lang="en-US" sz="2800" i="1" dirty="0">
                <a:solidFill>
                  <a:srgbClr val="FFFFFF"/>
                </a:solidFill>
                <a:latin typeface="Angsana New" pitchFamily="18" charset="-34"/>
                <a:cs typeface="Angsana New" pitchFamily="18" charset="-34"/>
              </a:rPr>
              <a:t>	</a:t>
            </a:r>
            <a:r>
              <a:rPr lang="en-US" sz="2800" i="1" dirty="0" smtClean="0">
                <a:solidFill>
                  <a:srgbClr val="FFFFFF"/>
                </a:solidFill>
                <a:latin typeface="Angsana New" pitchFamily="18" charset="-34"/>
                <a:cs typeface="Angsana New" pitchFamily="18" charset="-34"/>
              </a:rPr>
              <a:t>Surgical repair for easier nursing and for cosmetic appearance.</a:t>
            </a:r>
          </a:p>
          <a:p>
            <a:pPr marL="2400300" indent="-2400300" fontAlgn="base">
              <a:spcBef>
                <a:spcPct val="0"/>
              </a:spcBef>
              <a:spcAft>
                <a:spcPct val="0"/>
              </a:spcAft>
            </a:pPr>
            <a:endParaRPr lang="en-US" sz="2800" i="1" dirty="0">
              <a:solidFill>
                <a:srgbClr val="FFFFFF"/>
              </a:solidFill>
              <a:latin typeface="Angsana New" pitchFamily="18" charset="-34"/>
              <a:cs typeface="Angsana New" pitchFamily="18" charset="-34"/>
            </a:endParaRPr>
          </a:p>
          <a:p>
            <a:pPr marL="2400300" indent="-2400300" algn="l" rtl="0" fontAlgn="base">
              <a:spcBef>
                <a:spcPct val="0"/>
              </a:spcBef>
              <a:spcAft>
                <a:spcPct val="0"/>
              </a:spcAft>
            </a:pPr>
            <a:r>
              <a:rPr lang="en-US" sz="2400" i="1" dirty="0" smtClean="0">
                <a:solidFill>
                  <a:srgbClr val="FFFFFF"/>
                </a:solidFill>
                <a:latin typeface="Angsana New" pitchFamily="18" charset="-34"/>
                <a:cs typeface="Angsana New" pitchFamily="18" charset="-34"/>
              </a:rPr>
              <a:t>	Advances </a:t>
            </a:r>
            <a:r>
              <a:rPr lang="en-US" sz="2400" i="1" dirty="0">
                <a:solidFill>
                  <a:srgbClr val="FFFFFF"/>
                </a:solidFill>
                <a:latin typeface="Angsana New" pitchFamily="18" charset="-34"/>
                <a:cs typeface="Angsana New" pitchFamily="18" charset="-34"/>
              </a:rPr>
              <a:t>in both </a:t>
            </a:r>
            <a:r>
              <a:rPr lang="en-US" sz="2400" i="1" dirty="0" smtClean="0">
                <a:solidFill>
                  <a:srgbClr val="FFFFFF"/>
                </a:solidFill>
                <a:latin typeface="Angsana New" pitchFamily="18" charset="-34"/>
                <a:cs typeface="Angsana New" pitchFamily="18" charset="-34"/>
              </a:rPr>
              <a:t>orthopedic </a:t>
            </a:r>
            <a:r>
              <a:rPr lang="en-US" sz="2400" i="1" dirty="0">
                <a:solidFill>
                  <a:srgbClr val="FFFFFF"/>
                </a:solidFill>
                <a:latin typeface="Angsana New" pitchFamily="18" charset="-34"/>
                <a:cs typeface="Angsana New" pitchFamily="18" charset="-34"/>
              </a:rPr>
              <a:t>and urological procedures have considerably improved the long-term management of the associated disabilities in most patients. </a:t>
            </a:r>
            <a:endParaRPr lang="en-US" sz="2400" i="1" dirty="0" smtClean="0">
              <a:solidFill>
                <a:srgbClr val="FFFFFF"/>
              </a:solidFill>
              <a:latin typeface="Angsana New" pitchFamily="18" charset="-34"/>
              <a:cs typeface="Angsana New" pitchFamily="18" charset="-34"/>
            </a:endParaRPr>
          </a:p>
          <a:p>
            <a:pPr marL="2400300" indent="-2400300" fontAlgn="base">
              <a:spcBef>
                <a:spcPct val="0"/>
              </a:spcBef>
              <a:spcAft>
                <a:spcPct val="0"/>
              </a:spcAft>
            </a:pPr>
            <a:r>
              <a:rPr lang="en-US" sz="2400" i="1" dirty="0">
                <a:solidFill>
                  <a:srgbClr val="FFFFFF"/>
                </a:solidFill>
                <a:latin typeface="Angsana New" pitchFamily="18" charset="-34"/>
                <a:cs typeface="Angsana New" pitchFamily="18" charset="-34"/>
              </a:rPr>
              <a:t>	</a:t>
            </a:r>
            <a:endParaRPr lang="en-US" sz="2400" i="1" dirty="0" smtClean="0">
              <a:solidFill>
                <a:srgbClr val="FFFFFF"/>
              </a:solidFill>
              <a:latin typeface="Angsana New" pitchFamily="18" charset="-34"/>
              <a:cs typeface="Angsana New" pitchFamily="18" charset="-34"/>
            </a:endParaRPr>
          </a:p>
          <a:p>
            <a:pPr marL="2400300" indent="-2400300" fontAlgn="base">
              <a:spcBef>
                <a:spcPct val="0"/>
              </a:spcBef>
              <a:spcAft>
                <a:spcPct val="0"/>
              </a:spcAft>
            </a:pPr>
            <a:r>
              <a:rPr lang="en-US" sz="2400" i="1" dirty="0">
                <a:solidFill>
                  <a:srgbClr val="FFFFFF"/>
                </a:solidFill>
                <a:latin typeface="Angsana New" pitchFamily="18" charset="-34"/>
                <a:cs typeface="Angsana New" pitchFamily="18" charset="-34"/>
              </a:rPr>
              <a:t>	</a:t>
            </a:r>
          </a:p>
          <a:p>
            <a:pPr marL="2400300" indent="-2400300" algn="just" fontAlgn="base">
              <a:spcBef>
                <a:spcPct val="0"/>
              </a:spcBef>
              <a:spcAft>
                <a:spcPct val="0"/>
              </a:spcAft>
            </a:pPr>
            <a:r>
              <a:rPr lang="en-US" sz="2400" i="1" dirty="0">
                <a:solidFill>
                  <a:srgbClr val="FFFFFF"/>
                </a:solidFill>
                <a:latin typeface="Angsana New" pitchFamily="18" charset="-34"/>
                <a:cs typeface="Angsana New" pitchFamily="18" charset="-34"/>
              </a:rPr>
              <a:t>	</a:t>
            </a:r>
            <a:endParaRPr lang="en-US" sz="2800" i="1" dirty="0">
              <a:solidFill>
                <a:srgbClr val="FFFFFF"/>
              </a:solidFill>
              <a:latin typeface="Angsana New" pitchFamily="18" charset="-34"/>
              <a:cs typeface="Angsana New" pitchFamily="18" charset="-34"/>
            </a:endParaRPr>
          </a:p>
        </p:txBody>
      </p:sp>
      <p:pic>
        <p:nvPicPr>
          <p:cNvPr id="6146" name="Picture 2" descr="E:\old desk top\my cases\Pediatric\Gaafar YaaKoub MMC Cleo\00 Ga3far MMC Preoperative MRI (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3178029"/>
            <a:ext cx="2074178" cy="2765572"/>
          </a:xfrm>
          <a:prstGeom prst="rect">
            <a:avLst/>
          </a:prstGeom>
          <a:noFill/>
          <a:extLst>
            <a:ext uri="{909E8E84-426E-40DD-AFC4-6F175D3DCCD1}">
              <a14:hiddenFill xmlns:a14="http://schemas.microsoft.com/office/drawing/2010/main" xmlns="">
                <a:solidFill>
                  <a:srgbClr val="FFFFFF"/>
                </a:solidFill>
              </a14:hiddenFill>
            </a:ext>
          </a:extLst>
        </p:spPr>
      </p:pic>
      <p:pic>
        <p:nvPicPr>
          <p:cNvPr id="6147" name="Picture 3" descr="E:\old desk top\my cases\Pediatric\Gaafar YaaKoub MMC Cleo\01 (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986" y="1346963"/>
            <a:ext cx="2447396" cy="1835547"/>
          </a:xfrm>
          <a:prstGeom prst="rect">
            <a:avLst/>
          </a:prstGeom>
          <a:noFill/>
          <a:extLst>
            <a:ext uri="{909E8E84-426E-40DD-AFC4-6F175D3DCCD1}">
              <a14:hiddenFill xmlns:a14="http://schemas.microsoft.com/office/drawing/2010/main" xmlns="">
                <a:solidFill>
                  <a:srgbClr val="FFFFFF"/>
                </a:solidFill>
              </a14:hiddenFill>
            </a:ext>
          </a:extLst>
        </p:spPr>
      </p:pic>
      <p:pic>
        <p:nvPicPr>
          <p:cNvPr id="6148" name="Picture 4" descr="E:\old desk top\my cases\Pediatric\Gaafar YaaKoub MMC Cleo\2010-11-10(1).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084342" y="3269666"/>
            <a:ext cx="2447645" cy="183573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8391007"/>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2286000"/>
            <a:ext cx="8229600" cy="1828801"/>
          </a:xfrm>
        </p:spPr>
        <p:txBody>
          <a:bodyPr/>
          <a:lstStyle/>
          <a:p>
            <a:pPr marL="0" indent="0" algn="l" rtl="0">
              <a:buNone/>
            </a:pPr>
            <a:r>
              <a:rPr lang="en-US" dirty="0" smtClean="0"/>
              <a:t>“</a:t>
            </a:r>
            <a:r>
              <a:rPr lang="en-US" sz="4000" i="1" dirty="0" smtClean="0">
                <a:solidFill>
                  <a:srgbClr val="92D050"/>
                </a:solidFill>
                <a:latin typeface="Angsana New" pitchFamily="18" charset="-34"/>
                <a:cs typeface="Angsana New" pitchFamily="18" charset="-34"/>
              </a:rPr>
              <a:t>Ruptured MMC with CSF leakage </a:t>
            </a:r>
            <a:r>
              <a:rPr lang="en-US" sz="4000" i="1" dirty="0">
                <a:solidFill>
                  <a:srgbClr val="92D050"/>
                </a:solidFill>
                <a:latin typeface="Angsana New" pitchFamily="18" charset="-34"/>
                <a:cs typeface="Angsana New" pitchFamily="18" charset="-34"/>
              </a:rPr>
              <a:t>i</a:t>
            </a:r>
            <a:r>
              <a:rPr lang="en-US" sz="4000" i="1" dirty="0" smtClean="0">
                <a:solidFill>
                  <a:srgbClr val="92D050"/>
                </a:solidFill>
                <a:latin typeface="Angsana New" pitchFamily="18" charset="-34"/>
                <a:cs typeface="Angsana New" pitchFamily="18" charset="-34"/>
              </a:rPr>
              <a:t>s regarded  a surgical emergency and should be repaired ASAP.”</a:t>
            </a:r>
            <a:endParaRPr lang="ar-EG" i="1" dirty="0">
              <a:solidFill>
                <a:srgbClr val="92D050"/>
              </a:solidFill>
              <a:latin typeface="Angsana New" pitchFamily="18" charset="-34"/>
            </a:endParaRPr>
          </a:p>
        </p:txBody>
      </p:sp>
    </p:spTree>
    <p:extLst>
      <p:ext uri="{BB962C8B-B14F-4D97-AF65-F5344CB8AC3E}">
        <p14:creationId xmlns:p14="http://schemas.microsoft.com/office/powerpoint/2010/main" xmlns="" val="3419032569"/>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Picture 2" descr="C:\Users\Public\Pictures\155600326mbyXLb_th.jpg"/>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a:xfrm>
            <a:off x="0" y="0"/>
            <a:ext cx="4191000" cy="3048000"/>
          </a:xfrm>
          <a:noFill/>
          <a:extLst>
            <a:ext uri="{909E8E84-426E-40DD-AFC4-6F175D3DCCD1}">
              <a14:hiddenFill xmlns:a14="http://schemas.microsoft.com/office/drawing/2010/main" xmlns="">
                <a:solidFill>
                  <a:srgbClr val="FFFFFF"/>
                </a:solidFill>
              </a14:hiddenFill>
            </a:ext>
          </a:extLst>
        </p:spPr>
      </p:pic>
      <p:pic>
        <p:nvPicPr>
          <p:cNvPr id="26628" name="Picture 3" descr="C:\Users\Public\Pictures\155600379ofPyXo_th.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219700" y="28575"/>
            <a:ext cx="3924300" cy="294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629" name="Picture 4" descr="C:\Users\Public\Pictures\155601462jlOfYH_th.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3714750"/>
            <a:ext cx="4191000" cy="3143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630" name="Picture 5" descr="C:\Users\Public\Pictures\155601558mMtVfz_th.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953000" y="3714750"/>
            <a:ext cx="4191000" cy="3143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805652907"/>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28600" y="1447800"/>
            <a:ext cx="8610600" cy="3581400"/>
          </a:xfrm>
        </p:spPr>
        <p:txBody>
          <a:bodyPr/>
          <a:lstStyle/>
          <a:p>
            <a:pPr rtl="0" eaLnBrk="1" hangingPunct="1">
              <a:defRPr/>
            </a:pPr>
            <a:r>
              <a:rPr lang="en-US" sz="6600" b="1" dirty="0" smtClean="0">
                <a:solidFill>
                  <a:srgbClr val="FFFF00"/>
                </a:solidFill>
                <a:effectLst/>
              </a:rPr>
              <a:t>SPINAL DYSRAPHISM</a:t>
            </a:r>
            <a:br>
              <a:rPr lang="en-US" sz="6600" b="1" dirty="0" smtClean="0">
                <a:solidFill>
                  <a:srgbClr val="FFFF00"/>
                </a:solidFill>
                <a:effectLst/>
              </a:rPr>
            </a:br>
            <a:r>
              <a:rPr lang="en-US" sz="6600" b="1" dirty="0" smtClean="0">
                <a:solidFill>
                  <a:srgbClr val="FFFF00"/>
                </a:solidFill>
                <a:effectLst/>
              </a:rPr>
              <a:t/>
            </a:r>
            <a:br>
              <a:rPr lang="en-US" sz="6600" b="1" dirty="0" smtClean="0">
                <a:solidFill>
                  <a:srgbClr val="FFFF00"/>
                </a:solidFill>
                <a:effectLst/>
              </a:rPr>
            </a:br>
            <a:endParaRPr lang="en-US" sz="6600" b="1" dirty="0" smtClean="0">
              <a:solidFill>
                <a:srgbClr val="FFFF00"/>
              </a:solidFill>
              <a:effectLst/>
            </a:endParaRPr>
          </a:p>
        </p:txBody>
      </p:sp>
    </p:spTree>
    <p:extLst>
      <p:ext uri="{BB962C8B-B14F-4D97-AF65-F5344CB8AC3E}">
        <p14:creationId xmlns:p14="http://schemas.microsoft.com/office/powerpoint/2010/main" xmlns="" val="18554890"/>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152400" y="470764"/>
            <a:ext cx="8763000" cy="5632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marL="2400300" indent="-2400300" fontAlgn="base">
              <a:spcBef>
                <a:spcPct val="0"/>
              </a:spcBef>
              <a:spcAft>
                <a:spcPct val="0"/>
              </a:spcAft>
            </a:pPr>
            <a:endParaRPr lang="en-US" sz="2400" b="1" i="1" dirty="0" smtClean="0">
              <a:solidFill>
                <a:srgbClr val="FFFFFF"/>
              </a:solidFill>
            </a:endParaRPr>
          </a:p>
          <a:p>
            <a:pPr marL="2400300" indent="-2400300" fontAlgn="base">
              <a:spcBef>
                <a:spcPct val="0"/>
              </a:spcBef>
              <a:spcAft>
                <a:spcPct val="0"/>
              </a:spcAft>
            </a:pPr>
            <a:endParaRPr lang="en-US" sz="2400" b="1" i="1" dirty="0" smtClean="0">
              <a:solidFill>
                <a:srgbClr val="FFFFFF"/>
              </a:solidFill>
            </a:endParaRPr>
          </a:p>
          <a:p>
            <a:pPr marL="2400300" indent="-2400300" algn="l" rtl="0" fontAlgn="base">
              <a:spcBef>
                <a:spcPct val="0"/>
              </a:spcBef>
              <a:spcAft>
                <a:spcPct val="0"/>
              </a:spcAft>
            </a:pPr>
            <a:r>
              <a:rPr lang="en-US" sz="2400" b="1" i="1" dirty="0" smtClean="0">
                <a:solidFill>
                  <a:srgbClr val="FFFFFF"/>
                </a:solidFill>
              </a:rPr>
              <a:t>Tethered cord:	</a:t>
            </a:r>
            <a:r>
              <a:rPr lang="en-US" sz="2400" dirty="0" smtClean="0">
                <a:solidFill>
                  <a:srgbClr val="FFFFFF"/>
                </a:solidFill>
              </a:rPr>
              <a:t>Although some recommend prophylactic division of the tethered filum terminale in the absence of neurological impairment, most reserve operative treatment for those who present with a neurological deficit, especially if there is evidence of progression, or prior to correction of any spinal deformity. </a:t>
            </a:r>
          </a:p>
          <a:p>
            <a:pPr marL="2400300" indent="-2400300" fontAlgn="base">
              <a:spcBef>
                <a:spcPct val="0"/>
              </a:spcBef>
              <a:spcAft>
                <a:spcPct val="0"/>
              </a:spcAft>
            </a:pPr>
            <a:endParaRPr lang="en-US" sz="2400" b="1" i="1" dirty="0" smtClean="0">
              <a:solidFill>
                <a:srgbClr val="FFFFFF"/>
              </a:solidFill>
            </a:endParaRPr>
          </a:p>
          <a:p>
            <a:pPr marL="2400300" indent="-2400300" algn="l" rtl="0" fontAlgn="base">
              <a:spcBef>
                <a:spcPct val="0"/>
              </a:spcBef>
              <a:spcAft>
                <a:spcPct val="0"/>
              </a:spcAft>
            </a:pPr>
            <a:r>
              <a:rPr lang="en-US" sz="2400" b="1" i="1" dirty="0">
                <a:solidFill>
                  <a:srgbClr val="FFFFFF"/>
                </a:solidFill>
                <a:latin typeface="Andalus" pitchFamily="18" charset="-78"/>
                <a:cs typeface="Andalus" pitchFamily="18" charset="-78"/>
              </a:rPr>
              <a:t>DIASTOMATOMYELIA</a:t>
            </a:r>
            <a:r>
              <a:rPr lang="en-US" sz="2400" b="1" i="1" dirty="0">
                <a:solidFill>
                  <a:srgbClr val="FFFFFF"/>
                </a:solidFill>
              </a:rPr>
              <a:t> </a:t>
            </a:r>
            <a:r>
              <a:rPr lang="en-US" sz="2400" b="1" i="1" dirty="0" smtClean="0">
                <a:solidFill>
                  <a:srgbClr val="FFFFFF"/>
                </a:solidFill>
              </a:rPr>
              <a:t>:  </a:t>
            </a:r>
          </a:p>
          <a:p>
            <a:pPr marL="2400300" indent="-2400300" algn="l" rtl="0" fontAlgn="base">
              <a:spcBef>
                <a:spcPct val="0"/>
              </a:spcBef>
              <a:spcAft>
                <a:spcPct val="0"/>
              </a:spcAft>
            </a:pPr>
            <a:r>
              <a:rPr lang="en-US" sz="2400" b="1" i="1" dirty="0">
                <a:solidFill>
                  <a:srgbClr val="FFFFFF"/>
                </a:solidFill>
              </a:rPr>
              <a:t>	</a:t>
            </a:r>
            <a:r>
              <a:rPr lang="en-US" sz="2400" dirty="0" smtClean="0">
                <a:solidFill>
                  <a:srgbClr val="FFFFFF"/>
                </a:solidFill>
              </a:rPr>
              <a:t>In contrast to tethered cord, prophylactic removal of the spur in patients with diastomatomyelia is usually performed, even in the absence of neurological impairment.</a:t>
            </a:r>
          </a:p>
        </p:txBody>
      </p:sp>
    </p:spTree>
    <p:extLst>
      <p:ext uri="{BB962C8B-B14F-4D97-AF65-F5344CB8AC3E}">
        <p14:creationId xmlns:p14="http://schemas.microsoft.com/office/powerpoint/2010/main" xmlns="" val="2701835821"/>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42844" y="714356"/>
            <a:ext cx="8763000"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marL="2400300" indent="-2400300" algn="ctr" rtl="0" fontAlgn="base">
              <a:spcBef>
                <a:spcPct val="0"/>
              </a:spcBef>
              <a:spcAft>
                <a:spcPct val="0"/>
              </a:spcAft>
            </a:pPr>
            <a:r>
              <a:rPr lang="en-US" sz="2800" b="1" i="1" dirty="0" smtClean="0">
                <a:solidFill>
                  <a:srgbClr val="FFFF00"/>
                </a:solidFill>
              </a:rPr>
              <a:t>++Antenatal diagnosis</a:t>
            </a:r>
            <a:endParaRPr lang="ar-EG" sz="2800" b="1" i="1" dirty="0" smtClean="0">
              <a:solidFill>
                <a:srgbClr val="FFFF00"/>
              </a:solidFill>
            </a:endParaRPr>
          </a:p>
          <a:p>
            <a:pPr marL="2400300" indent="-2400300" algn="ctr" rtl="1" fontAlgn="base">
              <a:spcBef>
                <a:spcPct val="0"/>
              </a:spcBef>
              <a:spcAft>
                <a:spcPct val="0"/>
              </a:spcAft>
            </a:pPr>
            <a:endParaRPr lang="en-US" sz="2800" b="1" i="1" dirty="0" smtClean="0">
              <a:solidFill>
                <a:srgbClr val="FFFFFF"/>
              </a:solidFill>
            </a:endParaRPr>
          </a:p>
          <a:p>
            <a:pPr marL="2400300" indent="-2400300" algn="just" rtl="0" fontAlgn="base">
              <a:spcBef>
                <a:spcPct val="0"/>
              </a:spcBef>
              <a:spcAft>
                <a:spcPct val="0"/>
              </a:spcAft>
            </a:pPr>
            <a:r>
              <a:rPr lang="en-US" sz="2800" b="1" i="1" dirty="0" smtClean="0">
                <a:solidFill>
                  <a:srgbClr val="FFFFFF"/>
                </a:solidFill>
              </a:rPr>
              <a:t>	</a:t>
            </a:r>
            <a:r>
              <a:rPr lang="en-US" sz="2800" i="1" dirty="0" smtClean="0">
                <a:solidFill>
                  <a:srgbClr val="FFFFFF"/>
                </a:solidFill>
                <a:latin typeface="Angsana New" pitchFamily="18" charset="-34"/>
                <a:cs typeface="Angsana New" pitchFamily="18" charset="-34"/>
              </a:rPr>
              <a:t>Screening the maternal serum/amniotic fluid for alpha-fetoprotein and acetyl cholinesterase, fetal ultrasonography and contrast enhanced amniography in high risk patients (e.g. with an affected sibling) provides an effective method of detecting neural tube defects. This gives the parents the possibility of therapeutic abortion and in the long term may reduce the incidence of this condition.</a:t>
            </a:r>
            <a:r>
              <a:rPr lang="en-US" sz="2800" dirty="0" smtClean="0">
                <a:solidFill>
                  <a:srgbClr val="FFFFFF"/>
                </a:solidFill>
                <a:latin typeface="Angsana New" pitchFamily="18" charset="-34"/>
                <a:cs typeface="Angsana New" pitchFamily="18" charset="-34"/>
              </a:rPr>
              <a:t> </a:t>
            </a:r>
          </a:p>
        </p:txBody>
      </p:sp>
    </p:spTree>
    <p:extLst>
      <p:ext uri="{BB962C8B-B14F-4D97-AF65-F5344CB8AC3E}">
        <p14:creationId xmlns:p14="http://schemas.microsoft.com/office/powerpoint/2010/main" xmlns="" val="2333715978"/>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Antenatal Care</a:t>
            </a:r>
            <a:endParaRPr lang="ar-EG" dirty="0"/>
          </a:p>
        </p:txBody>
      </p:sp>
      <p:sp>
        <p:nvSpPr>
          <p:cNvPr id="3" name="Content Placeholder 2"/>
          <p:cNvSpPr>
            <a:spLocks noGrp="1"/>
          </p:cNvSpPr>
          <p:nvPr>
            <p:ph idx="1"/>
          </p:nvPr>
        </p:nvSpPr>
        <p:spPr>
          <a:xfrm>
            <a:off x="533400" y="1981200"/>
            <a:ext cx="8229600" cy="3124200"/>
          </a:xfrm>
        </p:spPr>
        <p:txBody>
          <a:bodyPr/>
          <a:lstStyle/>
          <a:p>
            <a:pPr algn="l" rtl="0"/>
            <a:r>
              <a:rPr lang="en-US" dirty="0" smtClean="0"/>
              <a:t>Avoid antiepileptic drugs especially valproate.</a:t>
            </a:r>
          </a:p>
          <a:p>
            <a:pPr algn="l" rtl="0"/>
            <a:r>
              <a:rPr lang="en-US" dirty="0" smtClean="0"/>
              <a:t>Folic acid maternal supplementation.</a:t>
            </a:r>
            <a:endParaRPr lang="ar-EG" dirty="0"/>
          </a:p>
        </p:txBody>
      </p:sp>
    </p:spTree>
    <p:extLst>
      <p:ext uri="{BB962C8B-B14F-4D97-AF65-F5344CB8AC3E}">
        <p14:creationId xmlns:p14="http://schemas.microsoft.com/office/powerpoint/2010/main" xmlns="" val="3215820298"/>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solidFill>
                  <a:schemeClr val="accent1"/>
                </a:solidFill>
              </a:rPr>
              <a:t>Cranial Congenital Anomalies</a:t>
            </a:r>
            <a:endParaRPr lang="ar-EG" sz="4800" dirty="0">
              <a:solidFill>
                <a:schemeClr val="accent1"/>
              </a:solidFill>
            </a:endParaRPr>
          </a:p>
        </p:txBody>
      </p:sp>
      <p:sp>
        <p:nvSpPr>
          <p:cNvPr id="3" name="Content Placeholder 2"/>
          <p:cNvSpPr>
            <a:spLocks noGrp="1"/>
          </p:cNvSpPr>
          <p:nvPr>
            <p:ph idx="1"/>
          </p:nvPr>
        </p:nvSpPr>
        <p:spPr>
          <a:xfrm>
            <a:off x="2362200" y="2438400"/>
            <a:ext cx="4191000" cy="1524000"/>
          </a:xfrm>
        </p:spPr>
        <p:txBody>
          <a:bodyPr/>
          <a:lstStyle/>
          <a:p>
            <a:pPr marL="0" indent="0" algn="l" rtl="0">
              <a:buNone/>
            </a:pPr>
            <a:r>
              <a:rPr lang="en-US" sz="4000" dirty="0" smtClean="0"/>
              <a:t>Craniosynostosis</a:t>
            </a:r>
          </a:p>
        </p:txBody>
      </p:sp>
    </p:spTree>
    <p:extLst>
      <p:ext uri="{BB962C8B-B14F-4D97-AF65-F5344CB8AC3E}">
        <p14:creationId xmlns:p14="http://schemas.microsoft.com/office/powerpoint/2010/main" xmlns="" val="1999409191"/>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57224" y="1500174"/>
            <a:ext cx="7467600" cy="1323439"/>
          </a:xfrm>
          <a:prstGeom prst="rect">
            <a:avLst/>
          </a:prstGeom>
        </p:spPr>
        <p:txBody>
          <a:bodyPr wrap="square">
            <a:spAutoFit/>
          </a:bodyPr>
          <a:lstStyle/>
          <a:p>
            <a:pPr algn="l" rtl="0"/>
            <a:r>
              <a:rPr lang="en-US" sz="4400" b="1" dirty="0">
                <a:latin typeface="Angsana New" pitchFamily="18" charset="-34"/>
                <a:cs typeface="Angsana New" pitchFamily="18" charset="-34"/>
              </a:rPr>
              <a:t>Craniosynostosis</a:t>
            </a:r>
          </a:p>
          <a:p>
            <a:pPr algn="l" rtl="0"/>
            <a:r>
              <a:rPr lang="en-US" sz="3600" dirty="0">
                <a:latin typeface="Angsana New" pitchFamily="18" charset="-34"/>
                <a:cs typeface="Angsana New" pitchFamily="18" charset="-34"/>
              </a:rPr>
              <a:t> </a:t>
            </a:r>
            <a:r>
              <a:rPr lang="en-US" sz="3600" dirty="0" smtClean="0">
                <a:latin typeface="Angsana New" pitchFamily="18" charset="-34"/>
                <a:cs typeface="Angsana New" pitchFamily="18" charset="-34"/>
              </a:rPr>
              <a:t>                                    Premature closure of cranial sutures.</a:t>
            </a:r>
            <a:endParaRPr lang="en-US" sz="3600" dirty="0">
              <a:latin typeface="Angsana New" pitchFamily="18" charset="-34"/>
              <a:cs typeface="Angsana New" pitchFamily="18" charset="-34"/>
            </a:endParaRPr>
          </a:p>
        </p:txBody>
      </p:sp>
      <p:pic>
        <p:nvPicPr>
          <p:cNvPr id="9" name="Craniosynostosis - Mayo Clinic - YouTube222.flv">
            <a:hlinkClick r:id="" action="ppaction://media"/>
          </p:cNvPr>
          <p:cNvPicPr>
            <a:picLocks noChangeAspect="1"/>
          </p:cNvPicPr>
          <p:nvPr>
            <a:videoFile r:link="rId1"/>
            <p:extLst>
              <p:ext uri="{DAA4B4D4-6D71-4841-9C94-3DE7FCFB9230}">
                <p14:media xmlns:p14="http://schemas.microsoft.com/office/powerpoint/2010/main" xmlns="" r:embed="rId3"/>
              </p:ext>
            </p:extLst>
          </p:nvPr>
        </p:nvPicPr>
        <p:blipFill>
          <a:blip r:embed="rId4" cstate="print"/>
          <a:stretch>
            <a:fillRect/>
          </a:stretch>
        </p:blipFill>
        <p:spPr>
          <a:xfrm>
            <a:off x="2928926" y="3000372"/>
            <a:ext cx="5910687" cy="3324761"/>
          </a:xfrm>
          <a:prstGeom prst="rect">
            <a:avLst/>
          </a:prstGeom>
        </p:spPr>
      </p:pic>
    </p:spTree>
    <p:extLst>
      <p:ext uri="{BB962C8B-B14F-4D97-AF65-F5344CB8AC3E}">
        <p14:creationId xmlns:p14="http://schemas.microsoft.com/office/powerpoint/2010/main" xmlns="" val="23465507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408"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Dolicocephaly</a:t>
            </a:r>
            <a:endParaRPr lang="ar-EG" dirty="0"/>
          </a:p>
        </p:txBody>
      </p:sp>
      <p:sp>
        <p:nvSpPr>
          <p:cNvPr id="3" name="Content Placeholder 2"/>
          <p:cNvSpPr>
            <a:spLocks noGrp="1"/>
          </p:cNvSpPr>
          <p:nvPr>
            <p:ph idx="1"/>
          </p:nvPr>
        </p:nvSpPr>
        <p:spPr>
          <a:xfrm>
            <a:off x="457200" y="1447800"/>
            <a:ext cx="8229600" cy="1676400"/>
          </a:xfrm>
        </p:spPr>
        <p:txBody>
          <a:bodyPr>
            <a:normAutofit lnSpcReduction="10000"/>
          </a:bodyPr>
          <a:lstStyle/>
          <a:p>
            <a:pPr algn="l" rtl="0"/>
            <a:r>
              <a:rPr lang="en-US" sz="2800" dirty="0" smtClean="0">
                <a:effectLst/>
                <a:latin typeface="Angsana New" pitchFamily="18" charset="-34"/>
                <a:cs typeface="Angsana New" pitchFamily="18" charset="-34"/>
              </a:rPr>
              <a:t>Sagittal synostosis ( Dolicocephaly or scaphocephaly, boat shaped skull)  is the most common single suture affection (80% males)</a:t>
            </a:r>
          </a:p>
          <a:p>
            <a:pPr algn="l" rtl="0"/>
            <a:r>
              <a:rPr lang="en-US" sz="2800" dirty="0" smtClean="0">
                <a:effectLst/>
                <a:latin typeface="Angsana New" pitchFamily="18" charset="-34"/>
                <a:cs typeface="Angsana New" pitchFamily="18" charset="-34"/>
              </a:rPr>
              <a:t>Sagittal  synostosis: marked elongation in the antero-posterior diameter of the skull/ Limited lateral skull growth.</a:t>
            </a:r>
            <a:endParaRPr lang="ar-EG" sz="2800" dirty="0" smtClean="0">
              <a:effectLst/>
              <a:latin typeface="Angsana New" pitchFamily="18" charset="-34"/>
            </a:endParaRPr>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38200" y="3429000"/>
            <a:ext cx="8015654" cy="304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846407737"/>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Plagiocephaly</a:t>
            </a:r>
            <a:endParaRPr lang="ar-EG" dirty="0"/>
          </a:p>
        </p:txBody>
      </p:sp>
      <p:sp>
        <p:nvSpPr>
          <p:cNvPr id="3" name="Content Placeholder 2"/>
          <p:cNvSpPr>
            <a:spLocks noGrp="1"/>
          </p:cNvSpPr>
          <p:nvPr>
            <p:ph idx="1"/>
          </p:nvPr>
        </p:nvSpPr>
        <p:spPr>
          <a:xfrm>
            <a:off x="457200" y="1600200"/>
            <a:ext cx="4876800" cy="4800599"/>
          </a:xfrm>
        </p:spPr>
        <p:txBody>
          <a:bodyPr/>
          <a:lstStyle/>
          <a:p>
            <a:pPr algn="l" rtl="0"/>
            <a:r>
              <a:rPr lang="en-US" dirty="0" smtClean="0">
                <a:latin typeface="Angsana New" pitchFamily="18" charset="-34"/>
                <a:cs typeface="Angsana New" pitchFamily="18" charset="-34"/>
              </a:rPr>
              <a:t>Unilateral coronal  CSO </a:t>
            </a:r>
          </a:p>
          <a:p>
            <a:pPr algn="l" rtl="0"/>
            <a:r>
              <a:rPr lang="en-US" dirty="0" smtClean="0">
                <a:latin typeface="Angsana New" pitchFamily="18" charset="-34"/>
                <a:cs typeface="Angsana New" pitchFamily="18" charset="-34"/>
              </a:rPr>
              <a:t>The affected side of the forehead is flattened and concave above the eye. </a:t>
            </a:r>
          </a:p>
          <a:p>
            <a:pPr algn="l" rtl="0"/>
            <a:r>
              <a:rPr lang="en-US" dirty="0" smtClean="0">
                <a:latin typeface="Angsana New" pitchFamily="18" charset="-34"/>
                <a:cs typeface="Angsana New" pitchFamily="18" charset="-34"/>
              </a:rPr>
              <a:t>The normal side falsely appears to bulge abnormally. </a:t>
            </a:r>
          </a:p>
        </p:txBody>
      </p:sp>
      <p:pic>
        <p:nvPicPr>
          <p:cNvPr id="9218" name="Picture 2" descr="E:\Undergraduate teaching\ppp for y6\Plagiocephaly_in_a_baby-SPL.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76799" y="1752600"/>
            <a:ext cx="4019251" cy="3581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81010389"/>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Bilateral Coronal craniosynostosis</a:t>
            </a:r>
            <a:endParaRPr lang="ar-EG" dirty="0"/>
          </a:p>
        </p:txBody>
      </p:sp>
      <p:sp>
        <p:nvSpPr>
          <p:cNvPr id="3" name="Content Placeholder 2"/>
          <p:cNvSpPr>
            <a:spLocks noGrp="1"/>
          </p:cNvSpPr>
          <p:nvPr>
            <p:ph idx="1"/>
          </p:nvPr>
        </p:nvSpPr>
        <p:spPr>
          <a:xfrm>
            <a:off x="381000" y="2133600"/>
            <a:ext cx="4495800" cy="5562600"/>
          </a:xfrm>
        </p:spPr>
        <p:txBody>
          <a:bodyPr/>
          <a:lstStyle/>
          <a:p>
            <a:pPr algn="l" rtl="0"/>
            <a:r>
              <a:rPr lang="en-US" dirty="0" smtClean="0">
                <a:effectLst/>
                <a:latin typeface="Angsana New" pitchFamily="18" charset="-34"/>
                <a:cs typeface="Angsana New" pitchFamily="18" charset="-34"/>
              </a:rPr>
              <a:t>Bilateral coronal CSO</a:t>
            </a:r>
          </a:p>
          <a:p>
            <a:pPr algn="l" rtl="0"/>
            <a:r>
              <a:rPr lang="en-US" dirty="0" smtClean="0">
                <a:effectLst/>
                <a:latin typeface="Angsana New" pitchFamily="18" charset="-34"/>
                <a:cs typeface="Angsana New" pitchFamily="18" charset="-34"/>
              </a:rPr>
              <a:t>Brachycephaly with broad, flattened forehead (acrocephaly)</a:t>
            </a:r>
          </a:p>
          <a:p>
            <a:pPr algn="l" rtl="0"/>
            <a:r>
              <a:rPr lang="en-US" dirty="0" smtClean="0">
                <a:effectLst/>
                <a:latin typeface="Angsana New" pitchFamily="18" charset="-34"/>
                <a:cs typeface="Angsana New" pitchFamily="18" charset="-34"/>
              </a:rPr>
              <a:t>Flat head syndrome.</a:t>
            </a:r>
            <a:endParaRPr lang="ar-EG" dirty="0">
              <a:effectLst/>
              <a:latin typeface="Angsana New" pitchFamily="18" charset="-34"/>
            </a:endParaRPr>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105400" y="3429000"/>
            <a:ext cx="3124200" cy="2343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37835133"/>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Trigonocephaly</a:t>
            </a:r>
            <a:br>
              <a:rPr lang="en-US" dirty="0" smtClean="0"/>
            </a:br>
            <a:endParaRPr lang="ar-EG" dirty="0"/>
          </a:p>
        </p:txBody>
      </p:sp>
      <p:sp>
        <p:nvSpPr>
          <p:cNvPr id="3" name="Content Placeholder 2"/>
          <p:cNvSpPr>
            <a:spLocks noGrp="1"/>
          </p:cNvSpPr>
          <p:nvPr>
            <p:ph idx="1"/>
          </p:nvPr>
        </p:nvSpPr>
        <p:spPr/>
        <p:txBody>
          <a:bodyPr/>
          <a:lstStyle/>
          <a:p>
            <a:pPr algn="l" rtl="0"/>
            <a:r>
              <a:rPr lang="en-US" dirty="0" smtClean="0"/>
              <a:t>Abnormal closure of the metopic suture results in trigonocephaly</a:t>
            </a:r>
            <a:endParaRPr lang="ar-EG" dirty="0"/>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1000" y="3048000"/>
            <a:ext cx="3509149" cy="2714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12659" y="2895600"/>
            <a:ext cx="2762250" cy="3268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554560645"/>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1066800"/>
            <a:ext cx="7467600" cy="1600438"/>
          </a:xfrm>
          <a:prstGeom prst="rect">
            <a:avLst/>
          </a:prstGeom>
        </p:spPr>
        <p:txBody>
          <a:bodyPr wrap="square">
            <a:spAutoFit/>
          </a:bodyPr>
          <a:lstStyle/>
          <a:p>
            <a:endParaRPr lang="en-US" sz="2000" b="1" dirty="0" smtClean="0">
              <a:solidFill>
                <a:srgbClr val="FF0000"/>
              </a:solidFill>
            </a:endParaRPr>
          </a:p>
          <a:p>
            <a:pPr algn="l" rtl="0"/>
            <a:endParaRPr lang="en-US" sz="2000" b="1" dirty="0" smtClean="0">
              <a:solidFill>
                <a:srgbClr val="FF0000"/>
              </a:solidFill>
            </a:endParaRPr>
          </a:p>
          <a:p>
            <a:pPr algn="l" rtl="0"/>
            <a:r>
              <a:rPr lang="en-US" sz="2000" b="1" dirty="0" err="1" smtClean="0">
                <a:solidFill>
                  <a:srgbClr val="FF0000"/>
                </a:solidFill>
              </a:rPr>
              <a:t>Crouzon’s</a:t>
            </a:r>
            <a:r>
              <a:rPr lang="en-US" sz="2000" dirty="0" smtClean="0">
                <a:solidFill>
                  <a:srgbClr val="FF0000"/>
                </a:solidFill>
              </a:rPr>
              <a:t> </a:t>
            </a:r>
            <a:r>
              <a:rPr lang="en-US" dirty="0" smtClean="0"/>
              <a:t>: Coronal </a:t>
            </a:r>
            <a:r>
              <a:rPr lang="en-US" dirty="0"/>
              <a:t>CSO and mid facial hypoplasia. </a:t>
            </a:r>
            <a:endParaRPr lang="en-US" dirty="0" smtClean="0"/>
          </a:p>
          <a:p>
            <a:pPr algn="l" rtl="0"/>
            <a:r>
              <a:rPr lang="en-US" sz="2000" b="1" dirty="0" smtClean="0">
                <a:solidFill>
                  <a:srgbClr val="FF0000"/>
                </a:solidFill>
              </a:rPr>
              <a:t>Apert’s </a:t>
            </a:r>
            <a:r>
              <a:rPr lang="en-US" sz="2000" b="1" dirty="0">
                <a:solidFill>
                  <a:srgbClr val="FF0000"/>
                </a:solidFill>
              </a:rPr>
              <a:t>syndrome</a:t>
            </a:r>
            <a:r>
              <a:rPr lang="en-US" sz="2000" b="1" dirty="0"/>
              <a:t> </a:t>
            </a:r>
            <a:r>
              <a:rPr lang="en-US" dirty="0"/>
              <a:t>is associated with syndactyly</a:t>
            </a:r>
          </a:p>
          <a:p>
            <a:r>
              <a:rPr lang="en-US" dirty="0"/>
              <a:t>	</a:t>
            </a:r>
          </a:p>
        </p:txBody>
      </p:sp>
      <p:pic>
        <p:nvPicPr>
          <p:cNvPr id="1229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500306"/>
            <a:ext cx="9144000" cy="38509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Rectangle 1"/>
          <p:cNvSpPr/>
          <p:nvPr/>
        </p:nvSpPr>
        <p:spPr>
          <a:xfrm>
            <a:off x="3048000" y="323661"/>
            <a:ext cx="2929007" cy="707886"/>
          </a:xfrm>
          <a:prstGeom prst="rect">
            <a:avLst/>
          </a:prstGeom>
        </p:spPr>
        <p:txBody>
          <a:bodyPr wrap="none">
            <a:spAutoFit/>
          </a:bodyPr>
          <a:lstStyle/>
          <a:p>
            <a:pPr lvl="0"/>
            <a:r>
              <a:rPr lang="en-US" sz="4000" b="1" dirty="0">
                <a:solidFill>
                  <a:srgbClr val="FFFFFF"/>
                </a:solidFill>
                <a:latin typeface="Angsana New" pitchFamily="18" charset="-34"/>
                <a:cs typeface="Angsana New" pitchFamily="18" charset="-34"/>
              </a:rPr>
              <a:t>Complex disorders</a:t>
            </a:r>
          </a:p>
        </p:txBody>
      </p:sp>
    </p:spTree>
    <p:extLst>
      <p:ext uri="{BB962C8B-B14F-4D97-AF65-F5344CB8AC3E}">
        <p14:creationId xmlns:p14="http://schemas.microsoft.com/office/powerpoint/2010/main" xmlns="" val="2604574114"/>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33400" y="228600"/>
            <a:ext cx="8077200" cy="533400"/>
          </a:xfrm>
        </p:spPr>
        <p:txBody>
          <a:bodyPr anchor="t" anchorCtr="0">
            <a:normAutofit fontScale="90000"/>
          </a:bodyPr>
          <a:lstStyle/>
          <a:p>
            <a:pPr eaLnBrk="1" hangingPunct="1">
              <a:defRPr/>
            </a:pPr>
            <a:r>
              <a:rPr lang="en-US" sz="4000" b="1" dirty="0" smtClean="0">
                <a:solidFill>
                  <a:srgbClr val="FFFF00"/>
                </a:solidFill>
              </a:rPr>
              <a:t>SPINAL DYSRAPHISM</a:t>
            </a:r>
            <a:r>
              <a:rPr lang="en-US" sz="4000" dirty="0" smtClean="0">
                <a:solidFill>
                  <a:srgbClr val="FFFF00"/>
                </a:solidFill>
              </a:rPr>
              <a:t> </a:t>
            </a:r>
          </a:p>
        </p:txBody>
      </p:sp>
      <p:sp>
        <p:nvSpPr>
          <p:cNvPr id="3075" name="Rectangle 3"/>
          <p:cNvSpPr>
            <a:spLocks noChangeArrowheads="1"/>
          </p:cNvSpPr>
          <p:nvPr/>
        </p:nvSpPr>
        <p:spPr bwMode="auto">
          <a:xfrm>
            <a:off x="533400" y="1676400"/>
            <a:ext cx="8077200" cy="1600200"/>
          </a:xfrm>
          <a:prstGeom prst="rect">
            <a:avLst/>
          </a:prstGeom>
          <a:noFill/>
          <a:ln w="9525">
            <a:noFill/>
            <a:miter lim="800000"/>
            <a:headEnd/>
            <a:tailEnd/>
          </a:ln>
          <a:effectLst/>
        </p:spPr>
        <p:txBody>
          <a:bodyPr/>
          <a:lstStyle/>
          <a:p>
            <a:pPr algn="just" rtl="0" fontAlgn="base">
              <a:spcBef>
                <a:spcPct val="0"/>
              </a:spcBef>
              <a:spcAft>
                <a:spcPct val="0"/>
              </a:spcAft>
              <a:defRPr/>
            </a:pPr>
            <a:r>
              <a:rPr lang="en-US" sz="3600" dirty="0">
                <a:solidFill>
                  <a:srgbClr val="B2B2B2"/>
                </a:solidFill>
                <a:latin typeface="Angsana New" pitchFamily="18" charset="-34"/>
                <a:cs typeface="Angsana New" pitchFamily="18" charset="-34"/>
              </a:rPr>
              <a:t>This term encompasses all defects (open or closed) associated with a failure of closure of the posterior neural arch.</a:t>
            </a:r>
          </a:p>
        </p:txBody>
      </p:sp>
      <p:pic>
        <p:nvPicPr>
          <p:cNvPr id="4098" name="Picture 2" descr="E:\slides for students\myelomeningeocele A rare case0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10000" y="2971800"/>
            <a:ext cx="4953000" cy="37147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22287477"/>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714356"/>
            <a:ext cx="7467600" cy="4678204"/>
          </a:xfrm>
          <a:prstGeom prst="rect">
            <a:avLst/>
          </a:prstGeom>
        </p:spPr>
        <p:txBody>
          <a:bodyPr wrap="square">
            <a:spAutoFit/>
          </a:bodyPr>
          <a:lstStyle/>
          <a:p>
            <a:pPr algn="l" rtl="0"/>
            <a:r>
              <a:rPr lang="en-US" sz="2800" b="1" dirty="0" smtClean="0">
                <a:solidFill>
                  <a:schemeClr val="accent1"/>
                </a:solidFill>
              </a:rPr>
              <a:t>Clinical Presentation</a:t>
            </a:r>
          </a:p>
          <a:p>
            <a:endParaRPr lang="en-US" sz="2800" b="1" dirty="0"/>
          </a:p>
          <a:p>
            <a:pPr marL="285750" indent="-285750" algn="l" rtl="0">
              <a:buFont typeface="Arial" pitchFamily="34" charset="0"/>
              <a:buChar char="•"/>
            </a:pPr>
            <a:r>
              <a:rPr lang="en-US" sz="2800" dirty="0" smtClean="0"/>
              <a:t>Cosmetic Disfigurement.</a:t>
            </a:r>
          </a:p>
          <a:p>
            <a:pPr marL="285750" indent="-285750">
              <a:buFont typeface="Arial" pitchFamily="34" charset="0"/>
              <a:buChar char="•"/>
            </a:pPr>
            <a:endParaRPr lang="en-US" sz="2800" dirty="0" smtClean="0"/>
          </a:p>
          <a:p>
            <a:pPr marL="285750" indent="-285750" algn="l" rtl="0">
              <a:buFont typeface="Arial" pitchFamily="34" charset="0"/>
              <a:buChar char="•"/>
            </a:pPr>
            <a:r>
              <a:rPr lang="en-US" sz="2800" dirty="0" smtClean="0"/>
              <a:t>Elevated </a:t>
            </a:r>
            <a:r>
              <a:rPr lang="en-US" sz="2800" dirty="0"/>
              <a:t>ICP occurs in 11% of cases of single stenotic </a:t>
            </a:r>
            <a:r>
              <a:rPr lang="en-US" sz="2800" dirty="0" smtClean="0"/>
              <a:t>suture.</a:t>
            </a:r>
            <a:endParaRPr lang="en-US" sz="2800" dirty="0"/>
          </a:p>
          <a:p>
            <a:pPr marL="285750" indent="-285750">
              <a:buFont typeface="Arial" pitchFamily="34" charset="0"/>
              <a:buChar char="•"/>
            </a:pPr>
            <a:endParaRPr lang="en-US" sz="2800" dirty="0" smtClean="0"/>
          </a:p>
          <a:p>
            <a:pPr marL="285750" indent="-285750" algn="l" rtl="0">
              <a:buFont typeface="Arial" pitchFamily="34" charset="0"/>
              <a:buChar char="•"/>
            </a:pPr>
            <a:r>
              <a:rPr lang="en-US" sz="2800" dirty="0" smtClean="0"/>
              <a:t>Brain compression and limitation of cerebral growth during the early neonatal period. </a:t>
            </a:r>
          </a:p>
          <a:p>
            <a:r>
              <a:rPr lang="en-US" sz="2800" dirty="0"/>
              <a:t>	</a:t>
            </a:r>
            <a:endParaRPr lang="en-US" sz="2800" dirty="0" smtClean="0"/>
          </a:p>
          <a:p>
            <a:r>
              <a:rPr lang="en-US" dirty="0"/>
              <a:t>	</a:t>
            </a:r>
          </a:p>
        </p:txBody>
      </p:sp>
    </p:spTree>
    <p:extLst>
      <p:ext uri="{BB962C8B-B14F-4D97-AF65-F5344CB8AC3E}">
        <p14:creationId xmlns:p14="http://schemas.microsoft.com/office/powerpoint/2010/main" xmlns="" val="1041225835"/>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Radiology</a:t>
            </a:r>
            <a:endParaRPr lang="ar-EG" dirty="0">
              <a:solidFill>
                <a:schemeClr val="accent1"/>
              </a:solidFill>
            </a:endParaRPr>
          </a:p>
        </p:txBody>
      </p:sp>
      <p:sp>
        <p:nvSpPr>
          <p:cNvPr id="3" name="Content Placeholder 2"/>
          <p:cNvSpPr>
            <a:spLocks noGrp="1"/>
          </p:cNvSpPr>
          <p:nvPr>
            <p:ph idx="1"/>
          </p:nvPr>
        </p:nvSpPr>
        <p:spPr>
          <a:xfrm>
            <a:off x="457200" y="1600200"/>
            <a:ext cx="4648200" cy="5257800"/>
          </a:xfrm>
        </p:spPr>
        <p:txBody>
          <a:bodyPr/>
          <a:lstStyle/>
          <a:p>
            <a:pPr algn="l" rtl="0"/>
            <a:r>
              <a:rPr lang="en-US" sz="2400" dirty="0" smtClean="0"/>
              <a:t>X-ray</a:t>
            </a:r>
          </a:p>
          <a:p>
            <a:pPr algn="l" rtl="0"/>
            <a:endParaRPr lang="en-US" sz="2400" dirty="0"/>
          </a:p>
          <a:p>
            <a:pPr marL="0" indent="0" algn="l" rtl="0">
              <a:buNone/>
            </a:pPr>
            <a:endParaRPr lang="en-US" sz="2400" dirty="0" smtClean="0"/>
          </a:p>
          <a:p>
            <a:pPr algn="l" rtl="0"/>
            <a:r>
              <a:rPr lang="en-US" sz="2400" dirty="0" smtClean="0"/>
              <a:t>CT with sagittal, coronal and 3D reconstruction.</a:t>
            </a:r>
          </a:p>
          <a:p>
            <a:pPr algn="l" rtl="0"/>
            <a:endParaRPr lang="en-US" sz="2400" dirty="0" smtClean="0"/>
          </a:p>
          <a:p>
            <a:pPr algn="l" rtl="0"/>
            <a:endParaRPr lang="en-US" sz="2400" dirty="0"/>
          </a:p>
          <a:p>
            <a:pPr algn="l" rtl="0"/>
            <a:endParaRPr lang="en-US" sz="2400" dirty="0" smtClean="0"/>
          </a:p>
          <a:p>
            <a:pPr algn="l" rtl="0"/>
            <a:r>
              <a:rPr lang="en-US" sz="2400" dirty="0" smtClean="0"/>
              <a:t>MRI </a:t>
            </a:r>
            <a:endParaRPr lang="ar-EG" sz="2400" dirty="0"/>
          </a:p>
        </p:txBody>
      </p:sp>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57950" y="2357430"/>
            <a:ext cx="2144889" cy="1447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43636" y="4357694"/>
            <a:ext cx="2549137" cy="1905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258671" y="4398828"/>
            <a:ext cx="2362199" cy="24681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38114813"/>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accent1"/>
                </a:solidFill>
              </a:rPr>
              <a:t>Treatment</a:t>
            </a:r>
            <a:r>
              <a:rPr lang="en-US" dirty="0" smtClean="0"/>
              <a:t/>
            </a:r>
            <a:br>
              <a:rPr lang="en-US" dirty="0" smtClean="0"/>
            </a:br>
            <a:endParaRPr lang="ar-EG" dirty="0"/>
          </a:p>
        </p:txBody>
      </p:sp>
      <p:sp>
        <p:nvSpPr>
          <p:cNvPr id="3" name="Content Placeholder 2"/>
          <p:cNvSpPr>
            <a:spLocks noGrp="1"/>
          </p:cNvSpPr>
          <p:nvPr>
            <p:ph idx="1"/>
          </p:nvPr>
        </p:nvSpPr>
        <p:spPr/>
        <p:txBody>
          <a:bodyPr/>
          <a:lstStyle/>
          <a:p>
            <a:pPr algn="l" rtl="0"/>
            <a:r>
              <a:rPr lang="en-US" sz="3600" dirty="0" smtClean="0">
                <a:latin typeface="Angsana New" pitchFamily="18" charset="-34"/>
                <a:cs typeface="Angsana New" pitchFamily="18" charset="-34"/>
              </a:rPr>
              <a:t>Mild cases need no treatment</a:t>
            </a:r>
          </a:p>
          <a:p>
            <a:pPr algn="l" rtl="0"/>
            <a:r>
              <a:rPr lang="en-US" sz="3600" dirty="0" smtClean="0">
                <a:latin typeface="Angsana New" pitchFamily="18" charset="-34"/>
                <a:cs typeface="Angsana New" pitchFamily="18" charset="-34"/>
              </a:rPr>
              <a:t>Significant cases either cosmetically or violating neurological structures require surgery.</a:t>
            </a:r>
          </a:p>
          <a:p>
            <a:pPr lvl="0" algn="l" rtl="0"/>
            <a:r>
              <a:rPr lang="en-US" sz="3600" dirty="0">
                <a:effectLst/>
                <a:latin typeface="Angsana New" pitchFamily="18" charset="-34"/>
                <a:cs typeface="Angsana New" pitchFamily="18" charset="-34"/>
              </a:rPr>
              <a:t>Risks of surgery include: blood loss, seizures and stroke.</a:t>
            </a:r>
          </a:p>
          <a:p>
            <a:endParaRPr lang="en-US" dirty="0" smtClean="0"/>
          </a:p>
          <a:p>
            <a:endParaRPr lang="ar-EG" dirty="0"/>
          </a:p>
        </p:txBody>
      </p:sp>
    </p:spTree>
    <p:extLst>
      <p:ext uri="{BB962C8B-B14F-4D97-AF65-F5344CB8AC3E}">
        <p14:creationId xmlns:p14="http://schemas.microsoft.com/office/powerpoint/2010/main" xmlns="" val="3696375608"/>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971800"/>
            <a:ext cx="8229600" cy="1139825"/>
          </a:xfrm>
        </p:spPr>
        <p:txBody>
          <a:bodyPr/>
          <a:lstStyle/>
          <a:p>
            <a:r>
              <a:rPr lang="en-US" dirty="0" smtClean="0">
                <a:solidFill>
                  <a:schemeClr val="accent1"/>
                </a:solidFill>
              </a:rPr>
              <a:t>Thank You</a:t>
            </a:r>
            <a:endParaRPr lang="ar-EG" dirty="0">
              <a:solidFill>
                <a:schemeClr val="accent1"/>
              </a:solidFill>
            </a:endParaRPr>
          </a:p>
        </p:txBody>
      </p:sp>
    </p:spTree>
    <p:extLst>
      <p:ext uri="{BB962C8B-B14F-4D97-AF65-F5344CB8AC3E}">
        <p14:creationId xmlns:p14="http://schemas.microsoft.com/office/powerpoint/2010/main" xmlns="" val="4147812539"/>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1"/>
          <p:cNvPicPr>
            <a:picLocks noChangeAspect="1" noChangeArrowheads="1"/>
          </p:cNvPicPr>
          <p:nvPr/>
        </p:nvPicPr>
        <p:blipFill>
          <a:blip r:embed="rId2" cstate="print">
            <a:lum bright="-48000" contrast="96000"/>
            <a:extLst>
              <a:ext uri="{28A0092B-C50C-407E-A947-70E740481C1C}">
                <a14:useLocalDpi xmlns:a14="http://schemas.microsoft.com/office/drawing/2010/main" xmlns="" val="0"/>
              </a:ext>
            </a:extLst>
          </a:blip>
          <a:srcRect l="9346" r="5608"/>
          <a:stretch>
            <a:fillRect/>
          </a:stretch>
        </p:blipFill>
        <p:spPr bwMode="auto">
          <a:xfrm>
            <a:off x="381000" y="571480"/>
            <a:ext cx="8763000" cy="228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3" name="Rectangle 6"/>
          <p:cNvSpPr>
            <a:spLocks noChangeArrowheads="1"/>
          </p:cNvSpPr>
          <p:nvPr/>
        </p:nvSpPr>
        <p:spPr bwMode="auto">
          <a:xfrm>
            <a:off x="0" y="2993505"/>
            <a:ext cx="914400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gn="just" fontAlgn="base">
              <a:spcBef>
                <a:spcPct val="0"/>
              </a:spcBef>
              <a:spcAft>
                <a:spcPct val="0"/>
              </a:spcAft>
            </a:pPr>
            <a:r>
              <a:rPr lang="en-US" b="1" dirty="0" smtClean="0">
                <a:solidFill>
                  <a:srgbClr val="FFFFFF"/>
                </a:solidFill>
              </a:rPr>
              <a:t>Developmental errors may occur early in fetal life and lead to a variety of spinal defects: </a:t>
            </a:r>
          </a:p>
        </p:txBody>
      </p:sp>
      <p:sp>
        <p:nvSpPr>
          <p:cNvPr id="5124" name="Rectangle 7"/>
          <p:cNvSpPr>
            <a:spLocks noChangeArrowheads="1"/>
          </p:cNvSpPr>
          <p:nvPr/>
        </p:nvSpPr>
        <p:spPr bwMode="auto">
          <a:xfrm>
            <a:off x="152400" y="61913"/>
            <a:ext cx="8763000" cy="519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just" fontAlgn="base">
              <a:spcBef>
                <a:spcPct val="0"/>
              </a:spcBef>
              <a:spcAft>
                <a:spcPct val="0"/>
              </a:spcAft>
            </a:pPr>
            <a:r>
              <a:rPr lang="en-US" sz="2800" b="1" dirty="0" smtClean="0">
                <a:solidFill>
                  <a:srgbClr val="FFFF00"/>
                </a:solidFill>
              </a:rPr>
              <a:t>Embryology</a:t>
            </a:r>
          </a:p>
        </p:txBody>
      </p:sp>
      <p:pic>
        <p:nvPicPr>
          <p:cNvPr id="5125" name="Picture 8" descr="2"/>
          <p:cNvPicPr>
            <a:picLocks noChangeAspect="1" noChangeArrowheads="1"/>
          </p:cNvPicPr>
          <p:nvPr/>
        </p:nvPicPr>
        <p:blipFill>
          <a:blip r:embed="rId3" cstate="print">
            <a:clrChange>
              <a:clrFrom>
                <a:srgbClr val="FFFFFF"/>
              </a:clrFrom>
              <a:clrTo>
                <a:srgbClr val="FFFFFF">
                  <a:alpha val="0"/>
                </a:srgbClr>
              </a:clrTo>
            </a:clrChange>
            <a:lum bright="-36000" contrast="72000"/>
            <a:extLst>
              <a:ext uri="{28A0092B-C50C-407E-A947-70E740481C1C}">
                <a14:useLocalDpi xmlns:a14="http://schemas.microsoft.com/office/drawing/2010/main" xmlns="" val="0"/>
              </a:ext>
            </a:extLst>
          </a:blip>
          <a:srcRect/>
          <a:stretch>
            <a:fillRect/>
          </a:stretch>
        </p:blipFill>
        <p:spPr bwMode="auto">
          <a:xfrm>
            <a:off x="571472" y="3429000"/>
            <a:ext cx="8229600" cy="3213100"/>
          </a:xfrm>
          <a:prstGeom prst="rect">
            <a:avLst/>
          </a:prstGeom>
          <a:solidFill>
            <a:schemeClr val="tx1"/>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71476289"/>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152400" y="633284"/>
            <a:ext cx="8763000" cy="50167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marL="2400300" indent="-2400300" algn="just" rtl="0" fontAlgn="base">
              <a:spcBef>
                <a:spcPct val="0"/>
              </a:spcBef>
              <a:spcAft>
                <a:spcPct val="0"/>
              </a:spcAft>
            </a:pPr>
            <a:r>
              <a:rPr lang="en-US" sz="3200" b="1" dirty="0" smtClean="0">
                <a:solidFill>
                  <a:srgbClr val="FFFF00"/>
                </a:solidFill>
              </a:rPr>
              <a:t>Sites</a:t>
            </a:r>
            <a:r>
              <a:rPr lang="en-US" sz="3200" b="1" dirty="0" smtClean="0">
                <a:solidFill>
                  <a:srgbClr val="FFFFFF"/>
                </a:solidFill>
              </a:rPr>
              <a:t>:</a:t>
            </a:r>
            <a:r>
              <a:rPr lang="en-US" sz="2800" b="1" dirty="0" smtClean="0">
                <a:solidFill>
                  <a:srgbClr val="FFFFFF"/>
                </a:solidFill>
              </a:rPr>
              <a:t> 80% occur in the lumbosacral region.</a:t>
            </a:r>
          </a:p>
          <a:p>
            <a:pPr marL="2400300" indent="-2400300" algn="just" fontAlgn="base">
              <a:spcBef>
                <a:spcPct val="0"/>
              </a:spcBef>
              <a:spcAft>
                <a:spcPct val="0"/>
              </a:spcAft>
            </a:pPr>
            <a:endParaRPr lang="en-US" sz="3200" b="1" dirty="0" smtClean="0">
              <a:solidFill>
                <a:srgbClr val="FFFFFF"/>
              </a:solidFill>
            </a:endParaRPr>
          </a:p>
          <a:p>
            <a:pPr algn="just" rtl="0" fontAlgn="base">
              <a:spcBef>
                <a:spcPct val="0"/>
              </a:spcBef>
              <a:spcAft>
                <a:spcPct val="0"/>
              </a:spcAft>
            </a:pPr>
            <a:r>
              <a:rPr lang="en-US" sz="3200" b="1" dirty="0" smtClean="0">
                <a:solidFill>
                  <a:srgbClr val="FFFF00"/>
                </a:solidFill>
              </a:rPr>
              <a:t>Incidence</a:t>
            </a:r>
            <a:r>
              <a:rPr lang="en-US" sz="3200" b="1" dirty="0" smtClean="0">
                <a:solidFill>
                  <a:srgbClr val="FFFFFF"/>
                </a:solidFill>
              </a:rPr>
              <a:t>:</a:t>
            </a:r>
            <a:r>
              <a:rPr lang="en-US" sz="2800" b="1" dirty="0" smtClean="0">
                <a:solidFill>
                  <a:srgbClr val="FFFFFF"/>
                </a:solidFill>
              </a:rPr>
              <a:t> </a:t>
            </a:r>
          </a:p>
          <a:p>
            <a:pPr algn="just" fontAlgn="base">
              <a:spcBef>
                <a:spcPct val="0"/>
              </a:spcBef>
              <a:spcAft>
                <a:spcPct val="0"/>
              </a:spcAft>
            </a:pPr>
            <a:r>
              <a:rPr lang="en-US" sz="2800" b="1" dirty="0" smtClean="0">
                <a:solidFill>
                  <a:srgbClr val="FFFFFF"/>
                </a:solidFill>
              </a:rPr>
              <a:t>	</a:t>
            </a:r>
          </a:p>
          <a:p>
            <a:pPr marL="457200" indent="-457200" algn="just" rtl="0" fontAlgn="base">
              <a:spcBef>
                <a:spcPct val="0"/>
              </a:spcBef>
              <a:spcAft>
                <a:spcPct val="0"/>
              </a:spcAft>
              <a:buFont typeface="Arial" pitchFamily="34" charset="0"/>
              <a:buChar char="•"/>
            </a:pPr>
            <a:r>
              <a:rPr lang="en-US" sz="2800" b="1" dirty="0" smtClean="0">
                <a:solidFill>
                  <a:srgbClr val="FFFFFF"/>
                </a:solidFill>
              </a:rPr>
              <a:t>2/1000 births. </a:t>
            </a:r>
          </a:p>
          <a:p>
            <a:pPr marL="457200" indent="-457200" algn="just" rtl="0" fontAlgn="base">
              <a:spcBef>
                <a:spcPct val="0"/>
              </a:spcBef>
              <a:spcAft>
                <a:spcPct val="0"/>
              </a:spcAft>
              <a:buFont typeface="Arial" pitchFamily="34" charset="0"/>
              <a:buChar char="•"/>
            </a:pPr>
            <a:r>
              <a:rPr lang="en-US" sz="2800" b="1" dirty="0" smtClean="0">
                <a:solidFill>
                  <a:srgbClr val="FFFFFF"/>
                </a:solidFill>
              </a:rPr>
              <a:t>Familial incidence increases the risk (5% if a sibling is affected). </a:t>
            </a:r>
          </a:p>
          <a:p>
            <a:pPr marL="457200" indent="-457200" algn="just" rtl="0" fontAlgn="base">
              <a:spcBef>
                <a:spcPct val="0"/>
              </a:spcBef>
              <a:spcAft>
                <a:spcPct val="0"/>
              </a:spcAft>
              <a:buFont typeface="Arial" pitchFamily="34" charset="0"/>
              <a:buChar char="•"/>
            </a:pPr>
            <a:r>
              <a:rPr lang="en-US" sz="2800" b="1" dirty="0" smtClean="0">
                <a:solidFill>
                  <a:srgbClr val="FFFFFF"/>
                </a:solidFill>
              </a:rPr>
              <a:t>Teratogens</a:t>
            </a:r>
            <a:r>
              <a:rPr lang="en-US" sz="2800" b="1" dirty="0">
                <a:solidFill>
                  <a:srgbClr val="FFFFFF"/>
                </a:solidFill>
              </a:rPr>
              <a:t>:</a:t>
            </a:r>
            <a:r>
              <a:rPr lang="en-US" sz="2800" b="1" dirty="0" smtClean="0">
                <a:solidFill>
                  <a:srgbClr val="FFFFFF"/>
                </a:solidFill>
              </a:rPr>
              <a:t> e.g. sodium valproate, have a role. </a:t>
            </a:r>
          </a:p>
          <a:p>
            <a:pPr marL="457200" indent="-457200" algn="just" rtl="0" fontAlgn="base">
              <a:spcBef>
                <a:spcPct val="0"/>
              </a:spcBef>
              <a:spcAft>
                <a:spcPct val="0"/>
              </a:spcAft>
              <a:buFont typeface="Arial" pitchFamily="34" charset="0"/>
              <a:buChar char="•"/>
            </a:pPr>
            <a:r>
              <a:rPr lang="en-US" sz="2800" b="1" dirty="0" smtClean="0">
                <a:solidFill>
                  <a:srgbClr val="FFFFFF"/>
                </a:solidFill>
              </a:rPr>
              <a:t>Folic acid before and during pregnancy provides some protection. </a:t>
            </a:r>
          </a:p>
          <a:p>
            <a:pPr marL="2400300" indent="-2400300" algn="just" fontAlgn="base">
              <a:spcBef>
                <a:spcPct val="0"/>
              </a:spcBef>
              <a:spcAft>
                <a:spcPct val="0"/>
              </a:spcAft>
            </a:pPr>
            <a:endParaRPr lang="en-US" sz="2800" b="1" dirty="0" smtClean="0">
              <a:solidFill>
                <a:srgbClr val="FFFFFF"/>
              </a:solidFill>
            </a:endParaRPr>
          </a:p>
        </p:txBody>
      </p:sp>
    </p:spTree>
    <p:extLst>
      <p:ext uri="{BB962C8B-B14F-4D97-AF65-F5344CB8AC3E}">
        <p14:creationId xmlns:p14="http://schemas.microsoft.com/office/powerpoint/2010/main" xmlns="" val="774543325"/>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0" y="-492285"/>
            <a:ext cx="3657600" cy="62709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gn="just" fontAlgn="base">
              <a:lnSpc>
                <a:spcPct val="150000"/>
              </a:lnSpc>
              <a:spcBef>
                <a:spcPct val="0"/>
              </a:spcBef>
              <a:spcAft>
                <a:spcPct val="0"/>
              </a:spcAft>
            </a:pPr>
            <a:endParaRPr lang="en-US" b="1" dirty="0" smtClean="0">
              <a:solidFill>
                <a:srgbClr val="FFFFFF"/>
              </a:solidFill>
            </a:endParaRPr>
          </a:p>
          <a:p>
            <a:pPr algn="just" rtl="0" fontAlgn="base">
              <a:lnSpc>
                <a:spcPct val="150000"/>
              </a:lnSpc>
              <a:spcBef>
                <a:spcPct val="0"/>
              </a:spcBef>
              <a:spcAft>
                <a:spcPct val="0"/>
              </a:spcAft>
            </a:pPr>
            <a:endParaRPr lang="en-US" sz="2800" dirty="0" smtClean="0">
              <a:solidFill>
                <a:srgbClr val="FFFFFF"/>
              </a:solidFill>
              <a:latin typeface="Angsana New" pitchFamily="18" charset="-34"/>
              <a:cs typeface="Angsana New" pitchFamily="18" charset="-34"/>
            </a:endParaRPr>
          </a:p>
          <a:p>
            <a:pPr algn="just" rtl="0" fontAlgn="base">
              <a:lnSpc>
                <a:spcPct val="150000"/>
              </a:lnSpc>
              <a:spcBef>
                <a:spcPct val="0"/>
              </a:spcBef>
              <a:spcAft>
                <a:spcPct val="0"/>
              </a:spcAft>
            </a:pPr>
            <a:r>
              <a:rPr lang="en-US" sz="2800" dirty="0" smtClean="0">
                <a:solidFill>
                  <a:srgbClr val="FFFFFF"/>
                </a:solidFill>
                <a:latin typeface="Angsana New" pitchFamily="18" charset="-34"/>
                <a:cs typeface="Angsana New" pitchFamily="18" charset="-34"/>
              </a:rPr>
              <a:t>The </a:t>
            </a:r>
            <a:r>
              <a:rPr lang="en-US" sz="2800" dirty="0" smtClean="0">
                <a:solidFill>
                  <a:srgbClr val="FFFFFF"/>
                </a:solidFill>
                <a:latin typeface="Angsana New" pitchFamily="18" charset="-34"/>
                <a:cs typeface="Angsana New" pitchFamily="18" charset="-34"/>
              </a:rPr>
              <a:t>spinal cord and roots protrude through the bony defect and lie within a cystic cavity, lined with meninges and/or skin. In patients where the meningeal covering ruptures and the spinal cord and roots lie exposed to the air, CSF may leak from the open lesion. </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86394" y="914400"/>
            <a:ext cx="2286000" cy="18372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descr="E:\slides for students\01 (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95800" y="3124200"/>
            <a:ext cx="4380028" cy="328502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ctangle 1"/>
          <p:cNvSpPr/>
          <p:nvPr/>
        </p:nvSpPr>
        <p:spPr>
          <a:xfrm>
            <a:off x="3171988" y="381000"/>
            <a:ext cx="2983030" cy="369332"/>
          </a:xfrm>
          <a:prstGeom prst="rect">
            <a:avLst/>
          </a:prstGeom>
        </p:spPr>
        <p:txBody>
          <a:bodyPr wrap="square">
            <a:spAutoFit/>
          </a:bodyPr>
          <a:lstStyle/>
          <a:p>
            <a:pPr algn="ctr" rtl="1" fontAlgn="base">
              <a:spcBef>
                <a:spcPct val="0"/>
              </a:spcBef>
              <a:spcAft>
                <a:spcPct val="0"/>
              </a:spcAft>
            </a:pPr>
            <a:r>
              <a:rPr lang="en-US" b="1" dirty="0">
                <a:solidFill>
                  <a:srgbClr val="FFFFFF"/>
                </a:solidFill>
              </a:rPr>
              <a:t>MYELOMENINGOCELE</a:t>
            </a:r>
          </a:p>
        </p:txBody>
      </p:sp>
    </p:spTree>
    <p:extLst>
      <p:ext uri="{BB962C8B-B14F-4D97-AF65-F5344CB8AC3E}">
        <p14:creationId xmlns:p14="http://schemas.microsoft.com/office/powerpoint/2010/main" xmlns="" val="3189235089"/>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152399" y="1142550"/>
            <a:ext cx="8763000" cy="18158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just" rtl="0" fontAlgn="base">
              <a:spcBef>
                <a:spcPct val="0"/>
              </a:spcBef>
              <a:spcAft>
                <a:spcPct val="0"/>
              </a:spcAft>
            </a:pPr>
            <a:r>
              <a:rPr lang="en-US" sz="2800" b="1" dirty="0" smtClean="0">
                <a:solidFill>
                  <a:srgbClr val="FFFFFF"/>
                </a:solidFill>
              </a:rPr>
              <a:t>	</a:t>
            </a:r>
            <a:r>
              <a:rPr lang="en-US" sz="2800" dirty="0" smtClean="0">
                <a:solidFill>
                  <a:srgbClr val="FFFFFF"/>
                </a:solidFill>
                <a:latin typeface="Angsana New" pitchFamily="18" charset="-34"/>
                <a:cs typeface="Angsana New" pitchFamily="18" charset="-34"/>
              </a:rPr>
              <a:t>Cystic CSF filled cavity lined with meninges but devoid of neural tissue. The cavity communicates with the spinal canal through the bone defect (usually lumbo­sacral). Meningoceles occur far less frequently than myelomeningocele; they are rarely associated with other congenital anomalies.</a:t>
            </a:r>
            <a:r>
              <a:rPr lang="en-US" dirty="0" smtClean="0">
                <a:solidFill>
                  <a:srgbClr val="FFFFFF"/>
                </a:solidFill>
                <a:latin typeface="Angsana New" pitchFamily="18" charset="-34"/>
                <a:cs typeface="Angsana New" pitchFamily="18" charset="-34"/>
              </a:rPr>
              <a:t> </a:t>
            </a:r>
          </a:p>
        </p:txBody>
      </p:sp>
      <p:pic>
        <p:nvPicPr>
          <p:cNvPr id="2050" name="Picture 2" descr="E:\slides for students\DSCF002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47799" y="3078612"/>
            <a:ext cx="5943601" cy="370741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ctangle 1"/>
          <p:cNvSpPr/>
          <p:nvPr/>
        </p:nvSpPr>
        <p:spPr>
          <a:xfrm>
            <a:off x="3550297" y="609600"/>
            <a:ext cx="1967205" cy="369332"/>
          </a:xfrm>
          <a:prstGeom prst="rect">
            <a:avLst/>
          </a:prstGeom>
        </p:spPr>
        <p:txBody>
          <a:bodyPr wrap="none">
            <a:spAutoFit/>
          </a:bodyPr>
          <a:lstStyle/>
          <a:p>
            <a:pPr algn="ctr" rtl="1" fontAlgn="base">
              <a:spcBef>
                <a:spcPct val="0"/>
              </a:spcBef>
              <a:spcAft>
                <a:spcPct val="0"/>
              </a:spcAft>
            </a:pPr>
            <a:r>
              <a:rPr lang="en-US" b="1" dirty="0">
                <a:solidFill>
                  <a:srgbClr val="FFFFFF"/>
                </a:solidFill>
              </a:rPr>
              <a:t>MENINGOCELE </a:t>
            </a:r>
            <a:endParaRPr lang="ar-EG" b="1" dirty="0">
              <a:solidFill>
                <a:srgbClr val="FFFFFF"/>
              </a:solidFill>
            </a:endParaRPr>
          </a:p>
        </p:txBody>
      </p:sp>
    </p:spTree>
    <p:extLst>
      <p:ext uri="{BB962C8B-B14F-4D97-AF65-F5344CB8AC3E}">
        <p14:creationId xmlns:p14="http://schemas.microsoft.com/office/powerpoint/2010/main" xmlns="" val="2725408144"/>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152400" y="263436"/>
            <a:ext cx="8763000" cy="61247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algn="ctr" rtl="1" fontAlgn="base">
              <a:spcBef>
                <a:spcPct val="0"/>
              </a:spcBef>
              <a:spcAft>
                <a:spcPct val="0"/>
              </a:spcAft>
            </a:pPr>
            <a:r>
              <a:rPr lang="en-US" sz="3600" b="1" dirty="0" smtClean="0">
                <a:solidFill>
                  <a:srgbClr val="FFFFFF"/>
                </a:solidFill>
              </a:rPr>
              <a:t>SPINA BIFIDA OCCULTA</a:t>
            </a:r>
          </a:p>
          <a:p>
            <a:pPr algn="ctr" rtl="1" fontAlgn="base">
              <a:spcBef>
                <a:spcPct val="0"/>
              </a:spcBef>
              <a:spcAft>
                <a:spcPct val="0"/>
              </a:spcAft>
            </a:pPr>
            <a:r>
              <a:rPr lang="en-US" sz="3600" b="1" dirty="0" smtClean="0">
                <a:solidFill>
                  <a:srgbClr val="FFFFFF"/>
                </a:solidFill>
              </a:rPr>
              <a:t> </a:t>
            </a:r>
          </a:p>
          <a:p>
            <a:pPr algn="just" rtl="0" fontAlgn="base">
              <a:spcBef>
                <a:spcPct val="0"/>
              </a:spcBef>
              <a:spcAft>
                <a:spcPct val="0"/>
              </a:spcAft>
            </a:pPr>
            <a:r>
              <a:rPr lang="en-US" sz="3200" dirty="0" smtClean="0">
                <a:solidFill>
                  <a:srgbClr val="FFFFFF"/>
                </a:solidFill>
                <a:latin typeface="Angsana New" pitchFamily="18" charset="-34"/>
                <a:cs typeface="Angsana New" pitchFamily="18" charset="-34"/>
              </a:rPr>
              <a:t>A bony deficit - present in 5-10% of the population and not clinically significant. Those who also have a lumbosacral cutaneous abnormality however </a:t>
            </a:r>
            <a:r>
              <a:rPr lang="en-US" sz="3200" i="1" dirty="0" smtClean="0">
                <a:solidFill>
                  <a:srgbClr val="FFFFFF"/>
                </a:solidFill>
                <a:latin typeface="Angsana New" pitchFamily="18" charset="-34"/>
                <a:cs typeface="Angsana New" pitchFamily="18" charset="-34"/>
              </a:rPr>
              <a:t>(tuft of hair, dimple, sinus or “port wine” stain) </a:t>
            </a:r>
            <a:r>
              <a:rPr lang="en-US" sz="3200" dirty="0" smtClean="0">
                <a:solidFill>
                  <a:srgbClr val="FFFFFF"/>
                </a:solidFill>
                <a:latin typeface="Angsana New" pitchFamily="18" charset="-34"/>
                <a:cs typeface="Angsana New" pitchFamily="18" charset="-34"/>
              </a:rPr>
              <a:t>have a high incidence of related underlying defects:</a:t>
            </a:r>
          </a:p>
          <a:p>
            <a:pPr lvl="4" algn="just" rtl="0" fontAlgn="base">
              <a:spcBef>
                <a:spcPct val="0"/>
              </a:spcBef>
              <a:spcAft>
                <a:spcPct val="0"/>
              </a:spcAft>
            </a:pPr>
            <a:r>
              <a:rPr lang="en-US" sz="3200" dirty="0" smtClean="0">
                <a:solidFill>
                  <a:srgbClr val="FFFFFF"/>
                </a:solidFill>
                <a:latin typeface="Angsana New" pitchFamily="18" charset="-34"/>
                <a:cs typeface="Angsana New" pitchFamily="18" charset="-34"/>
              </a:rPr>
              <a:t>- </a:t>
            </a:r>
            <a:r>
              <a:rPr lang="en-US" sz="3200" i="1" dirty="0" smtClean="0">
                <a:solidFill>
                  <a:srgbClr val="FFFFFF"/>
                </a:solidFill>
                <a:latin typeface="Angsana New" pitchFamily="18" charset="-34"/>
                <a:cs typeface="Angsana New" pitchFamily="18" charset="-34"/>
              </a:rPr>
              <a:t>Diastomatomyelia</a:t>
            </a:r>
            <a:endParaRPr lang="en-US" sz="3200" dirty="0" smtClean="0">
              <a:solidFill>
                <a:srgbClr val="FFFFFF"/>
              </a:solidFill>
              <a:latin typeface="Angsana New" pitchFamily="18" charset="-34"/>
              <a:cs typeface="Angsana New" pitchFamily="18" charset="-34"/>
            </a:endParaRPr>
          </a:p>
          <a:p>
            <a:pPr lvl="4" algn="just" fontAlgn="base">
              <a:spcBef>
                <a:spcPct val="0"/>
              </a:spcBef>
              <a:spcAft>
                <a:spcPct val="0"/>
              </a:spcAft>
            </a:pPr>
            <a:r>
              <a:rPr lang="en-US" sz="3200" dirty="0" smtClean="0">
                <a:solidFill>
                  <a:srgbClr val="FFFFFF"/>
                </a:solidFill>
                <a:latin typeface="Angsana New" pitchFamily="18" charset="-34"/>
                <a:cs typeface="Angsana New" pitchFamily="18" charset="-34"/>
              </a:rPr>
              <a:t>- </a:t>
            </a:r>
            <a:r>
              <a:rPr lang="en-US" sz="3200" i="1" dirty="0" smtClean="0">
                <a:solidFill>
                  <a:srgbClr val="FFFFFF"/>
                </a:solidFill>
                <a:latin typeface="Angsana New" pitchFamily="18" charset="-34"/>
                <a:cs typeface="Angsana New" pitchFamily="18" charset="-34"/>
              </a:rPr>
              <a:t>Lipoma</a:t>
            </a:r>
          </a:p>
          <a:p>
            <a:pPr lvl="4" algn="just" rtl="0" fontAlgn="base">
              <a:spcBef>
                <a:spcPct val="0"/>
              </a:spcBef>
              <a:spcAft>
                <a:spcPct val="0"/>
              </a:spcAft>
              <a:buFontTx/>
              <a:buChar char="-"/>
            </a:pPr>
            <a:r>
              <a:rPr lang="en-US" sz="3200" i="1" dirty="0" smtClean="0">
                <a:solidFill>
                  <a:srgbClr val="FFFFFF"/>
                </a:solidFill>
                <a:latin typeface="Angsana New" pitchFamily="18" charset="-34"/>
                <a:cs typeface="Angsana New" pitchFamily="18" charset="-34"/>
              </a:rPr>
              <a:t> Dermoid cyst. </a:t>
            </a:r>
          </a:p>
          <a:p>
            <a:pPr algn="just" fontAlgn="base">
              <a:spcBef>
                <a:spcPct val="0"/>
              </a:spcBef>
              <a:spcAft>
                <a:spcPct val="0"/>
              </a:spcAft>
              <a:buFontTx/>
              <a:buChar char="-"/>
            </a:pPr>
            <a:endParaRPr lang="en-US" sz="3200" dirty="0" smtClean="0">
              <a:solidFill>
                <a:srgbClr val="FFFFFF"/>
              </a:solidFill>
              <a:latin typeface="Angsana New" pitchFamily="18" charset="-34"/>
              <a:cs typeface="Angsana New" pitchFamily="18" charset="-34"/>
            </a:endParaRPr>
          </a:p>
          <a:p>
            <a:pPr algn="just" rtl="0" fontAlgn="base">
              <a:spcBef>
                <a:spcPct val="0"/>
              </a:spcBef>
              <a:spcAft>
                <a:spcPct val="0"/>
              </a:spcAft>
            </a:pPr>
            <a:r>
              <a:rPr lang="en-US" sz="3200" dirty="0" smtClean="0">
                <a:solidFill>
                  <a:srgbClr val="FFFFFF"/>
                </a:solidFill>
                <a:latin typeface="Angsana New" pitchFamily="18" charset="-34"/>
                <a:cs typeface="Angsana New" pitchFamily="18" charset="-34"/>
              </a:rPr>
              <a:t>These defects may cause symptoms of pain or neurological impairment after many years.</a:t>
            </a:r>
            <a:r>
              <a:rPr lang="en-US" sz="2000" dirty="0" smtClean="0">
                <a:solidFill>
                  <a:srgbClr val="FFFFFF"/>
                </a:solidFill>
                <a:latin typeface="Angsana New" pitchFamily="18" charset="-34"/>
                <a:cs typeface="Angsana New" pitchFamily="18" charset="-34"/>
              </a:rPr>
              <a:t> </a:t>
            </a: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638800" y="3048000"/>
            <a:ext cx="2895600" cy="2171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47904227"/>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2571736" y="1357298"/>
            <a:ext cx="6343664" cy="38164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marL="2400300" indent="-2400300" fontAlgn="base">
              <a:spcBef>
                <a:spcPct val="0"/>
              </a:spcBef>
              <a:spcAft>
                <a:spcPct val="0"/>
              </a:spcAft>
            </a:pPr>
            <a:endParaRPr lang="en-US" b="1" i="1" dirty="0" smtClean="0">
              <a:solidFill>
                <a:srgbClr val="FFFFFF"/>
              </a:solidFill>
            </a:endParaRPr>
          </a:p>
          <a:p>
            <a:pPr marL="2400300" indent="-2400300" algn="l" rtl="0" fontAlgn="base">
              <a:spcBef>
                <a:spcPct val="0"/>
              </a:spcBef>
              <a:spcAft>
                <a:spcPct val="0"/>
              </a:spcAft>
            </a:pPr>
            <a:r>
              <a:rPr lang="en-US" sz="2800" b="1" i="1" dirty="0" smtClean="0">
                <a:solidFill>
                  <a:srgbClr val="FFFFFF"/>
                </a:solidFill>
              </a:rPr>
              <a:t>	</a:t>
            </a:r>
            <a:r>
              <a:rPr lang="en-US" sz="2800" b="1" i="1" dirty="0" smtClean="0">
                <a:solidFill>
                  <a:srgbClr val="FFFFFF"/>
                </a:solidFill>
                <a:latin typeface="Angsana New" pitchFamily="18" charset="-34"/>
                <a:cs typeface="Angsana New" pitchFamily="18" charset="-34"/>
              </a:rPr>
              <a:t>In some patients the conus medullaris lies well below its normal level (LI), 'tethered' by the filum terminale. Since vertebral growth proceeds more rapidly than growth of the spinal cord, tethering may produce progressive back pain or neurological impairment as the cord is stretched.</a:t>
            </a:r>
            <a:r>
              <a:rPr lang="en-US" sz="2800" dirty="0" smtClean="0">
                <a:solidFill>
                  <a:srgbClr val="FFFFFF"/>
                </a:solidFill>
                <a:latin typeface="Angsana New" pitchFamily="18" charset="-34"/>
                <a:cs typeface="Angsana New" pitchFamily="18" charset="-34"/>
              </a:rPr>
              <a:t> </a:t>
            </a:r>
          </a:p>
        </p:txBody>
      </p:sp>
      <p:sp>
        <p:nvSpPr>
          <p:cNvPr id="2" name="Rectangle 1"/>
          <p:cNvSpPr/>
          <p:nvPr/>
        </p:nvSpPr>
        <p:spPr>
          <a:xfrm>
            <a:off x="990600" y="381000"/>
            <a:ext cx="3376245" cy="523220"/>
          </a:xfrm>
          <a:prstGeom prst="rect">
            <a:avLst/>
          </a:prstGeom>
        </p:spPr>
        <p:txBody>
          <a:bodyPr wrap="none">
            <a:spAutoFit/>
          </a:bodyPr>
          <a:lstStyle/>
          <a:p>
            <a:pPr marL="2400300" indent="-2400300" rtl="1" fontAlgn="base">
              <a:spcBef>
                <a:spcPct val="0"/>
              </a:spcBef>
              <a:spcAft>
                <a:spcPct val="0"/>
              </a:spcAft>
            </a:pPr>
            <a:r>
              <a:rPr lang="en-US" sz="2800" b="1" i="1" dirty="0">
                <a:solidFill>
                  <a:srgbClr val="FFFFFF"/>
                </a:solidFill>
              </a:rPr>
              <a:t>TETHERED CORD </a:t>
            </a:r>
          </a:p>
        </p:txBody>
      </p:sp>
      <p:pic>
        <p:nvPicPr>
          <p:cNvPr id="4" name="Picture 3" descr="4"/>
          <p:cNvPicPr>
            <a:picLocks noChangeAspect="1" noChangeArrowheads="1"/>
          </p:cNvPicPr>
          <p:nvPr/>
        </p:nvPicPr>
        <p:blipFill>
          <a:blip r:embed="rId2" cstate="print">
            <a:lum bright="-6000" contrast="36000"/>
            <a:extLst>
              <a:ext uri="{28A0092B-C50C-407E-A947-70E740481C1C}">
                <a14:useLocalDpi xmlns:a14="http://schemas.microsoft.com/office/drawing/2010/main" xmlns="" val="0"/>
              </a:ext>
            </a:extLst>
          </a:blip>
          <a:srcRect/>
          <a:stretch>
            <a:fillRect/>
          </a:stretch>
        </p:blipFill>
        <p:spPr bwMode="auto">
          <a:xfrm>
            <a:off x="83439" y="1449951"/>
            <a:ext cx="4366845" cy="39844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305673604"/>
      </p:ext>
    </p:extLst>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25</TotalTime>
  <Words>582</Words>
  <Application>Microsoft Office PowerPoint</Application>
  <PresentationFormat>On-screen Show (4:3)</PresentationFormat>
  <Paragraphs>147</Paragraphs>
  <Slides>33</Slides>
  <Notes>2</Notes>
  <HiddenSlides>0</HiddenSlides>
  <MMClips>1</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Module</vt:lpstr>
      <vt:lpstr>Congenital Neurosurgical Disorders  Spinal: SPINAL DYSRAPHISM Cranial: Craniosynostosis  </vt:lpstr>
      <vt:lpstr>SPINAL DYSRAPHISM  </vt:lpstr>
      <vt:lpstr>SPINAL DYSRAPHISM </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Antenatal Care</vt:lpstr>
      <vt:lpstr>Cranial Congenital Anomalies</vt:lpstr>
      <vt:lpstr>Slide 24</vt:lpstr>
      <vt:lpstr>Dolicocephaly</vt:lpstr>
      <vt:lpstr>Plagiocephaly</vt:lpstr>
      <vt:lpstr>Bilateral Coronal craniosynostosis</vt:lpstr>
      <vt:lpstr>Trigonocephaly </vt:lpstr>
      <vt:lpstr>Slide 29</vt:lpstr>
      <vt:lpstr>Slide 30</vt:lpstr>
      <vt:lpstr>Radiology</vt:lpstr>
      <vt:lpstr>Treatment </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Congenital Neurosurgical Disorders  Spinal: SPINAL DYSRAPHISM Cranial: Craniosynostosis</dc:title>
  <dc:creator>elshazly</dc:creator>
  <cp:lastModifiedBy>elshazly</cp:lastModifiedBy>
  <cp:revision>3</cp:revision>
  <dcterms:created xsi:type="dcterms:W3CDTF">2014-12-30T12:01:08Z</dcterms:created>
  <dcterms:modified xsi:type="dcterms:W3CDTF">2014-12-30T12:26:48Z</dcterms:modified>
</cp:coreProperties>
</file>