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60" r:id="rId4"/>
    <p:sldId id="266" r:id="rId5"/>
    <p:sldId id="261" r:id="rId6"/>
    <p:sldId id="268" r:id="rId7"/>
    <p:sldId id="258" r:id="rId8"/>
    <p:sldId id="263" r:id="rId9"/>
    <p:sldId id="264" r:id="rId10"/>
    <p:sldId id="265" r:id="rId11"/>
    <p:sldId id="270" r:id="rId12"/>
    <p:sldId id="271" r:id="rId13"/>
    <p:sldId id="262" r:id="rId14"/>
    <p:sldId id="273" r:id="rId15"/>
    <p:sldId id="259" r:id="rId16"/>
    <p:sldId id="272" r:id="rId17"/>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05B8DC-2F7F-4EC3-A0D3-2C3DE92F7BF3}" type="datetimeFigureOut">
              <a:rPr lang="pt-BR" smtClean="0"/>
              <a:pPr/>
              <a:t>05/03/2012</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270AF0-53C5-41A4-BAB7-3D12BF3B568C}" type="slidenum">
              <a:rPr lang="pt-BR" smtClean="0"/>
              <a:pPr/>
              <a:t>‹nº›</a:t>
            </a:fld>
            <a:endParaRPr lang="pt-BR"/>
          </a:p>
        </p:txBody>
      </p:sp>
    </p:spTree>
    <p:extLst>
      <p:ext uri="{BB962C8B-B14F-4D97-AF65-F5344CB8AC3E}">
        <p14:creationId xmlns:p14="http://schemas.microsoft.com/office/powerpoint/2010/main" xmlns="" val="577459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22DB8D52-608B-4F73-B978-2F334D542B8F}" type="datetime1">
              <a:rPr lang="pt-BR" smtClean="0"/>
              <a:pPr/>
              <a:t>05/03/2012</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2B4EAB0A-14A7-4AE4-A60D-3D1F5E0735D0}" type="slidenum">
              <a:rPr lang="pt-BR" smtClean="0"/>
              <a:pPr/>
              <a:t>‹nº›</a:t>
            </a:fld>
            <a:endParaRPr lang="pt-BR"/>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pt-BR" smtClean="0"/>
              <a:t>Clique para editar o título mestre</a:t>
            </a:r>
            <a:endParaRPr lang="en-US" dirty="0"/>
          </a:p>
        </p:txBody>
      </p:sp>
    </p:spTree>
  </p:cSld>
  <p:clrMapOvr>
    <a:masterClrMapping/>
  </p:clrMapOvr>
  <p:transition spd="med">
    <p:strips dir="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4" name="Date Placeholder 3"/>
          <p:cNvSpPr>
            <a:spLocks noGrp="1"/>
          </p:cNvSpPr>
          <p:nvPr>
            <p:ph type="dt" sz="half" idx="10"/>
          </p:nvPr>
        </p:nvSpPr>
        <p:spPr/>
        <p:txBody>
          <a:bodyPr/>
          <a:lstStyle/>
          <a:p>
            <a:fld id="{4594B9B4-D319-424F-B0AB-A10EA8012496}" type="datetime1">
              <a:rPr lang="pt-BR" smtClean="0"/>
              <a:pPr/>
              <a:t>05/03/2012</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2B4EAB0A-14A7-4AE4-A60D-3D1F5E0735D0}" type="slidenum">
              <a:rPr lang="pt-BR" smtClean="0"/>
              <a:pPr/>
              <a:t>‹nº›</a:t>
            </a:fld>
            <a:endParaRPr lang="pt-BR"/>
          </a:p>
        </p:txBody>
      </p:sp>
    </p:spTree>
  </p:cSld>
  <p:clrMapOvr>
    <a:masterClrMapping/>
  </p:clrMapOvr>
  <p:transition spd="med">
    <p:strips dir="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pt-BR" smtClean="0"/>
              <a:t>Clique para editar o título mestre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6950DAD8-4E15-4594-B22A-425A32938653}" type="datetime1">
              <a:rPr lang="pt-BR" smtClean="0"/>
              <a:pPr/>
              <a:t>05/03/2012</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2B4EAB0A-14A7-4AE4-A60D-3D1F5E0735D0}" type="slidenum">
              <a:rPr lang="pt-BR" smtClean="0"/>
              <a:pPr/>
              <a:t>‹nº›</a:t>
            </a:fld>
            <a:endParaRPr lang="pt-BR"/>
          </a:p>
        </p:txBody>
      </p:sp>
    </p:spTree>
  </p:cSld>
  <p:clrMapOvr>
    <a:masterClrMapping/>
  </p:clrMapOvr>
  <p:transition spd="med">
    <p:strips dir="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1DB8B97-9311-467B-A660-231442B922CF}" type="datetime1">
              <a:rPr lang="pt-BR" smtClean="0"/>
              <a:pPr/>
              <a:t>05/03/2012</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2B4EAB0A-14A7-4AE4-A60D-3D1F5E0735D0}" type="slidenum">
              <a:rPr lang="pt-BR" smtClean="0"/>
              <a:pPr/>
              <a:t>‹nº›</a:t>
            </a:fld>
            <a:endParaRPr lang="pt-BR"/>
          </a:p>
        </p:txBody>
      </p:sp>
      <p:sp>
        <p:nvSpPr>
          <p:cNvPr id="8" name="Title 7"/>
          <p:cNvSpPr>
            <a:spLocks noGrp="1"/>
          </p:cNvSpPr>
          <p:nvPr>
            <p:ph type="title"/>
          </p:nvPr>
        </p:nvSpPr>
        <p:spPr/>
        <p:txBody>
          <a:bodyPr/>
          <a:lstStyle/>
          <a:p>
            <a:r>
              <a:rPr lang="pt-BR" smtClean="0"/>
              <a:t>Clique para editar o título mestre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Tree>
  </p:cSld>
  <p:clrMapOvr>
    <a:masterClrMapping/>
  </p:clrMapOvr>
  <p:transition spd="med">
    <p:strips dir="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pt-BR" smtClean="0"/>
              <a:t>Clique para editar o título mestre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1EC95A34-B6EE-43C3-A1CE-103529842527}" type="datetime1">
              <a:rPr lang="pt-BR" smtClean="0"/>
              <a:pPr/>
              <a:t>05/03/2012</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2B4EAB0A-14A7-4AE4-A60D-3D1F5E0735D0}" type="slidenum">
              <a:rPr lang="pt-BR" smtClean="0"/>
              <a:pPr/>
              <a:t>‹nº›</a:t>
            </a:fld>
            <a:endParaRPr lang="pt-BR"/>
          </a:p>
        </p:txBody>
      </p:sp>
    </p:spTree>
  </p:cSld>
  <p:clrMapOvr>
    <a:masterClrMapping/>
  </p:clrMapOvr>
  <p:transition spd="med">
    <p:strips dir="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513C5B5-6F46-4140-AA9E-4FDCC642749A}" type="datetime1">
              <a:rPr lang="pt-BR" smtClean="0"/>
              <a:pPr/>
              <a:t>05/03/2012</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2B4EAB0A-14A7-4AE4-A60D-3D1F5E0735D0}" type="slidenum">
              <a:rPr lang="pt-BR" smtClean="0"/>
              <a:pPr/>
              <a:t>‹nº›</a:t>
            </a:fld>
            <a:endParaRPr lang="pt-BR"/>
          </a:p>
        </p:txBody>
      </p:sp>
      <p:sp>
        <p:nvSpPr>
          <p:cNvPr id="8" name="Title 7"/>
          <p:cNvSpPr>
            <a:spLocks noGrp="1"/>
          </p:cNvSpPr>
          <p:nvPr>
            <p:ph type="title"/>
          </p:nvPr>
        </p:nvSpPr>
        <p:spPr/>
        <p:txBody>
          <a:bodyPr/>
          <a:lstStyle/>
          <a:p>
            <a:r>
              <a:rPr lang="pt-BR" smtClean="0"/>
              <a:t>Clique para editar o título mestre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Tree>
  </p:cSld>
  <p:clrMapOvr>
    <a:masterClrMapping/>
  </p:clrMapOvr>
  <p:transition spd="med">
    <p:strips dir="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pt-BR" smtClean="0"/>
              <a:t>Clique para editar o texto mestre</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6A9FDF8B-D3D8-4774-82A8-E369DFD82228}" type="datetime1">
              <a:rPr lang="pt-BR" smtClean="0"/>
              <a:pPr/>
              <a:t>05/03/2012</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2B4EAB0A-14A7-4AE4-A60D-3D1F5E0735D0}" type="slidenum">
              <a:rPr lang="pt-BR" smtClean="0"/>
              <a:pPr/>
              <a:t>‹nº›</a:t>
            </a:fld>
            <a:endParaRPr lang="pt-BR"/>
          </a:p>
        </p:txBody>
      </p:sp>
      <p:sp>
        <p:nvSpPr>
          <p:cNvPr id="10" name="Title 9"/>
          <p:cNvSpPr>
            <a:spLocks noGrp="1"/>
          </p:cNvSpPr>
          <p:nvPr>
            <p:ph type="title"/>
          </p:nvPr>
        </p:nvSpPr>
        <p:spPr/>
        <p:txBody>
          <a:bodyPr/>
          <a:lstStyle/>
          <a:p>
            <a:r>
              <a:rPr lang="pt-BR" smtClean="0"/>
              <a:t>Clique para editar o título mestre</a:t>
            </a:r>
            <a:endParaRPr lang="en-US" dirty="0"/>
          </a:p>
        </p:txBody>
      </p:sp>
    </p:spTree>
  </p:cSld>
  <p:clrMapOvr>
    <a:masterClrMapping/>
  </p:clrMapOvr>
  <p:transition spd="med">
    <p:strips dir="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314B6E2A-FF72-4DC3-B7E4-E792D36334FB}" type="datetime1">
              <a:rPr lang="pt-BR" smtClean="0"/>
              <a:pPr/>
              <a:t>05/03/2012</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2B4EAB0A-14A7-4AE4-A60D-3D1F5E0735D0}" type="slidenum">
              <a:rPr lang="pt-BR" smtClean="0"/>
              <a:pPr/>
              <a:t>‹nº›</a:t>
            </a:fld>
            <a:endParaRPr lang="pt-BR"/>
          </a:p>
        </p:txBody>
      </p:sp>
    </p:spTree>
  </p:cSld>
  <p:clrMapOvr>
    <a:masterClrMapping/>
  </p:clrMapOvr>
  <p:transition spd="med">
    <p:strips dir="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64A3B8-39BF-4D19-8C6E-DE1609C71175}" type="datetime1">
              <a:rPr lang="pt-BR" smtClean="0"/>
              <a:pPr/>
              <a:t>05/03/2012</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2B4EAB0A-14A7-4AE4-A60D-3D1F5E0735D0}" type="slidenum">
              <a:rPr lang="pt-BR" smtClean="0"/>
              <a:pPr/>
              <a:t>‹nº›</a:t>
            </a:fld>
            <a:endParaRPr lang="pt-BR"/>
          </a:p>
        </p:txBody>
      </p:sp>
    </p:spTree>
  </p:cSld>
  <p:clrMapOvr>
    <a:masterClrMapping/>
  </p:clrMapOvr>
  <p:transition spd="med">
    <p:strips dir="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pt-BR" smtClean="0"/>
              <a:t>Clique para editar o título mestre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FFABDD75-F5F4-4ABF-B16E-3E4AF8104504}" type="datetime1">
              <a:rPr lang="pt-BR" smtClean="0"/>
              <a:pPr/>
              <a:t>05/03/2012</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2B4EAB0A-14A7-4AE4-A60D-3D1F5E0735D0}" type="slidenum">
              <a:rPr lang="pt-BR" smtClean="0"/>
              <a:pPr/>
              <a:t>‹nº›</a:t>
            </a:fld>
            <a:endParaRPr lang="pt-BR"/>
          </a:p>
        </p:txBody>
      </p:sp>
    </p:spTree>
  </p:cSld>
  <p:clrMapOvr>
    <a:masterClrMapping/>
  </p:clrMapOvr>
  <p:transition spd="med">
    <p:strips dir="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F3FA9EBD-396C-4145-8983-425F54E8CED2}" type="datetime1">
              <a:rPr lang="pt-BR" smtClean="0"/>
              <a:pPr/>
              <a:t>05/03/2012</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2B4EAB0A-14A7-4AE4-A60D-3D1F5E0735D0}" type="slidenum">
              <a:rPr lang="pt-BR" smtClean="0"/>
              <a:pPr/>
              <a:t>‹nº›</a:t>
            </a:fld>
            <a:endParaRPr lang="pt-BR"/>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pt-BR" smtClean="0"/>
              <a:t>Clique para editar o título mestre</a:t>
            </a:r>
            <a:endParaRPr lang="en-US" dirty="0"/>
          </a:p>
        </p:txBody>
      </p:sp>
    </p:spTree>
  </p:cSld>
  <p:clrMapOvr>
    <a:masterClrMapping/>
  </p:clrMapOvr>
  <p:transition spd="med">
    <p:strips dir="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pt-BR" smtClean="0"/>
              <a:t>Clique para editar o título mestre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C59F8A8-D802-407A-A144-05E3E029269A}" type="datetime1">
              <a:rPr lang="pt-BR" smtClean="0"/>
              <a:pPr/>
              <a:t>05/03/2012</a:t>
            </a:fld>
            <a:endParaRPr lang="pt-BR"/>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pt-BR"/>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B4EAB0A-14A7-4AE4-A60D-3D1F5E0735D0}"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strips dir="rd"/>
  </p:transition>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683568" y="2071678"/>
            <a:ext cx="7704856" cy="4367043"/>
          </a:xfrm>
        </p:spPr>
        <p:txBody>
          <a:bodyPr>
            <a:normAutofit fontScale="85000" lnSpcReduction="10000"/>
          </a:bodyPr>
          <a:lstStyle/>
          <a:p>
            <a:pPr marL="342900" indent="-342900" algn="ctr"/>
            <a:endParaRPr lang="pt-BR" sz="1800" dirty="0" smtClean="0">
              <a:effectLst>
                <a:outerShdw blurRad="38100" dist="38100" dir="2700000" algn="tl">
                  <a:srgbClr val="000000">
                    <a:alpha val="43137"/>
                  </a:srgbClr>
                </a:outerShdw>
              </a:effectLst>
              <a:latin typeface="Andalus" pitchFamily="18" charset="-78"/>
              <a:cs typeface="Andalus" pitchFamily="18" charset="-78"/>
            </a:endParaRPr>
          </a:p>
          <a:p>
            <a:pPr marL="342900" indent="-342900" algn="r"/>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Faculdade Leão Sampaio</a:t>
            </a:r>
          </a:p>
          <a:p>
            <a:pPr marL="342900" indent="-342900" algn="r"/>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Disciplina: Dinâmica de Grupo</a:t>
            </a:r>
          </a:p>
          <a:p>
            <a:pPr marL="342900" indent="-342900" algn="r"/>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Prof. Joel Lima Jr.</a:t>
            </a:r>
          </a:p>
          <a:p>
            <a:pPr marL="342900" indent="-342900" algn="r"/>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Curso: Psicologia</a:t>
            </a:r>
          </a:p>
          <a:p>
            <a:pPr marL="342900" indent="-342900" algn="r"/>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Turma: 308.7</a:t>
            </a:r>
          </a:p>
          <a:p>
            <a:pPr marL="342900" indent="-342900" algn="ctr"/>
            <a:endPar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endParaRPr>
          </a:p>
          <a:p>
            <a:pPr marL="342900" indent="-342900"/>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Equipe: </a:t>
            </a:r>
          </a:p>
          <a:p>
            <a:pPr marL="342900" indent="-342900"/>
            <a:r>
              <a:rPr lang="pt-BR" sz="1800" dirty="0" err="1"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Danilane</a:t>
            </a:r>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 Costa</a:t>
            </a:r>
          </a:p>
          <a:p>
            <a:pPr marL="342900" indent="-342900"/>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Eduardo Alexandre</a:t>
            </a:r>
          </a:p>
          <a:p>
            <a:pPr marL="342900" indent="-342900"/>
            <a:r>
              <a:rPr lang="pt-BR" sz="1800" dirty="0" err="1"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Ellyene</a:t>
            </a:r>
            <a:endPar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endParaRPr>
          </a:p>
          <a:p>
            <a:pPr marL="342900" indent="-342900"/>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Isadora </a:t>
            </a:r>
            <a:r>
              <a:rPr lang="pt-BR" sz="1800" dirty="0" err="1"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Xenofonte</a:t>
            </a:r>
            <a:endPar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endParaRPr>
          </a:p>
          <a:p>
            <a:pPr marL="342900" indent="-342900"/>
            <a:r>
              <a:rPr lang="pt-BR" sz="1800" dirty="0" err="1"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Jakeline</a:t>
            </a:r>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 Martins </a:t>
            </a:r>
          </a:p>
          <a:p>
            <a:pPr marL="342900" indent="-342900"/>
            <a:r>
              <a:rPr lang="pt-BR" sz="1800" dirty="0" err="1"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Tamires</a:t>
            </a:r>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 Alencar.</a:t>
            </a:r>
          </a:p>
          <a:p>
            <a:pPr marL="342900" indent="-342900" algn="ctr"/>
            <a:r>
              <a:rPr lang="pt-BR" sz="1800" dirty="0" smtClean="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rPr>
              <a:t>05 De Março De 2012.</a:t>
            </a:r>
            <a:endParaRPr lang="pt-BR" sz="1800" dirty="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2" name="Título 1"/>
          <p:cNvSpPr>
            <a:spLocks noGrp="1"/>
          </p:cNvSpPr>
          <p:nvPr>
            <p:ph type="ctrTitle"/>
          </p:nvPr>
        </p:nvSpPr>
        <p:spPr>
          <a:xfrm>
            <a:off x="899593" y="1268760"/>
            <a:ext cx="7029994" cy="731480"/>
          </a:xfrm>
        </p:spPr>
        <p:txBody>
          <a:bodyPr/>
          <a:lstStyle/>
          <a:p>
            <a:pPr algn="ctr">
              <a:buNone/>
            </a:pPr>
            <a:r>
              <a:rPr lang="pt-BR" sz="36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Dinâmica de Grupo: </a:t>
            </a:r>
            <a:r>
              <a:rPr lang="pt-BR" sz="3600" dirty="0" err="1"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Guattari</a:t>
            </a:r>
            <a:r>
              <a:rPr lang="pt-BR" sz="36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 e Deleuze</a:t>
            </a:r>
            <a:endParaRPr lang="pt-BR" sz="3600" dirty="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endParaRPr>
          </a:p>
        </p:txBody>
      </p:sp>
      <p:sp>
        <p:nvSpPr>
          <p:cNvPr id="4" name="Espaço Reservado para Número de Slide 3"/>
          <p:cNvSpPr>
            <a:spLocks noGrp="1"/>
          </p:cNvSpPr>
          <p:nvPr>
            <p:ph type="sldNum" sz="quarter" idx="12"/>
          </p:nvPr>
        </p:nvSpPr>
        <p:spPr/>
        <p:txBody>
          <a:bodyPr/>
          <a:lstStyle/>
          <a:p>
            <a:fld id="{2B4EAB0A-14A7-4AE4-A60D-3D1F5E0735D0}" type="slidenum">
              <a:rPr lang="pt-BR" smtClean="0"/>
              <a:pPr/>
              <a:t>1</a:t>
            </a:fld>
            <a:endParaRPr lang="pt-BR"/>
          </a:p>
        </p:txBody>
      </p:sp>
    </p:spTree>
    <p:extLst>
      <p:ext uri="{BB962C8B-B14F-4D97-AF65-F5344CB8AC3E}">
        <p14:creationId xmlns:p14="http://schemas.microsoft.com/office/powerpoint/2010/main" xmlns="" val="2118896977"/>
      </p:ext>
    </p:extLst>
  </p:cSld>
  <p:clrMapOvr>
    <a:masterClrMapping/>
  </p:clrMapOvr>
  <p:transition spd="med">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type="subTitle" idx="1"/>
          </p:nvPr>
        </p:nvSpPr>
        <p:spPr>
          <a:xfrm>
            <a:off x="642910" y="1428737"/>
            <a:ext cx="8072493" cy="4505928"/>
          </a:xfrm>
        </p:spPr>
        <p:txBody>
          <a:bodyPr>
            <a:normAutofit lnSpcReduction="10000"/>
          </a:bodyPr>
          <a:lstStyle/>
          <a:p>
            <a:pPr algn="just">
              <a:buFont typeface="Andalus" pitchFamily="18" charset="-78"/>
              <a:buChar char="*"/>
            </a:pPr>
            <a:r>
              <a:rPr lang="pt-BR" dirty="0">
                <a:solidFill>
                  <a:schemeClr val="tx1"/>
                </a:solidFill>
                <a:latin typeface="Andalus" pitchFamily="18" charset="-78"/>
                <a:cs typeface="Andalus" pitchFamily="18" charset="-78"/>
              </a:rPr>
              <a:t>Em sua vida, Deleuze fez tanto críticas ao marxismo como ao freudismo, ponderando-os como representantes de um 'burocratismo fundamental'. </a:t>
            </a:r>
            <a:endParaRPr lang="pt-BR" dirty="0" smtClean="0">
              <a:solidFill>
                <a:schemeClr val="tx1"/>
              </a:solidFill>
              <a:latin typeface="Andalus" pitchFamily="18" charset="-78"/>
              <a:cs typeface="Andalus" pitchFamily="18" charset="-78"/>
            </a:endParaRPr>
          </a:p>
          <a:p>
            <a:pPr algn="just">
              <a:buFont typeface="Andalus" pitchFamily="18" charset="-78"/>
              <a:buChar char="*"/>
            </a:pPr>
            <a:r>
              <a:rPr lang="pt-PT" dirty="0" smtClean="0">
                <a:solidFill>
                  <a:schemeClr val="tx1"/>
                </a:solidFill>
                <a:latin typeface="Andalus" pitchFamily="18" charset="-78"/>
                <a:cs typeface="Andalus" pitchFamily="18" charset="-78"/>
              </a:rPr>
              <a:t>A </a:t>
            </a:r>
            <a:r>
              <a:rPr lang="pt-PT" dirty="0">
                <a:solidFill>
                  <a:schemeClr val="tx1"/>
                </a:solidFill>
                <a:latin typeface="Andalus" pitchFamily="18" charset="-78"/>
                <a:cs typeface="Andalus" pitchFamily="18" charset="-78"/>
              </a:rPr>
              <a:t>sua filosofia vai de encontro à psicanálise, nomeadamente a freudiana, que aos seus olhos reduz o desejo ao complexo de édipo (ver O Antiédipo - Capitalismo e Esquizofrenia, escrito com Félix Guattari), a falta de algo. A sua filosofia é considerada como uma filosofia do desejo. Com a crítica radical do complexo de édipo, Deleuze consagrará uma parte de sua reflexão à esquizofrenia. Segundo ele, o processo esquizofrênico faz experimentar de modo direto as "máquinas-desejantes" e é capaz de criar (e preencher) o "corpo-sem-órgãos". Seu intuito sempre foi o de explorar as suas </a:t>
            </a:r>
            <a:r>
              <a:rPr lang="pt-PT" dirty="0" smtClean="0">
                <a:solidFill>
                  <a:schemeClr val="tx1"/>
                </a:solidFill>
                <a:latin typeface="Andalus" pitchFamily="18" charset="-78"/>
                <a:cs typeface="Andalus" pitchFamily="18" charset="-78"/>
              </a:rPr>
              <a:t>potencialidades</a:t>
            </a:r>
            <a:r>
              <a:rPr lang="pt-PT" dirty="0">
                <a:solidFill>
                  <a:schemeClr val="tx1"/>
                </a:solidFill>
                <a:latin typeface="Andalus" pitchFamily="18" charset="-78"/>
                <a:cs typeface="Andalus" pitchFamily="18" charset="-78"/>
              </a:rPr>
              <a:t>, ao </a:t>
            </a:r>
            <a:r>
              <a:rPr lang="pt-PT" dirty="0" smtClean="0">
                <a:solidFill>
                  <a:schemeClr val="tx1"/>
                </a:solidFill>
                <a:latin typeface="Andalus" pitchFamily="18" charset="-78"/>
                <a:cs typeface="Andalus" pitchFamily="18" charset="-78"/>
              </a:rPr>
              <a:t>máximo.</a:t>
            </a:r>
            <a:endParaRPr lang="pt-BR" dirty="0">
              <a:solidFill>
                <a:schemeClr val="tx1"/>
              </a:solidFill>
              <a:latin typeface="Andalus" pitchFamily="18" charset="-78"/>
              <a:cs typeface="Andalus" pitchFamily="18" charset="-78"/>
            </a:endParaRPr>
          </a:p>
        </p:txBody>
      </p:sp>
      <p:sp>
        <p:nvSpPr>
          <p:cNvPr id="4" name="Espaço Reservado para Número de Slide 3"/>
          <p:cNvSpPr>
            <a:spLocks noGrp="1"/>
          </p:cNvSpPr>
          <p:nvPr>
            <p:ph type="sldNum" sz="quarter" idx="12"/>
          </p:nvPr>
        </p:nvSpPr>
        <p:spPr/>
        <p:txBody>
          <a:bodyPr/>
          <a:lstStyle/>
          <a:p>
            <a:fld id="{2B4EAB0A-14A7-4AE4-A60D-3D1F5E0735D0}" type="slidenum">
              <a:rPr lang="pt-BR" smtClean="0"/>
              <a:pPr/>
              <a:t>10</a:t>
            </a:fld>
            <a:endParaRPr lang="pt-BR"/>
          </a:p>
        </p:txBody>
      </p:sp>
      <p:sp>
        <p:nvSpPr>
          <p:cNvPr id="2" name="Título 1"/>
          <p:cNvSpPr>
            <a:spLocks noGrp="1"/>
          </p:cNvSpPr>
          <p:nvPr>
            <p:ph type="ctrTitle"/>
          </p:nvPr>
        </p:nvSpPr>
        <p:spPr>
          <a:xfrm>
            <a:off x="857224" y="571481"/>
            <a:ext cx="7215238" cy="642942"/>
          </a:xfrm>
        </p:spPr>
        <p:txBody>
          <a:bodyPr/>
          <a:lstStyle/>
          <a:p>
            <a:pPr algn="ctr">
              <a:buNone/>
            </a:pPr>
            <a:r>
              <a:rPr lang="pt-BR" sz="36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Deleuze e a Psicanálise</a:t>
            </a:r>
            <a:endParaRPr lang="pt-BR" sz="3600" dirty="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endParaRPr>
          </a:p>
        </p:txBody>
      </p:sp>
    </p:spTree>
    <p:extLst>
      <p:ext uri="{BB962C8B-B14F-4D97-AF65-F5344CB8AC3E}">
        <p14:creationId xmlns:p14="http://schemas.microsoft.com/office/powerpoint/2010/main" xmlns="" val="4227036792"/>
      </p:ext>
    </p:extLst>
  </p:cSld>
  <p:clrMapOvr>
    <a:masterClrMapping/>
  </p:clrMapOvr>
  <p:transition spd="med">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2B4EAB0A-14A7-4AE4-A60D-3D1F5E0735D0}" type="slidenum">
              <a:rPr lang="pt-BR" smtClean="0"/>
              <a:pPr/>
              <a:t>11</a:t>
            </a:fld>
            <a:endParaRPr lang="pt-BR"/>
          </a:p>
        </p:txBody>
      </p:sp>
      <p:sp>
        <p:nvSpPr>
          <p:cNvPr id="3" name="Título 2"/>
          <p:cNvSpPr>
            <a:spLocks noGrp="1"/>
          </p:cNvSpPr>
          <p:nvPr>
            <p:ph type="title"/>
          </p:nvPr>
        </p:nvSpPr>
        <p:spPr>
          <a:xfrm>
            <a:off x="395536" y="2285992"/>
            <a:ext cx="8486328" cy="3519272"/>
          </a:xfrm>
        </p:spPr>
        <p:txBody>
          <a:bodyPr/>
          <a:lstStyle/>
          <a:p>
            <a:pPr algn="ctr">
              <a:buNone/>
            </a:pPr>
            <a:r>
              <a:rPr lang="pt-BR" sz="48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O Grupo para</a:t>
            </a:r>
            <a:br>
              <a:rPr lang="pt-BR" sz="48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br>
            <a:r>
              <a:rPr lang="pt-BR" sz="48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 </a:t>
            </a:r>
            <a:r>
              <a:rPr lang="pt-BR" sz="4800" dirty="0" err="1"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Guattari</a:t>
            </a:r>
            <a:r>
              <a:rPr lang="pt-BR" sz="48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 e Deleuze</a:t>
            </a:r>
            <a:endParaRPr lang="pt-BR" sz="4800" dirty="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endParaRPr>
          </a:p>
        </p:txBody>
      </p:sp>
    </p:spTree>
    <p:extLst>
      <p:ext uri="{BB962C8B-B14F-4D97-AF65-F5344CB8AC3E}">
        <p14:creationId xmlns:p14="http://schemas.microsoft.com/office/powerpoint/2010/main" xmlns="" val="3653733063"/>
      </p:ext>
    </p:extLst>
  </p:cSld>
  <p:clrMapOvr>
    <a:masterClrMapping/>
  </p:clrMapOvr>
  <p:transition spd="med">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2B4EAB0A-14A7-4AE4-A60D-3D1F5E0735D0}" type="slidenum">
              <a:rPr lang="pt-BR" smtClean="0"/>
              <a:pPr/>
              <a:t>12</a:t>
            </a:fld>
            <a:endParaRPr lang="pt-BR"/>
          </a:p>
        </p:txBody>
      </p:sp>
      <p:sp>
        <p:nvSpPr>
          <p:cNvPr id="4" name="Espaço Reservado para Conteúdo 3"/>
          <p:cNvSpPr>
            <a:spLocks noGrp="1"/>
          </p:cNvSpPr>
          <p:nvPr>
            <p:ph sz="quarter" idx="13"/>
          </p:nvPr>
        </p:nvSpPr>
        <p:spPr>
          <a:xfrm>
            <a:off x="323528" y="731520"/>
            <a:ext cx="8280920" cy="5361776"/>
          </a:xfrm>
        </p:spPr>
        <p:txBody>
          <a:bodyPr>
            <a:normAutofit/>
          </a:bodyPr>
          <a:lstStyle/>
          <a:p>
            <a:r>
              <a:rPr lang="pt-BR" dirty="0" smtClean="0">
                <a:solidFill>
                  <a:schemeClr val="tx1"/>
                </a:solidFill>
                <a:latin typeface="Andalus" pitchFamily="18" charset="-78"/>
                <a:cs typeface="Andalus" pitchFamily="18" charset="-78"/>
              </a:rPr>
              <a:t>Psicoterapia Institucional;</a:t>
            </a:r>
          </a:p>
          <a:p>
            <a:r>
              <a:rPr lang="pt-BR" dirty="0" smtClean="0">
                <a:solidFill>
                  <a:schemeClr val="tx1"/>
                </a:solidFill>
                <a:latin typeface="Andalus" pitchFamily="18" charset="-78"/>
                <a:cs typeface="Andalus" pitchFamily="18" charset="-78"/>
              </a:rPr>
              <a:t>Instituição é formada por grupos de pessoas que sofrem domínio da própria instituição que por sua vez recebe determinações de vetores sociais.</a:t>
            </a:r>
          </a:p>
          <a:p>
            <a:r>
              <a:rPr lang="pt-BR" dirty="0" smtClean="0">
                <a:solidFill>
                  <a:schemeClr val="tx1"/>
                </a:solidFill>
                <a:latin typeface="Andalus" pitchFamily="18" charset="-78"/>
                <a:cs typeface="Andalus" pitchFamily="18" charset="-78"/>
              </a:rPr>
              <a:t>O coletivo é uma resultante de forças, cada grupo, cada estrutura dele faz parte enquanto força que se distribui segundo determinados gradientes;</a:t>
            </a:r>
          </a:p>
          <a:p>
            <a:r>
              <a:rPr lang="pt-BR" dirty="0" smtClean="0">
                <a:solidFill>
                  <a:schemeClr val="tx1"/>
                </a:solidFill>
                <a:latin typeface="Andalus" pitchFamily="18" charset="-78"/>
                <a:cs typeface="Andalus" pitchFamily="18" charset="-78"/>
              </a:rPr>
              <a:t>Terminologia lacaniana: o coletivo se apresenta também como linguagem, como bateria de significantes, como Outro.</a:t>
            </a:r>
          </a:p>
          <a:p>
            <a:r>
              <a:rPr lang="pt-BR" dirty="0" smtClean="0">
                <a:solidFill>
                  <a:schemeClr val="tx1"/>
                </a:solidFill>
                <a:latin typeface="Andalus" pitchFamily="18" charset="-78"/>
                <a:cs typeface="Andalus" pitchFamily="18" charset="-78"/>
              </a:rPr>
              <a:t> Sujeito-analista, grupo-coletivo.</a:t>
            </a:r>
          </a:p>
          <a:p>
            <a:r>
              <a:rPr lang="pt-BR" dirty="0" smtClean="0">
                <a:solidFill>
                  <a:schemeClr val="tx1"/>
                </a:solidFill>
                <a:latin typeface="Andalus" pitchFamily="18" charset="-78"/>
                <a:cs typeface="Andalus" pitchFamily="18" charset="-78"/>
              </a:rPr>
              <a:t>O coletivo jamais se apresente como um Outro absoluto;</a:t>
            </a:r>
          </a:p>
          <a:p>
            <a:r>
              <a:rPr lang="pt-BR" dirty="0" smtClean="0">
                <a:solidFill>
                  <a:schemeClr val="tx1"/>
                </a:solidFill>
                <a:latin typeface="Andalus" pitchFamily="18" charset="-78"/>
                <a:cs typeface="Andalus" pitchFamily="18" charset="-78"/>
              </a:rPr>
              <a:t>Para </a:t>
            </a:r>
            <a:r>
              <a:rPr lang="pt-BR" dirty="0" err="1" smtClean="0">
                <a:solidFill>
                  <a:schemeClr val="tx1"/>
                </a:solidFill>
                <a:latin typeface="Andalus" pitchFamily="18" charset="-78"/>
                <a:cs typeface="Andalus" pitchFamily="18" charset="-78"/>
              </a:rPr>
              <a:t>Guattari</a:t>
            </a:r>
            <a:r>
              <a:rPr lang="pt-BR" dirty="0" smtClean="0">
                <a:solidFill>
                  <a:schemeClr val="tx1"/>
                </a:solidFill>
                <a:latin typeface="Andalus" pitchFamily="18" charset="-78"/>
                <a:cs typeface="Andalus" pitchFamily="18" charset="-78"/>
              </a:rPr>
              <a:t> o indivíduo é parte essencial do grupo.</a:t>
            </a:r>
          </a:p>
          <a:p>
            <a:r>
              <a:rPr lang="pt-BR" dirty="0" smtClean="0">
                <a:solidFill>
                  <a:schemeClr val="tx1"/>
                </a:solidFill>
                <a:latin typeface="Andalus" pitchFamily="18" charset="-78"/>
                <a:cs typeface="Andalus" pitchFamily="18" charset="-78"/>
              </a:rPr>
              <a:t>Diferenças entre grupo-sujeito e grupo submetido.</a:t>
            </a:r>
            <a:endParaRPr lang="pt-BR" dirty="0">
              <a:solidFill>
                <a:schemeClr val="tx1"/>
              </a:solidFill>
              <a:latin typeface="Andalus" pitchFamily="18" charset="-78"/>
              <a:cs typeface="Andalus" pitchFamily="18" charset="-78"/>
            </a:endParaRPr>
          </a:p>
          <a:p>
            <a:endParaRPr lang="pt-BR" dirty="0" smtClean="0"/>
          </a:p>
          <a:p>
            <a:endParaRPr lang="pt-BR" dirty="0"/>
          </a:p>
        </p:txBody>
      </p:sp>
    </p:spTree>
    <p:extLst>
      <p:ext uri="{BB962C8B-B14F-4D97-AF65-F5344CB8AC3E}">
        <p14:creationId xmlns:p14="http://schemas.microsoft.com/office/powerpoint/2010/main" xmlns="" val="87767101"/>
      </p:ext>
    </p:extLst>
  </p:cSld>
  <p:clrMapOvr>
    <a:masterClrMapping/>
  </p:clrMapOvr>
  <p:transition spd="med">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sz="quarter" idx="13"/>
          </p:nvPr>
        </p:nvSpPr>
        <p:spPr>
          <a:xfrm>
            <a:off x="323528" y="1071546"/>
            <a:ext cx="8496944" cy="4805726"/>
          </a:xfrm>
        </p:spPr>
        <p:txBody>
          <a:bodyPr>
            <a:noAutofit/>
          </a:bodyPr>
          <a:lstStyle/>
          <a:p>
            <a:r>
              <a:rPr lang="pt-BR" sz="1800" b="1" dirty="0" smtClean="0">
                <a:latin typeface="Andalus" pitchFamily="18" charset="-78"/>
                <a:cs typeface="Andalus" pitchFamily="18" charset="-78"/>
              </a:rPr>
              <a:t>Grupo-sujeito</a:t>
            </a:r>
            <a:r>
              <a:rPr lang="pt-BR" sz="1800" dirty="0" smtClean="0">
                <a:latin typeface="Andalus" pitchFamily="18" charset="-78"/>
                <a:cs typeface="Andalus" pitchFamily="18" charset="-78"/>
              </a:rPr>
              <a:t> – Em relação com a exterioridade, as totalizações são sempre abertas, passíveis de </a:t>
            </a:r>
            <a:r>
              <a:rPr lang="pt-BR" sz="1800" dirty="0" err="1" smtClean="0">
                <a:latin typeface="Andalus" pitchFamily="18" charset="-78"/>
                <a:cs typeface="Andalus" pitchFamily="18" charset="-78"/>
              </a:rPr>
              <a:t>refazimento</a:t>
            </a:r>
            <a:r>
              <a:rPr lang="pt-BR" sz="1800" dirty="0" smtClean="0">
                <a:latin typeface="Andalus" pitchFamily="18" charset="-78"/>
                <a:cs typeface="Andalus" pitchFamily="18" charset="-78"/>
              </a:rPr>
              <a:t>, de confrontação com a falta de sentido, com o que o grupo assume a sua própria plenitude, a sua própria morte.  Se estrutura como uma linguagem e se articula com o conjunto do discurso histórico, tomaria como suporte algo que </a:t>
            </a:r>
            <a:r>
              <a:rPr lang="pt-BR" sz="1800" dirty="0" err="1" smtClean="0">
                <a:latin typeface="Andalus" pitchFamily="18" charset="-78"/>
                <a:cs typeface="Andalus" pitchFamily="18" charset="-78"/>
              </a:rPr>
              <a:t>Guattari</a:t>
            </a:r>
            <a:r>
              <a:rPr lang="pt-BR" sz="1800" dirty="0" smtClean="0">
                <a:latin typeface="Andalus" pitchFamily="18" charset="-78"/>
                <a:cs typeface="Andalus" pitchFamily="18" charset="-78"/>
              </a:rPr>
              <a:t> faz equivaler ao objeto “o”, à produção da instituição, o instituir enquanto resto “caído”, tomado opaco pela existência mesma do instituído. Caracteriza-se por não se “colar”, não se simbolizar com a instituição, posto que haveria entre ambos o que </a:t>
            </a:r>
            <a:r>
              <a:rPr lang="pt-BR" sz="1800" dirty="0" err="1" smtClean="0">
                <a:latin typeface="Andalus" pitchFamily="18" charset="-78"/>
                <a:cs typeface="Andalus" pitchFamily="18" charset="-78"/>
              </a:rPr>
              <a:t>Guattari</a:t>
            </a:r>
            <a:r>
              <a:rPr lang="pt-BR" sz="1800" dirty="0" smtClean="0">
                <a:latin typeface="Andalus" pitchFamily="18" charset="-78"/>
                <a:cs typeface="Andalus" pitchFamily="18" charset="-78"/>
              </a:rPr>
              <a:t> denomina “vacúolo”, um espaço de transição que seria o espaço da </a:t>
            </a:r>
            <a:r>
              <a:rPr lang="pt-BR" sz="1800" dirty="0" err="1" smtClean="0">
                <a:latin typeface="Andalus" pitchFamily="18" charset="-78"/>
                <a:cs typeface="Andalus" pitchFamily="18" charset="-78"/>
              </a:rPr>
              <a:t>função-analisador</a:t>
            </a:r>
            <a:r>
              <a:rPr lang="pt-BR" sz="1800" dirty="0" smtClean="0">
                <a:latin typeface="Andalus" pitchFamily="18" charset="-78"/>
                <a:cs typeface="Andalus" pitchFamily="18" charset="-78"/>
              </a:rPr>
              <a:t>.</a:t>
            </a:r>
          </a:p>
          <a:p>
            <a:r>
              <a:rPr lang="pt-BR" sz="1800" b="1" dirty="0" smtClean="0">
                <a:latin typeface="Andalus" pitchFamily="18" charset="-78"/>
                <a:cs typeface="Andalus" pitchFamily="18" charset="-78"/>
              </a:rPr>
              <a:t>Grupo-submetido</a:t>
            </a:r>
            <a:r>
              <a:rPr lang="pt-BR" sz="1800" dirty="0" smtClean="0">
                <a:latin typeface="Andalus" pitchFamily="18" charset="-78"/>
                <a:cs typeface="Andalus" pitchFamily="18" charset="-78"/>
              </a:rPr>
              <a:t> </a:t>
            </a:r>
            <a:r>
              <a:rPr lang="pt-BR" sz="1800" dirty="0" smtClean="0">
                <a:latin typeface="Andalus" pitchFamily="18" charset="-78"/>
                <a:cs typeface="Andalus" pitchFamily="18" charset="-78"/>
              </a:rPr>
              <a:t>– se dobra sobre si mesmo, se imagina único e imortal, só podendo receber a morte paranoicamente, do exterior, do mesmo exterior de que recebe suas determinações e sua palavra. Nos grupos-submetidos a </a:t>
            </a:r>
            <a:r>
              <a:rPr lang="pt-BR" sz="1800" dirty="0" err="1" smtClean="0">
                <a:latin typeface="Andalus" pitchFamily="18" charset="-78"/>
                <a:cs typeface="Andalus" pitchFamily="18" charset="-78"/>
              </a:rPr>
              <a:t>fantasmatização</a:t>
            </a:r>
            <a:r>
              <a:rPr lang="pt-BR" sz="1800" dirty="0" smtClean="0">
                <a:latin typeface="Andalus" pitchFamily="18" charset="-78"/>
                <a:cs typeface="Andalus" pitchFamily="18" charset="-78"/>
              </a:rPr>
              <a:t> grupal tomaria predominantemente como suporte o próprio grupo, sob a forma de um líder que representaria um objeto instituído pretensamente eterno (Deus, a pátria, as tradições grupais etc.). Ele serviria de tela de projeção, de ponto de convergência para o imaginário coletivo, num processo que levaria o grupo a se corporificar, a se estruturar espacialmente, a se </a:t>
            </a:r>
            <a:r>
              <a:rPr lang="pt-BR" sz="1800" dirty="0" err="1" smtClean="0">
                <a:latin typeface="Andalus" pitchFamily="18" charset="-78"/>
                <a:cs typeface="Andalus" pitchFamily="18" charset="-78"/>
              </a:rPr>
              <a:t>territorializar</a:t>
            </a:r>
            <a:r>
              <a:rPr lang="pt-BR" sz="1800" dirty="0" smtClean="0">
                <a:latin typeface="Andalus" pitchFamily="18" charset="-78"/>
                <a:cs typeface="Andalus" pitchFamily="18" charset="-78"/>
              </a:rPr>
              <a:t>.</a:t>
            </a:r>
            <a:endParaRPr lang="pt-BR" sz="1800" dirty="0" smtClean="0">
              <a:latin typeface="Andalus" pitchFamily="18" charset="-78"/>
              <a:cs typeface="Andalus" pitchFamily="18" charset="-78"/>
            </a:endParaRPr>
          </a:p>
        </p:txBody>
      </p:sp>
      <p:sp>
        <p:nvSpPr>
          <p:cNvPr id="4" name="Espaço Reservado para Número de Slide 3"/>
          <p:cNvSpPr>
            <a:spLocks noGrp="1"/>
          </p:cNvSpPr>
          <p:nvPr>
            <p:ph type="sldNum" sz="quarter" idx="12"/>
          </p:nvPr>
        </p:nvSpPr>
        <p:spPr/>
        <p:txBody>
          <a:bodyPr/>
          <a:lstStyle/>
          <a:p>
            <a:fld id="{2B4EAB0A-14A7-4AE4-A60D-3D1F5E0735D0}" type="slidenum">
              <a:rPr lang="pt-BR" smtClean="0"/>
              <a:pPr/>
              <a:t>13</a:t>
            </a:fld>
            <a:endParaRPr lang="pt-BR"/>
          </a:p>
        </p:txBody>
      </p:sp>
    </p:spTree>
    <p:extLst>
      <p:ext uri="{BB962C8B-B14F-4D97-AF65-F5344CB8AC3E}">
        <p14:creationId xmlns:p14="http://schemas.microsoft.com/office/powerpoint/2010/main" xmlns="" val="84873805"/>
      </p:ext>
    </p:extLst>
  </p:cSld>
  <p:clrMapOvr>
    <a:masterClrMapping/>
  </p:clrMapOvr>
  <p:transition spd="med">
    <p:strips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2B4EAB0A-14A7-4AE4-A60D-3D1F5E0735D0}" type="slidenum">
              <a:rPr lang="pt-BR" smtClean="0"/>
              <a:pPr/>
              <a:t>14</a:t>
            </a:fld>
            <a:endParaRPr lang="pt-BR"/>
          </a:p>
        </p:txBody>
      </p:sp>
      <p:sp>
        <p:nvSpPr>
          <p:cNvPr id="4" name="Espaço Reservado para Conteúdo 3"/>
          <p:cNvSpPr>
            <a:spLocks noGrp="1"/>
          </p:cNvSpPr>
          <p:nvPr>
            <p:ph sz="quarter" idx="13"/>
          </p:nvPr>
        </p:nvSpPr>
        <p:spPr>
          <a:xfrm>
            <a:off x="571472" y="731520"/>
            <a:ext cx="7500966" cy="5340686"/>
          </a:xfrm>
        </p:spPr>
        <p:txBody>
          <a:bodyPr>
            <a:normAutofit fontScale="92500"/>
          </a:bodyPr>
          <a:lstStyle/>
          <a:p>
            <a:pPr algn="just"/>
            <a:r>
              <a:rPr lang="pt-BR" dirty="0" smtClean="0">
                <a:solidFill>
                  <a:schemeClr val="tx1"/>
                </a:solidFill>
                <a:latin typeface="Andalus" pitchFamily="18" charset="-78"/>
                <a:cs typeface="Andalus" pitchFamily="18" charset="-78"/>
              </a:rPr>
              <a:t>“Se é verdade que o indivíduo é o irredutível suporte da enunciação da palavra, o grupo não deixa de continuar como depositário e o iniciador de toda linguagem e de toda eficiência dos enunciados”. </a:t>
            </a:r>
          </a:p>
          <a:p>
            <a:pPr algn="just"/>
            <a:r>
              <a:rPr lang="pt-BR" dirty="0" smtClean="0">
                <a:solidFill>
                  <a:schemeClr val="tx1"/>
                </a:solidFill>
                <a:latin typeface="Andalus" pitchFamily="18" charset="-78"/>
                <a:cs typeface="Andalus" pitchFamily="18" charset="-78"/>
              </a:rPr>
              <a:t>Transversalidade = verticalidade + horizontalidade</a:t>
            </a:r>
          </a:p>
          <a:p>
            <a:pPr algn="just"/>
            <a:r>
              <a:rPr lang="pt-BR" dirty="0" smtClean="0">
                <a:solidFill>
                  <a:schemeClr val="tx1"/>
                </a:solidFill>
                <a:latin typeface="Andalus" pitchFamily="18" charset="-78"/>
                <a:cs typeface="Andalus" pitchFamily="18" charset="-78"/>
              </a:rPr>
              <a:t>“Evidentemente, numa sociedade como a nossa, marcada por uma produção de instituições alienadas, a irrupção de um grupo-sujeito se dá como violência, uma vez que ele </a:t>
            </a:r>
            <a:r>
              <a:rPr lang="pt-BR" dirty="0" err="1" smtClean="0">
                <a:solidFill>
                  <a:schemeClr val="tx1"/>
                </a:solidFill>
                <a:latin typeface="Andalus" pitchFamily="18" charset="-78"/>
                <a:cs typeface="Andalus" pitchFamily="18" charset="-78"/>
              </a:rPr>
              <a:t>descoagula</a:t>
            </a:r>
            <a:r>
              <a:rPr lang="pt-BR" dirty="0" smtClean="0">
                <a:solidFill>
                  <a:schemeClr val="tx1"/>
                </a:solidFill>
                <a:latin typeface="Andalus" pitchFamily="18" charset="-78"/>
                <a:cs typeface="Andalus" pitchFamily="18" charset="-78"/>
              </a:rPr>
              <a:t> as relações entre significante e significado através de uma ruptura significante, de um trabalho sobre o significante, de uma produção de efeitos de sentido.”</a:t>
            </a:r>
          </a:p>
          <a:p>
            <a:pPr algn="just"/>
            <a:r>
              <a:rPr lang="pt-BR" dirty="0" smtClean="0">
                <a:solidFill>
                  <a:schemeClr val="tx1"/>
                </a:solidFill>
                <a:latin typeface="Andalus" pitchFamily="18" charset="-78"/>
                <a:cs typeface="Andalus" pitchFamily="18" charset="-78"/>
              </a:rPr>
              <a:t>Devido à perspectiva </a:t>
            </a:r>
            <a:r>
              <a:rPr lang="pt-BR" dirty="0" err="1" smtClean="0">
                <a:solidFill>
                  <a:schemeClr val="tx1"/>
                </a:solidFill>
                <a:latin typeface="Andalus" pitchFamily="18" charset="-78"/>
                <a:cs typeface="Andalus" pitchFamily="18" charset="-78"/>
              </a:rPr>
              <a:t>grupalista</a:t>
            </a:r>
            <a:r>
              <a:rPr lang="pt-BR" dirty="0" smtClean="0">
                <a:solidFill>
                  <a:schemeClr val="tx1"/>
                </a:solidFill>
                <a:latin typeface="Andalus" pitchFamily="18" charset="-78"/>
                <a:cs typeface="Andalus" pitchFamily="18" charset="-78"/>
              </a:rPr>
              <a:t> que adota, </a:t>
            </a:r>
            <a:r>
              <a:rPr lang="pt-BR" dirty="0" err="1" smtClean="0">
                <a:solidFill>
                  <a:schemeClr val="tx1"/>
                </a:solidFill>
                <a:latin typeface="Andalus" pitchFamily="18" charset="-78"/>
                <a:cs typeface="Andalus" pitchFamily="18" charset="-78"/>
              </a:rPr>
              <a:t>Guattari</a:t>
            </a:r>
            <a:r>
              <a:rPr lang="pt-BR" dirty="0" smtClean="0">
                <a:solidFill>
                  <a:schemeClr val="tx1"/>
                </a:solidFill>
                <a:latin typeface="Andalus" pitchFamily="18" charset="-78"/>
                <a:cs typeface="Andalus" pitchFamily="18" charset="-78"/>
              </a:rPr>
              <a:t> inverte e radicaliza a oposição. É a individualização em troca grupal,..., e o significante grupal.</a:t>
            </a:r>
          </a:p>
          <a:p>
            <a:pPr algn="just"/>
            <a:r>
              <a:rPr lang="pt-BR" dirty="0" smtClean="0">
                <a:solidFill>
                  <a:schemeClr val="tx1"/>
                </a:solidFill>
                <a:latin typeface="Andalus" pitchFamily="18" charset="-78"/>
                <a:cs typeface="Andalus" pitchFamily="18" charset="-78"/>
              </a:rPr>
              <a:t>Abandonou </a:t>
            </a:r>
            <a:r>
              <a:rPr lang="pt-BR" dirty="0" smtClean="0">
                <a:solidFill>
                  <a:schemeClr val="tx1"/>
                </a:solidFill>
                <a:latin typeface="Andalus" pitchFamily="18" charset="-78"/>
                <a:cs typeface="Andalus" pitchFamily="18" charset="-78"/>
              </a:rPr>
              <a:t>a </a:t>
            </a:r>
            <a:r>
              <a:rPr lang="pt-BR" dirty="0" err="1" smtClean="0">
                <a:solidFill>
                  <a:schemeClr val="tx1"/>
                </a:solidFill>
                <a:latin typeface="Andalus" pitchFamily="18" charset="-78"/>
                <a:cs typeface="Andalus" pitchFamily="18" charset="-78"/>
              </a:rPr>
              <a:t>ideia</a:t>
            </a:r>
            <a:r>
              <a:rPr lang="pt-BR" dirty="0" smtClean="0">
                <a:solidFill>
                  <a:schemeClr val="tx1"/>
                </a:solidFill>
                <a:latin typeface="Andalus" pitchFamily="18" charset="-78"/>
                <a:cs typeface="Andalus" pitchFamily="18" charset="-78"/>
              </a:rPr>
              <a:t> de que “o grupo nasce bom, o individuo o perverte.”</a:t>
            </a:r>
          </a:p>
          <a:p>
            <a:endParaRPr lang="pt-BR" dirty="0"/>
          </a:p>
        </p:txBody>
      </p:sp>
    </p:spTree>
  </p:cSld>
  <p:clrMapOvr>
    <a:masterClrMapping/>
  </p:clrMapOvr>
  <p:transition spd="med">
    <p:strips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1772816"/>
            <a:ext cx="8640960" cy="3742352"/>
          </a:xfrm>
        </p:spPr>
        <p:txBody>
          <a:bodyPr/>
          <a:lstStyle/>
          <a:p>
            <a:pPr algn="ctr">
              <a:buNone/>
            </a:pPr>
            <a:r>
              <a:rPr lang="pt-BR" sz="7200" dirty="0" smtClean="0">
                <a:ln>
                  <a:solidFill>
                    <a:schemeClr val="tx1">
                      <a:lumMod val="95000"/>
                      <a:lumOff val="5000"/>
                    </a:schemeClr>
                  </a:solidFill>
                </a:ln>
                <a:solidFill>
                  <a:schemeClr val="accent3">
                    <a:lumMod val="50000"/>
                  </a:schemeClr>
                </a:solidFill>
                <a:effectLst>
                  <a:glow rad="228600">
                    <a:schemeClr val="accent3">
                      <a:satMod val="175000"/>
                      <a:alpha val="40000"/>
                    </a:schemeClr>
                  </a:glow>
                  <a:reflection blurRad="6350" stA="55000" endA="300" endPos="45500" dir="5400000" sy="-100000" algn="bl" rotWithShape="0"/>
                </a:effectLst>
                <a:latin typeface="Andalus" pitchFamily="18" charset="-78"/>
                <a:cs typeface="Andalus" pitchFamily="18" charset="-78"/>
              </a:rPr>
              <a:t>DINÂMICA DE GRUPO: a prática!</a:t>
            </a:r>
            <a:endParaRPr lang="pt-BR" sz="7200" dirty="0">
              <a:ln>
                <a:solidFill>
                  <a:schemeClr val="tx1">
                    <a:lumMod val="95000"/>
                    <a:lumOff val="5000"/>
                  </a:schemeClr>
                </a:solidFill>
              </a:ln>
              <a:solidFill>
                <a:schemeClr val="accent3">
                  <a:lumMod val="50000"/>
                </a:schemeClr>
              </a:solidFill>
              <a:effectLst>
                <a:glow rad="228600">
                  <a:schemeClr val="accent3">
                    <a:satMod val="175000"/>
                    <a:alpha val="40000"/>
                  </a:schemeClr>
                </a:glow>
                <a:reflection blurRad="6350" stA="55000" endA="300" endPos="45500" dir="5400000" sy="-100000" algn="bl" rotWithShape="0"/>
              </a:effectLst>
              <a:latin typeface="Andalus" pitchFamily="18" charset="-78"/>
              <a:cs typeface="Andalus" pitchFamily="18" charset="-78"/>
            </a:endParaRPr>
          </a:p>
        </p:txBody>
      </p:sp>
      <p:sp>
        <p:nvSpPr>
          <p:cNvPr id="4" name="Espaço Reservado para Número de Slide 3"/>
          <p:cNvSpPr>
            <a:spLocks noGrp="1"/>
          </p:cNvSpPr>
          <p:nvPr>
            <p:ph type="sldNum" sz="quarter" idx="12"/>
          </p:nvPr>
        </p:nvSpPr>
        <p:spPr/>
        <p:txBody>
          <a:bodyPr/>
          <a:lstStyle/>
          <a:p>
            <a:fld id="{2B4EAB0A-14A7-4AE4-A60D-3D1F5E0735D0}" type="slidenum">
              <a:rPr lang="pt-BR" smtClean="0"/>
              <a:pPr/>
              <a:t>15</a:t>
            </a:fld>
            <a:endParaRPr lang="pt-BR"/>
          </a:p>
        </p:txBody>
      </p:sp>
    </p:spTree>
    <p:extLst>
      <p:ext uri="{BB962C8B-B14F-4D97-AF65-F5344CB8AC3E}">
        <p14:creationId xmlns:p14="http://schemas.microsoft.com/office/powerpoint/2010/main" xmlns="" val="3969416289"/>
      </p:ext>
    </p:extLst>
  </p:cSld>
  <p:clrMapOvr>
    <a:masterClrMapping/>
  </p:clrMapOvr>
  <p:transition spd="med">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000232" y="1785926"/>
            <a:ext cx="6512511" cy="1143000"/>
          </a:xfrm>
        </p:spPr>
        <p:txBody>
          <a:bodyPr/>
          <a:lstStyle/>
          <a:p>
            <a:pPr>
              <a:buNone/>
            </a:pPr>
            <a:r>
              <a:rPr lang="pt-BR" sz="36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Obrigado pela atenção e participação!</a:t>
            </a:r>
            <a:endParaRPr lang="pt-BR" sz="3600" dirty="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endParaRPr>
          </a:p>
        </p:txBody>
      </p:sp>
      <p:sp>
        <p:nvSpPr>
          <p:cNvPr id="2" name="Espaço Reservado para Número de Slide 1"/>
          <p:cNvSpPr>
            <a:spLocks noGrp="1"/>
          </p:cNvSpPr>
          <p:nvPr>
            <p:ph type="sldNum" sz="quarter" idx="12"/>
          </p:nvPr>
        </p:nvSpPr>
        <p:spPr/>
        <p:txBody>
          <a:bodyPr/>
          <a:lstStyle/>
          <a:p>
            <a:fld id="{2B4EAB0A-14A7-4AE4-A60D-3D1F5E0735D0}" type="slidenum">
              <a:rPr lang="pt-BR" smtClean="0"/>
              <a:pPr/>
              <a:t>16</a:t>
            </a:fld>
            <a:endParaRPr lang="pt-BR"/>
          </a:p>
        </p:txBody>
      </p:sp>
    </p:spTree>
  </p:cSld>
  <p:clrMapOvr>
    <a:masterClrMapping/>
  </p:clrMapOvr>
  <p:transition spd="med">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332656"/>
            <a:ext cx="7550224" cy="1810460"/>
          </a:xfrm>
        </p:spPr>
        <p:txBody>
          <a:bodyPr/>
          <a:lstStyle/>
          <a:p>
            <a:pPr algn="ctr">
              <a:buNone/>
            </a:pPr>
            <a:r>
              <a:rPr lang="pt-BR" sz="3600" dirty="0" smtClean="0">
                <a:solidFill>
                  <a:schemeClr val="accent3">
                    <a:lumMod val="50000"/>
                  </a:schemeClr>
                </a:solidFill>
                <a:effectLst>
                  <a:glow rad="139700">
                    <a:schemeClr val="accent3">
                      <a:satMod val="175000"/>
                      <a:alpha val="40000"/>
                    </a:schemeClr>
                  </a:glow>
                  <a:outerShdw blurRad="38100" dist="38100" dir="2700000" algn="tl">
                    <a:srgbClr val="000000">
                      <a:alpha val="43137"/>
                    </a:srgbClr>
                  </a:outerShdw>
                  <a:reflection blurRad="6350" stA="55000" endA="300" endPos="45500" dir="5400000" sy="-100000" algn="bl" rotWithShape="0"/>
                </a:effectLst>
                <a:latin typeface="Andalus" pitchFamily="18" charset="-78"/>
                <a:cs typeface="Andalus" pitchFamily="18" charset="-78"/>
              </a:rPr>
              <a:t>Biografia: </a:t>
            </a:r>
            <a:br>
              <a:rPr lang="pt-BR" sz="3600" dirty="0" smtClean="0">
                <a:solidFill>
                  <a:schemeClr val="accent3">
                    <a:lumMod val="50000"/>
                  </a:schemeClr>
                </a:solidFill>
                <a:effectLst>
                  <a:glow rad="139700">
                    <a:schemeClr val="accent3">
                      <a:satMod val="175000"/>
                      <a:alpha val="40000"/>
                    </a:schemeClr>
                  </a:glow>
                  <a:outerShdw blurRad="38100" dist="38100" dir="2700000" algn="tl">
                    <a:srgbClr val="000000">
                      <a:alpha val="43137"/>
                    </a:srgbClr>
                  </a:outerShdw>
                  <a:reflection blurRad="6350" stA="55000" endA="300" endPos="45500" dir="5400000" sy="-100000" algn="bl" rotWithShape="0"/>
                </a:effectLst>
                <a:latin typeface="Andalus" pitchFamily="18" charset="-78"/>
                <a:cs typeface="Andalus" pitchFamily="18" charset="-78"/>
              </a:rPr>
            </a:br>
            <a:r>
              <a:rPr lang="pt-BR" sz="3600" dirty="0" smtClean="0">
                <a:solidFill>
                  <a:schemeClr val="accent3">
                    <a:lumMod val="50000"/>
                  </a:schemeClr>
                </a:solidFill>
                <a:effectLst>
                  <a:glow rad="139700">
                    <a:schemeClr val="accent3">
                      <a:satMod val="175000"/>
                      <a:alpha val="40000"/>
                    </a:schemeClr>
                  </a:glow>
                  <a:outerShdw blurRad="38100" dist="38100" dir="2700000" algn="tl">
                    <a:srgbClr val="000000">
                      <a:alpha val="43137"/>
                    </a:srgbClr>
                  </a:outerShdw>
                  <a:reflection blurRad="6350" stA="55000" endA="300" endPos="45500" dir="5400000" sy="-100000" algn="bl" rotWithShape="0"/>
                </a:effectLst>
                <a:latin typeface="Andalus" pitchFamily="18" charset="-78"/>
                <a:cs typeface="Andalus" pitchFamily="18" charset="-78"/>
              </a:rPr>
              <a:t>Pierre Félix </a:t>
            </a:r>
            <a:r>
              <a:rPr lang="pt-BR" sz="3600" dirty="0" err="1" smtClean="0">
                <a:solidFill>
                  <a:schemeClr val="accent3">
                    <a:lumMod val="50000"/>
                  </a:schemeClr>
                </a:solidFill>
                <a:effectLst>
                  <a:glow rad="139700">
                    <a:schemeClr val="accent3">
                      <a:satMod val="175000"/>
                      <a:alpha val="40000"/>
                    </a:schemeClr>
                  </a:glow>
                  <a:outerShdw blurRad="38100" dist="38100" dir="2700000" algn="tl">
                    <a:srgbClr val="000000">
                      <a:alpha val="43137"/>
                    </a:srgbClr>
                  </a:outerShdw>
                  <a:reflection blurRad="6350" stA="55000" endA="300" endPos="45500" dir="5400000" sy="-100000" algn="bl" rotWithShape="0"/>
                </a:effectLst>
                <a:latin typeface="Andalus" pitchFamily="18" charset="-78"/>
                <a:cs typeface="Andalus" pitchFamily="18" charset="-78"/>
              </a:rPr>
              <a:t>Guattari</a:t>
            </a:r>
            <a:endParaRPr lang="pt-BR" sz="3600" dirty="0">
              <a:solidFill>
                <a:schemeClr val="accent3">
                  <a:lumMod val="50000"/>
                </a:schemeClr>
              </a:solidFill>
              <a:effectLst>
                <a:glow rad="139700">
                  <a:schemeClr val="accent3">
                    <a:satMod val="175000"/>
                    <a:alpha val="40000"/>
                  </a:schemeClr>
                </a:glow>
                <a:outerShdw blurRad="38100" dist="38100" dir="2700000" algn="tl">
                  <a:srgbClr val="000000">
                    <a:alpha val="43137"/>
                  </a:srgbClr>
                </a:outerShdw>
                <a:reflection blurRad="6350" stA="55000" endA="300" endPos="45500" dir="5400000" sy="-100000" algn="bl" rotWithShape="0"/>
              </a:effectLst>
              <a:latin typeface="Andalus" pitchFamily="18" charset="-78"/>
              <a:cs typeface="Andalus" pitchFamily="18" charset="-78"/>
            </a:endParaRPr>
          </a:p>
        </p:txBody>
      </p:sp>
      <p:sp>
        <p:nvSpPr>
          <p:cNvPr id="4" name="Espaço Reservado para Número de Slide 3"/>
          <p:cNvSpPr>
            <a:spLocks noGrp="1"/>
          </p:cNvSpPr>
          <p:nvPr>
            <p:ph type="sldNum" sz="quarter" idx="12"/>
          </p:nvPr>
        </p:nvSpPr>
        <p:spPr/>
        <p:txBody>
          <a:bodyPr/>
          <a:lstStyle/>
          <a:p>
            <a:fld id="{2B4EAB0A-14A7-4AE4-A60D-3D1F5E0735D0}" type="slidenum">
              <a:rPr lang="pt-BR" smtClean="0"/>
              <a:pPr/>
              <a:t>2</a:t>
            </a:fld>
            <a:endParaRPr lang="pt-BR"/>
          </a:p>
        </p:txBody>
      </p:sp>
      <p:pic>
        <p:nvPicPr>
          <p:cNvPr id="5" name="Imagem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357422" y="1785926"/>
            <a:ext cx="4789308" cy="41434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2432940191"/>
      </p:ext>
    </p:extLst>
  </p:cSld>
  <p:clrMapOvr>
    <a:masterClrMapping/>
  </p:clrMapOvr>
  <p:transition spd="med">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sz="quarter" idx="13"/>
          </p:nvPr>
        </p:nvSpPr>
        <p:spPr>
          <a:xfrm>
            <a:off x="395536" y="731520"/>
            <a:ext cx="8280920" cy="5769314"/>
          </a:xfrm>
        </p:spPr>
        <p:txBody>
          <a:bodyPr>
            <a:normAutofit/>
          </a:bodyPr>
          <a:lstStyle/>
          <a:p>
            <a:pPr algn="just">
              <a:buClr>
                <a:srgbClr val="FF0000"/>
              </a:buClr>
            </a:pPr>
            <a:r>
              <a:rPr lang="pt-BR" sz="2400" dirty="0" smtClean="0">
                <a:solidFill>
                  <a:schemeClr val="tx1"/>
                </a:solidFill>
                <a:latin typeface="Andalus" pitchFamily="18" charset="-78"/>
                <a:cs typeface="Andalus" pitchFamily="18" charset="-78"/>
              </a:rPr>
              <a:t>Nascimento: 30 de abril de 1930.</a:t>
            </a:r>
          </a:p>
          <a:p>
            <a:pPr algn="just">
              <a:buClr>
                <a:srgbClr val="FF0000"/>
              </a:buClr>
            </a:pPr>
            <a:r>
              <a:rPr lang="pt-BR" sz="2400" dirty="0" smtClean="0">
                <a:solidFill>
                  <a:schemeClr val="tx1"/>
                </a:solidFill>
                <a:latin typeface="Andalus" pitchFamily="18" charset="-78"/>
                <a:cs typeface="Andalus" pitchFamily="18" charset="-78"/>
              </a:rPr>
              <a:t>Morte: </a:t>
            </a:r>
            <a:r>
              <a:rPr lang="pt-BR" sz="2400" dirty="0">
                <a:solidFill>
                  <a:schemeClr val="tx1"/>
                </a:solidFill>
                <a:latin typeface="Andalus" pitchFamily="18" charset="-78"/>
                <a:cs typeface="Andalus" pitchFamily="18" charset="-78"/>
              </a:rPr>
              <a:t>29 de agosto de </a:t>
            </a:r>
            <a:r>
              <a:rPr lang="pt-BR" sz="2400" dirty="0" smtClean="0">
                <a:solidFill>
                  <a:schemeClr val="tx1"/>
                </a:solidFill>
                <a:latin typeface="Andalus" pitchFamily="18" charset="-78"/>
                <a:cs typeface="Andalus" pitchFamily="18" charset="-78"/>
              </a:rPr>
              <a:t>1992.</a:t>
            </a:r>
          </a:p>
          <a:p>
            <a:pPr algn="just">
              <a:buClr>
                <a:srgbClr val="FF0000"/>
              </a:buClr>
            </a:pPr>
            <a:r>
              <a:rPr lang="pt-BR" sz="2400" dirty="0" smtClean="0">
                <a:solidFill>
                  <a:schemeClr val="tx1"/>
                </a:solidFill>
                <a:latin typeface="Andalus" pitchFamily="18" charset="-78"/>
                <a:cs typeface="Andalus" pitchFamily="18" charset="-78"/>
              </a:rPr>
              <a:t>Nacionalidade: Francês.</a:t>
            </a:r>
          </a:p>
          <a:p>
            <a:pPr algn="just">
              <a:buClr>
                <a:srgbClr val="FF0000"/>
              </a:buClr>
            </a:pPr>
            <a:r>
              <a:rPr lang="pt-BR" sz="2400" dirty="0" smtClean="0">
                <a:solidFill>
                  <a:schemeClr val="tx1"/>
                </a:solidFill>
                <a:latin typeface="Andalus" pitchFamily="18" charset="-78"/>
                <a:cs typeface="Andalus" pitchFamily="18" charset="-78"/>
              </a:rPr>
              <a:t>Naturalidade: Villeneuve-</a:t>
            </a:r>
            <a:r>
              <a:rPr lang="pt-BR" sz="2400" dirty="0" err="1" smtClean="0">
                <a:solidFill>
                  <a:schemeClr val="tx1"/>
                </a:solidFill>
                <a:latin typeface="Andalus" pitchFamily="18" charset="-78"/>
                <a:cs typeface="Andalus" pitchFamily="18" charset="-78"/>
              </a:rPr>
              <a:t>les</a:t>
            </a:r>
            <a:r>
              <a:rPr lang="pt-BR" sz="2400" dirty="0" smtClean="0">
                <a:solidFill>
                  <a:schemeClr val="tx1"/>
                </a:solidFill>
                <a:latin typeface="Andalus" pitchFamily="18" charset="-78"/>
                <a:cs typeface="Andalus" pitchFamily="18" charset="-78"/>
              </a:rPr>
              <a:t>-</a:t>
            </a:r>
            <a:r>
              <a:rPr lang="pt-BR" sz="2400" dirty="0" err="1" smtClean="0">
                <a:solidFill>
                  <a:schemeClr val="tx1"/>
                </a:solidFill>
                <a:latin typeface="Andalus" pitchFamily="18" charset="-78"/>
                <a:cs typeface="Andalus" pitchFamily="18" charset="-78"/>
              </a:rPr>
              <a:t>Sablons</a:t>
            </a:r>
            <a:r>
              <a:rPr lang="pt-BR" sz="2400" dirty="0" smtClean="0">
                <a:solidFill>
                  <a:schemeClr val="tx1"/>
                </a:solidFill>
                <a:latin typeface="Andalus" pitchFamily="18" charset="-78"/>
                <a:cs typeface="Andalus" pitchFamily="18" charset="-78"/>
              </a:rPr>
              <a:t>.</a:t>
            </a:r>
          </a:p>
          <a:p>
            <a:pPr algn="just">
              <a:buClr>
                <a:srgbClr val="FF0000"/>
              </a:buClr>
            </a:pPr>
            <a:r>
              <a:rPr lang="pt-BR" sz="2400" dirty="0" smtClean="0">
                <a:solidFill>
                  <a:schemeClr val="tx1"/>
                </a:solidFill>
                <a:latin typeface="Andalus" pitchFamily="18" charset="-78"/>
                <a:cs typeface="Andalus" pitchFamily="18" charset="-78"/>
              </a:rPr>
              <a:t>Ocupação: Militante Político, Escritor, Psicanalista e Filósofo.</a:t>
            </a:r>
          </a:p>
          <a:p>
            <a:pPr algn="just">
              <a:buClr>
                <a:srgbClr val="FF0000"/>
              </a:buClr>
            </a:pPr>
            <a:r>
              <a:rPr lang="pt-BR" sz="2400" dirty="0" smtClean="0">
                <a:solidFill>
                  <a:schemeClr val="tx1"/>
                </a:solidFill>
                <a:latin typeface="Andalus" pitchFamily="18" charset="-78"/>
                <a:cs typeface="Andalus" pitchFamily="18" charset="-78"/>
              </a:rPr>
              <a:t>Lugar: La Borde.</a:t>
            </a:r>
          </a:p>
          <a:p>
            <a:pPr algn="just">
              <a:buClr>
                <a:srgbClr val="FF0000"/>
              </a:buClr>
            </a:pPr>
            <a:r>
              <a:rPr lang="pt-BR" sz="2400" dirty="0" smtClean="0">
                <a:solidFill>
                  <a:schemeClr val="tx1"/>
                </a:solidFill>
                <a:latin typeface="Andalus" pitchFamily="18" charset="-78"/>
                <a:cs typeface="Andalus" pitchFamily="18" charset="-78"/>
              </a:rPr>
              <a:t>Obras: </a:t>
            </a:r>
            <a:r>
              <a:rPr lang="pt-BR" sz="2400" i="1" dirty="0" smtClean="0">
                <a:solidFill>
                  <a:schemeClr val="tx1"/>
                </a:solidFill>
                <a:latin typeface="Andalus" pitchFamily="18" charset="-78"/>
                <a:cs typeface="Andalus" pitchFamily="18" charset="-78"/>
              </a:rPr>
              <a:t>O </a:t>
            </a:r>
            <a:r>
              <a:rPr lang="pt-BR" sz="2400" i="1" dirty="0" err="1">
                <a:solidFill>
                  <a:schemeClr val="tx1"/>
                </a:solidFill>
                <a:latin typeface="Andalus" pitchFamily="18" charset="-78"/>
                <a:cs typeface="Andalus" pitchFamily="18" charset="-78"/>
              </a:rPr>
              <a:t>Anti-Édipo</a:t>
            </a:r>
            <a:r>
              <a:rPr lang="pt-BR" sz="2400" i="1" dirty="0">
                <a:solidFill>
                  <a:schemeClr val="tx1"/>
                </a:solidFill>
                <a:latin typeface="Andalus" pitchFamily="18" charset="-78"/>
                <a:cs typeface="Andalus" pitchFamily="18" charset="-78"/>
              </a:rPr>
              <a:t>: Capitalismo e </a:t>
            </a:r>
            <a:r>
              <a:rPr lang="pt-BR" sz="2400" i="1" dirty="0" smtClean="0">
                <a:solidFill>
                  <a:schemeClr val="tx1"/>
                </a:solidFill>
                <a:latin typeface="Andalus" pitchFamily="18" charset="-78"/>
                <a:cs typeface="Andalus" pitchFamily="18" charset="-78"/>
              </a:rPr>
              <a:t>Esquizofrenia</a:t>
            </a:r>
            <a:r>
              <a:rPr lang="pt-BR" sz="2400" dirty="0" smtClean="0">
                <a:solidFill>
                  <a:schemeClr val="tx1"/>
                </a:solidFill>
                <a:latin typeface="Andalus" pitchFamily="18" charset="-78"/>
                <a:cs typeface="Andalus" pitchFamily="18" charset="-78"/>
              </a:rPr>
              <a:t>, (juntamente </a:t>
            </a:r>
            <a:r>
              <a:rPr lang="pt-BR" sz="2400" dirty="0">
                <a:solidFill>
                  <a:schemeClr val="tx1"/>
                </a:solidFill>
                <a:latin typeface="Andalus" pitchFamily="18" charset="-78"/>
                <a:cs typeface="Andalus" pitchFamily="18" charset="-78"/>
              </a:rPr>
              <a:t>com </a:t>
            </a:r>
            <a:r>
              <a:rPr lang="pt-BR" sz="2400" dirty="0" smtClean="0">
                <a:solidFill>
                  <a:schemeClr val="tx1"/>
                </a:solidFill>
                <a:latin typeface="Andalus" pitchFamily="18" charset="-78"/>
                <a:cs typeface="Andalus" pitchFamily="18" charset="-78"/>
              </a:rPr>
              <a:t>Deleuze) em </a:t>
            </a:r>
            <a:r>
              <a:rPr lang="pt-BR" sz="2400" dirty="0">
                <a:solidFill>
                  <a:schemeClr val="tx1"/>
                </a:solidFill>
                <a:latin typeface="Andalus" pitchFamily="18" charset="-78"/>
                <a:cs typeface="Andalus" pitchFamily="18" charset="-78"/>
              </a:rPr>
              <a:t>1972, </a:t>
            </a:r>
            <a:r>
              <a:rPr lang="pt-BR" sz="2400" dirty="0" smtClean="0">
                <a:solidFill>
                  <a:schemeClr val="tx1"/>
                </a:solidFill>
                <a:latin typeface="Andalus" pitchFamily="18" charset="-78"/>
                <a:cs typeface="Andalus" pitchFamily="18" charset="-78"/>
              </a:rPr>
              <a:t>A </a:t>
            </a:r>
            <a:r>
              <a:rPr lang="pt-BR" sz="2400" dirty="0">
                <a:solidFill>
                  <a:schemeClr val="tx1"/>
                </a:solidFill>
                <a:latin typeface="Andalus" pitchFamily="18" charset="-78"/>
                <a:cs typeface="Andalus" pitchFamily="18" charset="-78"/>
              </a:rPr>
              <a:t>Revolução </a:t>
            </a:r>
            <a:r>
              <a:rPr lang="pt-BR" sz="2400" dirty="0" smtClean="0">
                <a:solidFill>
                  <a:schemeClr val="tx1"/>
                </a:solidFill>
                <a:latin typeface="Andalus" pitchFamily="18" charset="-78"/>
                <a:cs typeface="Andalus" pitchFamily="18" charset="-78"/>
              </a:rPr>
              <a:t>Molecular, </a:t>
            </a:r>
            <a:r>
              <a:rPr lang="pt-BR" sz="2400" dirty="0">
                <a:solidFill>
                  <a:schemeClr val="tx1"/>
                </a:solidFill>
                <a:latin typeface="Andalus" pitchFamily="18" charset="-78"/>
                <a:cs typeface="Andalus" pitchFamily="18" charset="-78"/>
              </a:rPr>
              <a:t>em 1977, </a:t>
            </a:r>
            <a:r>
              <a:rPr lang="pt-BR" sz="2400" i="1" dirty="0">
                <a:solidFill>
                  <a:schemeClr val="tx1"/>
                </a:solidFill>
                <a:latin typeface="Andalus" pitchFamily="18" charset="-78"/>
                <a:cs typeface="Andalus" pitchFamily="18" charset="-78"/>
              </a:rPr>
              <a:t>Psicanálise e Transversalidade</a:t>
            </a:r>
            <a:r>
              <a:rPr lang="pt-BR" sz="2400" dirty="0">
                <a:solidFill>
                  <a:schemeClr val="tx1"/>
                </a:solidFill>
                <a:latin typeface="Andalus" pitchFamily="18" charset="-78"/>
                <a:cs typeface="Andalus" pitchFamily="18" charset="-78"/>
              </a:rPr>
              <a:t>, em 1972, </a:t>
            </a:r>
            <a:r>
              <a:rPr lang="pt-BR" sz="2400" i="1" dirty="0" err="1">
                <a:solidFill>
                  <a:schemeClr val="tx1"/>
                </a:solidFill>
                <a:latin typeface="Andalus" pitchFamily="18" charset="-78"/>
                <a:cs typeface="Andalus" pitchFamily="18" charset="-78"/>
              </a:rPr>
              <a:t>Chaos</a:t>
            </a:r>
            <a:r>
              <a:rPr lang="pt-BR" sz="2400" i="1" dirty="0">
                <a:solidFill>
                  <a:schemeClr val="tx1"/>
                </a:solidFill>
                <a:latin typeface="Andalus" pitchFamily="18" charset="-78"/>
                <a:cs typeface="Andalus" pitchFamily="18" charset="-78"/>
              </a:rPr>
              <a:t>-osmose</a:t>
            </a:r>
            <a:r>
              <a:rPr lang="pt-BR" sz="2400" dirty="0">
                <a:solidFill>
                  <a:schemeClr val="tx1"/>
                </a:solidFill>
                <a:latin typeface="Andalus" pitchFamily="18" charset="-78"/>
                <a:cs typeface="Andalus" pitchFamily="18" charset="-78"/>
              </a:rPr>
              <a:t>, em 1992. </a:t>
            </a:r>
            <a:endParaRPr lang="pt-BR" sz="2400" dirty="0" smtClean="0">
              <a:solidFill>
                <a:schemeClr val="tx1"/>
              </a:solidFill>
              <a:latin typeface="Andalus" pitchFamily="18" charset="-78"/>
              <a:cs typeface="Andalus" pitchFamily="18" charset="-78"/>
            </a:endParaRPr>
          </a:p>
          <a:p>
            <a:pPr algn="just">
              <a:buClr>
                <a:srgbClr val="FF0000"/>
              </a:buClr>
            </a:pPr>
            <a:r>
              <a:rPr lang="pt-BR" sz="2400" dirty="0" smtClean="0">
                <a:solidFill>
                  <a:schemeClr val="tx1"/>
                </a:solidFill>
                <a:latin typeface="Andalus" pitchFamily="18" charset="-78"/>
                <a:cs typeface="Andalus" pitchFamily="18" charset="-78"/>
              </a:rPr>
              <a:t>Contribuição: Fundação de </a:t>
            </a:r>
            <a:r>
              <a:rPr lang="pt-BR" sz="2400" dirty="0">
                <a:solidFill>
                  <a:schemeClr val="tx1"/>
                </a:solidFill>
                <a:latin typeface="Andalus" pitchFamily="18" charset="-78"/>
                <a:cs typeface="Andalus" pitchFamily="18" charset="-78"/>
              </a:rPr>
              <a:t>FGERI (Federação de Grupos de Estudos e Pesquisa Institucional) </a:t>
            </a:r>
          </a:p>
          <a:p>
            <a:endParaRPr lang="pt-BR" dirty="0" smtClean="0"/>
          </a:p>
          <a:p>
            <a:endParaRPr lang="pt-BR" dirty="0" smtClean="0"/>
          </a:p>
          <a:p>
            <a:endParaRPr lang="pt-BR" dirty="0" smtClean="0"/>
          </a:p>
          <a:p>
            <a:endParaRPr lang="pt-BR" dirty="0"/>
          </a:p>
        </p:txBody>
      </p:sp>
      <p:sp>
        <p:nvSpPr>
          <p:cNvPr id="4" name="Espaço Reservado para Número de Slide 3"/>
          <p:cNvSpPr>
            <a:spLocks noGrp="1"/>
          </p:cNvSpPr>
          <p:nvPr>
            <p:ph type="sldNum" sz="quarter" idx="12"/>
          </p:nvPr>
        </p:nvSpPr>
        <p:spPr/>
        <p:txBody>
          <a:bodyPr/>
          <a:lstStyle/>
          <a:p>
            <a:fld id="{2B4EAB0A-14A7-4AE4-A60D-3D1F5E0735D0}" type="slidenum">
              <a:rPr lang="pt-BR" smtClean="0"/>
              <a:pPr/>
              <a:t>3</a:t>
            </a:fld>
            <a:endParaRPr lang="pt-BR" dirty="0"/>
          </a:p>
        </p:txBody>
      </p:sp>
    </p:spTree>
    <p:extLst>
      <p:ext uri="{BB962C8B-B14F-4D97-AF65-F5344CB8AC3E}">
        <p14:creationId xmlns:p14="http://schemas.microsoft.com/office/powerpoint/2010/main" xmlns="" val="4208198478"/>
      </p:ext>
    </p:extLst>
  </p:cSld>
  <p:clrMapOvr>
    <a:masterClrMapping/>
  </p:clrMapOvr>
  <p:transition spd="med">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2B4EAB0A-14A7-4AE4-A60D-3D1F5E0735D0}" type="slidenum">
              <a:rPr lang="pt-BR" smtClean="0"/>
              <a:pPr/>
              <a:t>4</a:t>
            </a:fld>
            <a:endParaRPr lang="pt-BR"/>
          </a:p>
        </p:txBody>
      </p:sp>
      <p:sp>
        <p:nvSpPr>
          <p:cNvPr id="4" name="Espaço Reservado para Conteúdo 3"/>
          <p:cNvSpPr>
            <a:spLocks noGrp="1"/>
          </p:cNvSpPr>
          <p:nvPr>
            <p:ph sz="quarter" idx="13"/>
          </p:nvPr>
        </p:nvSpPr>
        <p:spPr>
          <a:xfrm>
            <a:off x="323528" y="1000108"/>
            <a:ext cx="8640960" cy="5072098"/>
          </a:xfrm>
        </p:spPr>
        <p:txBody>
          <a:bodyPr>
            <a:noAutofit/>
          </a:bodyPr>
          <a:lstStyle/>
          <a:p>
            <a:pPr algn="just"/>
            <a:r>
              <a:rPr lang="pt-BR" sz="2400" dirty="0" err="1">
                <a:solidFill>
                  <a:schemeClr val="tx1"/>
                </a:solidFill>
                <a:latin typeface="Andalus" pitchFamily="18" charset="-78"/>
                <a:cs typeface="Andalus" pitchFamily="18" charset="-78"/>
              </a:rPr>
              <a:t>Guattari</a:t>
            </a:r>
            <a:r>
              <a:rPr lang="pt-BR" sz="2400" dirty="0">
                <a:solidFill>
                  <a:schemeClr val="tx1"/>
                </a:solidFill>
                <a:latin typeface="Andalus" pitchFamily="18" charset="-78"/>
                <a:cs typeface="Andalus" pitchFamily="18" charset="-78"/>
              </a:rPr>
              <a:t> foi um pensador crítico da psicanálise, quase um revolucionário da </a:t>
            </a:r>
            <a:r>
              <a:rPr lang="pt-BR" sz="2400" dirty="0" smtClean="0">
                <a:solidFill>
                  <a:schemeClr val="tx1"/>
                </a:solidFill>
                <a:latin typeface="Andalus" pitchFamily="18" charset="-78"/>
                <a:cs typeface="Andalus" pitchFamily="18" charset="-78"/>
              </a:rPr>
              <a:t>mesma.</a:t>
            </a:r>
            <a:r>
              <a:rPr lang="pt-BR" sz="2400" dirty="0">
                <a:solidFill>
                  <a:schemeClr val="tx1"/>
                </a:solidFill>
                <a:latin typeface="Andalus" pitchFamily="18" charset="-78"/>
                <a:cs typeface="Andalus" pitchFamily="18" charset="-78"/>
              </a:rPr>
              <a:t> </a:t>
            </a:r>
            <a:endParaRPr lang="pt-BR" sz="2400" dirty="0" smtClean="0">
              <a:solidFill>
                <a:schemeClr val="tx1"/>
              </a:solidFill>
              <a:latin typeface="Andalus" pitchFamily="18" charset="-78"/>
              <a:cs typeface="Andalus" pitchFamily="18" charset="-78"/>
            </a:endParaRPr>
          </a:p>
          <a:p>
            <a:pPr algn="just"/>
            <a:r>
              <a:rPr lang="pt-BR" sz="2400" dirty="0" smtClean="0">
                <a:solidFill>
                  <a:schemeClr val="tx1"/>
                </a:solidFill>
                <a:latin typeface="Andalus" pitchFamily="18" charset="-78"/>
                <a:cs typeface="Andalus" pitchFamily="18" charset="-78"/>
              </a:rPr>
              <a:t>Através </a:t>
            </a:r>
            <a:r>
              <a:rPr lang="pt-BR" sz="2400" dirty="0">
                <a:solidFill>
                  <a:schemeClr val="tx1"/>
                </a:solidFill>
                <a:latin typeface="Andalus" pitchFamily="18" charset="-78"/>
                <a:cs typeface="Andalus" pitchFamily="18" charset="-78"/>
              </a:rPr>
              <a:t>do pensamento de Jacques Lacan, aproximou-se da obra freudiana e inicia a sua própria psicanálise com Lacan. </a:t>
            </a:r>
            <a:endParaRPr lang="pt-BR" sz="2400" dirty="0" smtClean="0">
              <a:solidFill>
                <a:schemeClr val="tx1"/>
              </a:solidFill>
              <a:latin typeface="Andalus" pitchFamily="18" charset="-78"/>
              <a:cs typeface="Andalus" pitchFamily="18" charset="-78"/>
            </a:endParaRPr>
          </a:p>
          <a:p>
            <a:pPr algn="just"/>
            <a:r>
              <a:rPr lang="pt-BR" sz="2400" dirty="0" smtClean="0">
                <a:solidFill>
                  <a:schemeClr val="tx1"/>
                </a:solidFill>
                <a:latin typeface="Andalus" pitchFamily="18" charset="-78"/>
                <a:cs typeface="Andalus" pitchFamily="18" charset="-78"/>
              </a:rPr>
              <a:t>É </a:t>
            </a:r>
            <a:r>
              <a:rPr lang="pt-BR" sz="2400" dirty="0">
                <a:solidFill>
                  <a:schemeClr val="tx1"/>
                </a:solidFill>
                <a:latin typeface="Andalus" pitchFamily="18" charset="-78"/>
                <a:cs typeface="Andalus" pitchFamily="18" charset="-78"/>
              </a:rPr>
              <a:t>um dos primeiros "não médicos" que participa </a:t>
            </a:r>
            <a:r>
              <a:rPr lang="pt-BR" sz="2400" dirty="0" smtClean="0">
                <a:solidFill>
                  <a:schemeClr val="tx1"/>
                </a:solidFill>
                <a:latin typeface="Andalus" pitchFamily="18" charset="-78"/>
                <a:cs typeface="Andalus" pitchFamily="18" charset="-78"/>
              </a:rPr>
              <a:t>de um </a:t>
            </a:r>
            <a:r>
              <a:rPr lang="pt-BR" sz="2400" dirty="0">
                <a:solidFill>
                  <a:schemeClr val="tx1"/>
                </a:solidFill>
                <a:latin typeface="Andalus" pitchFamily="18" charset="-78"/>
                <a:cs typeface="Andalus" pitchFamily="18" charset="-78"/>
              </a:rPr>
              <a:t>seminário de Lacan. Entre outras coisas, esta experiência decide a sua formação como psicanalista. </a:t>
            </a:r>
            <a:endParaRPr lang="pt-BR" sz="2400" dirty="0" smtClean="0">
              <a:solidFill>
                <a:schemeClr val="tx1"/>
              </a:solidFill>
              <a:latin typeface="Andalus" pitchFamily="18" charset="-78"/>
              <a:cs typeface="Andalus" pitchFamily="18" charset="-78"/>
            </a:endParaRPr>
          </a:p>
          <a:p>
            <a:pPr algn="just"/>
            <a:r>
              <a:rPr lang="pt-BR" sz="2400" dirty="0" smtClean="0">
                <a:solidFill>
                  <a:schemeClr val="tx1"/>
                </a:solidFill>
                <a:latin typeface="Andalus" pitchFamily="18" charset="-78"/>
                <a:cs typeface="Andalus" pitchFamily="18" charset="-78"/>
              </a:rPr>
              <a:t>Anos </a:t>
            </a:r>
            <a:r>
              <a:rPr lang="pt-BR" sz="2400" dirty="0">
                <a:solidFill>
                  <a:schemeClr val="tx1"/>
                </a:solidFill>
                <a:latin typeface="Andalus" pitchFamily="18" charset="-78"/>
                <a:cs typeface="Andalus" pitchFamily="18" charset="-78"/>
              </a:rPr>
              <a:t>depois integra-se na Escola Freudiana de Paris criada por Lacan e alcança o título de analista membro da escola. Participa do grupo até à sua dissolução, declarada pelo seu fundador em </a:t>
            </a:r>
            <a:r>
              <a:rPr lang="pt-BR" sz="2400" dirty="0" smtClean="0">
                <a:solidFill>
                  <a:schemeClr val="tx1"/>
                </a:solidFill>
                <a:latin typeface="Andalus" pitchFamily="18" charset="-78"/>
                <a:cs typeface="Andalus" pitchFamily="18" charset="-78"/>
              </a:rPr>
              <a:t>1980.</a:t>
            </a:r>
            <a:endParaRPr lang="pt-BR" sz="2400" dirty="0">
              <a:solidFill>
                <a:schemeClr val="tx1"/>
              </a:solidFill>
              <a:latin typeface="Andalus" pitchFamily="18" charset="-78"/>
              <a:cs typeface="Andalus" pitchFamily="18" charset="-78"/>
            </a:endParaRPr>
          </a:p>
        </p:txBody>
      </p:sp>
    </p:spTree>
    <p:extLst>
      <p:ext uri="{BB962C8B-B14F-4D97-AF65-F5344CB8AC3E}">
        <p14:creationId xmlns:p14="http://schemas.microsoft.com/office/powerpoint/2010/main" xmlns="" val="4233911062"/>
      </p:ext>
    </p:extLst>
  </p:cSld>
  <p:clrMapOvr>
    <a:masterClrMapping/>
  </p:clrMapOvr>
  <p:transition spd="med">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type="subTitle" idx="1"/>
          </p:nvPr>
        </p:nvSpPr>
        <p:spPr>
          <a:xfrm>
            <a:off x="642910" y="1285860"/>
            <a:ext cx="8001055" cy="5214974"/>
          </a:xfrm>
        </p:spPr>
        <p:txBody>
          <a:bodyPr>
            <a:normAutofit fontScale="92500"/>
          </a:bodyPr>
          <a:lstStyle/>
          <a:p>
            <a:pPr algn="just">
              <a:buFont typeface="Trebuchet MS" pitchFamily="34" charset="0"/>
              <a:buChar char="*"/>
            </a:pPr>
            <a:r>
              <a:rPr lang="pt-BR" dirty="0">
                <a:solidFill>
                  <a:schemeClr val="tx1"/>
                </a:solidFill>
                <a:latin typeface="Andalus" pitchFamily="18" charset="-78"/>
                <a:cs typeface="Andalus" pitchFamily="18" charset="-78"/>
              </a:rPr>
              <a:t>Trabalhou durante 40 anos, desde a sua fundação em 1953, numa clínica psiquiátrica, a Clínica La Borde, com a colaboração de Jean </a:t>
            </a:r>
            <a:r>
              <a:rPr lang="pt-BR" dirty="0" err="1">
                <a:solidFill>
                  <a:schemeClr val="tx1"/>
                </a:solidFill>
                <a:latin typeface="Andalus" pitchFamily="18" charset="-78"/>
                <a:cs typeface="Andalus" pitchFamily="18" charset="-78"/>
              </a:rPr>
              <a:t>Oury</a:t>
            </a:r>
            <a:r>
              <a:rPr lang="pt-BR" dirty="0">
                <a:solidFill>
                  <a:schemeClr val="tx1"/>
                </a:solidFill>
                <a:latin typeface="Andalus" pitchFamily="18" charset="-78"/>
                <a:cs typeface="Andalus" pitchFamily="18" charset="-78"/>
              </a:rPr>
              <a:t>. A partir da sua incorporação como membro da </a:t>
            </a:r>
            <a:r>
              <a:rPr lang="pt-BR" dirty="0" smtClean="0">
                <a:solidFill>
                  <a:schemeClr val="tx1"/>
                </a:solidFill>
                <a:latin typeface="Andalus" pitchFamily="18" charset="-78"/>
                <a:cs typeface="Andalus" pitchFamily="18" charset="-78"/>
              </a:rPr>
              <a:t>equipe </a:t>
            </a:r>
            <a:r>
              <a:rPr lang="pt-BR" dirty="0">
                <a:solidFill>
                  <a:schemeClr val="tx1"/>
                </a:solidFill>
                <a:latin typeface="Andalus" pitchFamily="18" charset="-78"/>
                <a:cs typeface="Andalus" pitchFamily="18" charset="-78"/>
              </a:rPr>
              <a:t>de animadores, desenvolve uma série de práticas e teorizações que são o início da chamada corrente de análise institucional. </a:t>
            </a:r>
            <a:endParaRPr lang="pt-BR" dirty="0" smtClean="0">
              <a:solidFill>
                <a:schemeClr val="tx1"/>
              </a:solidFill>
              <a:latin typeface="Andalus" pitchFamily="18" charset="-78"/>
              <a:cs typeface="Andalus" pitchFamily="18" charset="-78"/>
            </a:endParaRPr>
          </a:p>
          <a:p>
            <a:pPr algn="just">
              <a:buFont typeface="Trebuchet MS" pitchFamily="34" charset="0"/>
              <a:buChar char="*"/>
            </a:pPr>
            <a:r>
              <a:rPr lang="pt-BR" dirty="0" smtClean="0">
                <a:solidFill>
                  <a:schemeClr val="tx1"/>
                </a:solidFill>
                <a:latin typeface="Andalus" pitchFamily="18" charset="-78"/>
                <a:cs typeface="Andalus" pitchFamily="18" charset="-78"/>
              </a:rPr>
              <a:t>Pertencem </a:t>
            </a:r>
            <a:r>
              <a:rPr lang="pt-BR" dirty="0">
                <a:solidFill>
                  <a:schemeClr val="tx1"/>
                </a:solidFill>
                <a:latin typeface="Andalus" pitchFamily="18" charset="-78"/>
                <a:cs typeface="Andalus" pitchFamily="18" charset="-78"/>
              </a:rPr>
              <a:t>a </a:t>
            </a:r>
            <a:r>
              <a:rPr lang="pt-BR" dirty="0" err="1">
                <a:solidFill>
                  <a:schemeClr val="tx1"/>
                </a:solidFill>
                <a:latin typeface="Andalus" pitchFamily="18" charset="-78"/>
                <a:cs typeface="Andalus" pitchFamily="18" charset="-78"/>
              </a:rPr>
              <a:t>Guattari</a:t>
            </a:r>
            <a:r>
              <a:rPr lang="pt-BR" dirty="0">
                <a:solidFill>
                  <a:schemeClr val="tx1"/>
                </a:solidFill>
                <a:latin typeface="Andalus" pitchFamily="18" charset="-78"/>
                <a:cs typeface="Andalus" pitchFamily="18" charset="-78"/>
              </a:rPr>
              <a:t> as noções de transversalidade, de analisador e de transferência institucional.  </a:t>
            </a:r>
            <a:r>
              <a:rPr lang="pt-BR" dirty="0" smtClean="0">
                <a:solidFill>
                  <a:schemeClr val="tx1"/>
                </a:solidFill>
                <a:latin typeface="Andalus" pitchFamily="18" charset="-78"/>
                <a:cs typeface="Andalus" pitchFamily="18" charset="-78"/>
              </a:rPr>
              <a:t>A </a:t>
            </a:r>
            <a:r>
              <a:rPr lang="pt-BR" dirty="0">
                <a:solidFill>
                  <a:schemeClr val="tx1"/>
                </a:solidFill>
                <a:latin typeface="Andalus" pitchFamily="18" charset="-78"/>
                <a:cs typeface="Andalus" pitchFamily="18" charset="-78"/>
              </a:rPr>
              <a:t>produção intelectual de </a:t>
            </a:r>
            <a:r>
              <a:rPr lang="pt-BR" dirty="0" err="1">
                <a:solidFill>
                  <a:schemeClr val="tx1"/>
                </a:solidFill>
                <a:latin typeface="Andalus" pitchFamily="18" charset="-78"/>
                <a:cs typeface="Andalus" pitchFamily="18" charset="-78"/>
              </a:rPr>
              <a:t>Guattari</a:t>
            </a:r>
            <a:r>
              <a:rPr lang="pt-BR" dirty="0">
                <a:solidFill>
                  <a:schemeClr val="tx1"/>
                </a:solidFill>
                <a:latin typeface="Andalus" pitchFamily="18" charset="-78"/>
                <a:cs typeface="Andalus" pitchFamily="18" charset="-78"/>
              </a:rPr>
              <a:t> é misturada com a sua militância politica. </a:t>
            </a:r>
            <a:endParaRPr lang="pt-BR" dirty="0" smtClean="0">
              <a:solidFill>
                <a:schemeClr val="tx1"/>
              </a:solidFill>
              <a:latin typeface="Andalus" pitchFamily="18" charset="-78"/>
              <a:cs typeface="Andalus" pitchFamily="18" charset="-78"/>
            </a:endParaRPr>
          </a:p>
          <a:p>
            <a:pPr algn="just">
              <a:buFont typeface="Trebuchet MS" pitchFamily="34" charset="0"/>
              <a:buChar char="*"/>
            </a:pPr>
            <a:r>
              <a:rPr lang="pt-BR" dirty="0">
                <a:solidFill>
                  <a:schemeClr val="tx1"/>
                </a:solidFill>
                <a:latin typeface="Andalus" pitchFamily="18" charset="-78"/>
                <a:cs typeface="Andalus" pitchFamily="18" charset="-78"/>
              </a:rPr>
              <a:t>Em 1964, uns anos antes de iniciar a sua colaboração com Gilles Deleuze, Félix </a:t>
            </a:r>
            <a:r>
              <a:rPr lang="pt-BR" dirty="0" err="1">
                <a:solidFill>
                  <a:schemeClr val="tx1"/>
                </a:solidFill>
                <a:latin typeface="Andalus" pitchFamily="18" charset="-78"/>
                <a:cs typeface="Andalus" pitchFamily="18" charset="-78"/>
              </a:rPr>
              <a:t>Guattari</a:t>
            </a:r>
            <a:r>
              <a:rPr lang="pt-BR" dirty="0">
                <a:solidFill>
                  <a:schemeClr val="tx1"/>
                </a:solidFill>
                <a:latin typeface="Andalus" pitchFamily="18" charset="-78"/>
                <a:cs typeface="Andalus" pitchFamily="18" charset="-78"/>
              </a:rPr>
              <a:t> apresenta </a:t>
            </a:r>
            <a:r>
              <a:rPr lang="pt-BR" i="1" dirty="0">
                <a:solidFill>
                  <a:schemeClr val="tx1"/>
                </a:solidFill>
                <a:latin typeface="Andalus" pitchFamily="18" charset="-78"/>
                <a:cs typeface="Andalus" pitchFamily="18" charset="-78"/>
              </a:rPr>
              <a:t>A Transversalidade</a:t>
            </a:r>
            <a:r>
              <a:rPr lang="pt-BR" dirty="0">
                <a:solidFill>
                  <a:schemeClr val="tx1"/>
                </a:solidFill>
                <a:latin typeface="Andalus" pitchFamily="18" charset="-78"/>
                <a:cs typeface="Andalus" pitchFamily="18" charset="-78"/>
              </a:rPr>
              <a:t>, um trabalho em que afirma que toda a existência se conjuga em dimensões </a:t>
            </a:r>
            <a:r>
              <a:rPr lang="pt-BR" dirty="0" err="1">
                <a:solidFill>
                  <a:schemeClr val="tx1"/>
                </a:solidFill>
                <a:latin typeface="Andalus" pitchFamily="18" charset="-78"/>
                <a:cs typeface="Andalus" pitchFamily="18" charset="-78"/>
              </a:rPr>
              <a:t>desejantes</a:t>
            </a:r>
            <a:r>
              <a:rPr lang="pt-BR" dirty="0">
                <a:solidFill>
                  <a:schemeClr val="tx1"/>
                </a:solidFill>
                <a:latin typeface="Andalus" pitchFamily="18" charset="-78"/>
                <a:cs typeface="Andalus" pitchFamily="18" charset="-78"/>
              </a:rPr>
              <a:t>, políticas, </a:t>
            </a:r>
            <a:r>
              <a:rPr lang="pt-BR" dirty="0" smtClean="0">
                <a:solidFill>
                  <a:schemeClr val="tx1"/>
                </a:solidFill>
                <a:latin typeface="Andalus" pitchFamily="18" charset="-78"/>
                <a:cs typeface="Andalus" pitchFamily="18" charset="-78"/>
              </a:rPr>
              <a:t>econômicas</a:t>
            </a:r>
            <a:r>
              <a:rPr lang="pt-BR" dirty="0">
                <a:solidFill>
                  <a:schemeClr val="tx1"/>
                </a:solidFill>
                <a:latin typeface="Andalus" pitchFamily="18" charset="-78"/>
                <a:cs typeface="Andalus" pitchFamily="18" charset="-78"/>
              </a:rPr>
              <a:t>, sociais e históricas. </a:t>
            </a:r>
            <a:endParaRPr lang="pt-BR" dirty="0" smtClean="0">
              <a:solidFill>
                <a:schemeClr val="tx1"/>
              </a:solidFill>
              <a:latin typeface="Andalus" pitchFamily="18" charset="-78"/>
              <a:cs typeface="Andalus" pitchFamily="18" charset="-78"/>
            </a:endParaRPr>
          </a:p>
          <a:p>
            <a:pPr algn="just">
              <a:buFont typeface="Trebuchet MS" pitchFamily="34" charset="0"/>
              <a:buChar char="*"/>
            </a:pPr>
            <a:r>
              <a:rPr lang="pt-BR" dirty="0" smtClean="0">
                <a:solidFill>
                  <a:schemeClr val="tx1"/>
                </a:solidFill>
                <a:latin typeface="Andalus" pitchFamily="18" charset="-78"/>
                <a:cs typeface="Andalus" pitchFamily="18" charset="-78"/>
              </a:rPr>
              <a:t>Durante </a:t>
            </a:r>
            <a:r>
              <a:rPr lang="pt-BR" dirty="0">
                <a:solidFill>
                  <a:schemeClr val="tx1"/>
                </a:solidFill>
                <a:latin typeface="Andalus" pitchFamily="18" charset="-78"/>
                <a:cs typeface="Andalus" pitchFamily="18" charset="-78"/>
              </a:rPr>
              <a:t>o mesmo tempo </a:t>
            </a:r>
            <a:r>
              <a:rPr lang="pt-BR" dirty="0" err="1">
                <a:solidFill>
                  <a:schemeClr val="tx1"/>
                </a:solidFill>
                <a:latin typeface="Andalus" pitchFamily="18" charset="-78"/>
                <a:cs typeface="Andalus" pitchFamily="18" charset="-78"/>
              </a:rPr>
              <a:t>Guattari</a:t>
            </a:r>
            <a:r>
              <a:rPr lang="pt-BR" dirty="0">
                <a:solidFill>
                  <a:schemeClr val="tx1"/>
                </a:solidFill>
                <a:latin typeface="Andalus" pitchFamily="18" charset="-78"/>
                <a:cs typeface="Andalus" pitchFamily="18" charset="-78"/>
              </a:rPr>
              <a:t> fundou a FGERI (Federação de Grupos de Estudos e Pesquisa Institucional) e sua pesquisa de revisão, trabalhando em filosofia, matemática, a psicanálise, a educação, arquitetura e etnologia. </a:t>
            </a:r>
          </a:p>
        </p:txBody>
      </p:sp>
      <p:sp>
        <p:nvSpPr>
          <p:cNvPr id="4" name="Espaço Reservado para Número de Slide 3"/>
          <p:cNvSpPr>
            <a:spLocks noGrp="1"/>
          </p:cNvSpPr>
          <p:nvPr>
            <p:ph type="sldNum" sz="quarter" idx="12"/>
          </p:nvPr>
        </p:nvSpPr>
        <p:spPr/>
        <p:txBody>
          <a:bodyPr/>
          <a:lstStyle/>
          <a:p>
            <a:fld id="{2B4EAB0A-14A7-4AE4-A60D-3D1F5E0735D0}" type="slidenum">
              <a:rPr lang="pt-BR" smtClean="0"/>
              <a:pPr/>
              <a:t>5</a:t>
            </a:fld>
            <a:endParaRPr lang="pt-BR"/>
          </a:p>
        </p:txBody>
      </p:sp>
      <p:sp>
        <p:nvSpPr>
          <p:cNvPr id="5" name="Título 4"/>
          <p:cNvSpPr>
            <a:spLocks noGrp="1"/>
          </p:cNvSpPr>
          <p:nvPr>
            <p:ph type="ctrTitle"/>
          </p:nvPr>
        </p:nvSpPr>
        <p:spPr>
          <a:xfrm>
            <a:off x="857225" y="428605"/>
            <a:ext cx="6643734" cy="857255"/>
          </a:xfrm>
        </p:spPr>
        <p:txBody>
          <a:bodyPr/>
          <a:lstStyle/>
          <a:p>
            <a:pPr algn="ctr">
              <a:buNone/>
            </a:pPr>
            <a:r>
              <a:rPr lang="pt-BR" sz="3600" dirty="0" err="1"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Guattari</a:t>
            </a:r>
            <a:r>
              <a:rPr lang="pt-BR" sz="36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 e a Psicanálise</a:t>
            </a:r>
            <a:endParaRPr lang="pt-BR" sz="3600" dirty="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endParaRPr>
          </a:p>
        </p:txBody>
      </p:sp>
    </p:spTree>
    <p:extLst>
      <p:ext uri="{BB962C8B-B14F-4D97-AF65-F5344CB8AC3E}">
        <p14:creationId xmlns:p14="http://schemas.microsoft.com/office/powerpoint/2010/main" xmlns="" val="3516967117"/>
      </p:ext>
    </p:extLst>
  </p:cSld>
  <p:clrMapOvr>
    <a:masterClrMapping/>
  </p:clrMapOvr>
  <p:transition spd="med">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Conteúdo 3"/>
          <p:cNvSpPr>
            <a:spLocks noGrp="1"/>
          </p:cNvSpPr>
          <p:nvPr>
            <p:ph type="subTitle" idx="1"/>
          </p:nvPr>
        </p:nvSpPr>
        <p:spPr>
          <a:xfrm>
            <a:off x="642910" y="1357299"/>
            <a:ext cx="7929617" cy="4577366"/>
          </a:xfrm>
        </p:spPr>
        <p:txBody>
          <a:bodyPr>
            <a:noAutofit/>
          </a:bodyPr>
          <a:lstStyle/>
          <a:p>
            <a:pPr algn="just">
              <a:buFont typeface="Trebuchet MS" pitchFamily="34" charset="0"/>
              <a:buChar char="*"/>
            </a:pPr>
            <a:r>
              <a:rPr lang="pt-BR" dirty="0" err="1">
                <a:solidFill>
                  <a:schemeClr val="tx1"/>
                </a:solidFill>
                <a:latin typeface="Andalus" pitchFamily="18" charset="-78"/>
                <a:cs typeface="Andalus" pitchFamily="18" charset="-78"/>
              </a:rPr>
              <a:t>Guattari</a:t>
            </a:r>
            <a:r>
              <a:rPr lang="pt-BR" dirty="0">
                <a:solidFill>
                  <a:schemeClr val="tx1"/>
                </a:solidFill>
                <a:latin typeface="Andalus" pitchFamily="18" charset="-78"/>
                <a:cs typeface="Andalus" pitchFamily="18" charset="-78"/>
              </a:rPr>
              <a:t>, juntamente com Deleuze, escreveu mais de 40 livros, sobre os mais variados e amplos aspetos da realidade (natural, social, subjetiva e tecnológica), abordados desde um ponto de vista simultaneamente </a:t>
            </a:r>
            <a:r>
              <a:rPr lang="pt-BR" i="1" dirty="0" err="1">
                <a:solidFill>
                  <a:schemeClr val="tx1"/>
                </a:solidFill>
                <a:latin typeface="Andalus" pitchFamily="18" charset="-78"/>
                <a:cs typeface="Andalus" pitchFamily="18" charset="-78"/>
              </a:rPr>
              <a:t>transdisciplinário</a:t>
            </a:r>
            <a:r>
              <a:rPr lang="pt-BR" dirty="0">
                <a:solidFill>
                  <a:schemeClr val="tx1"/>
                </a:solidFill>
                <a:latin typeface="Andalus" pitchFamily="18" charset="-78"/>
                <a:cs typeface="Andalus" pitchFamily="18" charset="-78"/>
              </a:rPr>
              <a:t>, ontológico, ético e estético, assim como com uma intensa vocação inventiva e transformadora. </a:t>
            </a:r>
            <a:endParaRPr lang="pt-BR" dirty="0" smtClean="0">
              <a:solidFill>
                <a:schemeClr val="tx1"/>
              </a:solidFill>
              <a:latin typeface="Andalus" pitchFamily="18" charset="-78"/>
              <a:cs typeface="Andalus" pitchFamily="18" charset="-78"/>
            </a:endParaRPr>
          </a:p>
          <a:p>
            <a:pPr algn="just">
              <a:buFont typeface="Trebuchet MS" pitchFamily="34" charset="0"/>
              <a:buChar char="*"/>
            </a:pPr>
            <a:r>
              <a:rPr lang="pt-BR" dirty="0" smtClean="0">
                <a:solidFill>
                  <a:schemeClr val="tx1"/>
                </a:solidFill>
                <a:latin typeface="Andalus" pitchFamily="18" charset="-78"/>
                <a:cs typeface="Andalus" pitchFamily="18" charset="-78"/>
              </a:rPr>
              <a:t>A </a:t>
            </a:r>
            <a:r>
              <a:rPr lang="pt-BR" dirty="0">
                <a:solidFill>
                  <a:schemeClr val="tx1"/>
                </a:solidFill>
                <a:latin typeface="Andalus" pitchFamily="18" charset="-78"/>
                <a:cs typeface="Andalus" pitchFamily="18" charset="-78"/>
              </a:rPr>
              <a:t>sua proposta principal denomina-se </a:t>
            </a:r>
            <a:r>
              <a:rPr lang="pt-BR" dirty="0" err="1">
                <a:solidFill>
                  <a:schemeClr val="tx1"/>
                </a:solidFill>
                <a:latin typeface="Andalus" pitchFamily="18" charset="-78"/>
                <a:cs typeface="Andalus" pitchFamily="18" charset="-78"/>
              </a:rPr>
              <a:t>esquizoanálise</a:t>
            </a:r>
            <a:r>
              <a:rPr lang="pt-BR" dirty="0">
                <a:solidFill>
                  <a:schemeClr val="tx1"/>
                </a:solidFill>
                <a:latin typeface="Andalus" pitchFamily="18" charset="-78"/>
                <a:cs typeface="Andalus" pitchFamily="18" charset="-78"/>
              </a:rPr>
              <a:t> ou </a:t>
            </a:r>
            <a:r>
              <a:rPr lang="pt-BR" dirty="0" smtClean="0">
                <a:solidFill>
                  <a:schemeClr val="tx1"/>
                </a:solidFill>
                <a:latin typeface="Andalus" pitchFamily="18" charset="-78"/>
                <a:cs typeface="Andalus" pitchFamily="18" charset="-78"/>
              </a:rPr>
              <a:t>pragmática universal</a:t>
            </a:r>
            <a:r>
              <a:rPr lang="pt-BR" dirty="0">
                <a:solidFill>
                  <a:schemeClr val="tx1"/>
                </a:solidFill>
                <a:latin typeface="Andalus" pitchFamily="18" charset="-78"/>
                <a:cs typeface="Andalus" pitchFamily="18" charset="-78"/>
              </a:rPr>
              <a:t>. </a:t>
            </a:r>
            <a:r>
              <a:rPr lang="pt-BR" dirty="0" smtClean="0">
                <a:solidFill>
                  <a:schemeClr val="tx1"/>
                </a:solidFill>
                <a:latin typeface="Andalus" pitchFamily="18" charset="-78"/>
                <a:cs typeface="Andalus" pitchFamily="18" charset="-78"/>
              </a:rPr>
              <a:t>Esta </a:t>
            </a:r>
            <a:r>
              <a:rPr lang="pt-BR" dirty="0">
                <a:solidFill>
                  <a:schemeClr val="tx1"/>
                </a:solidFill>
                <a:latin typeface="Andalus" pitchFamily="18" charset="-78"/>
                <a:cs typeface="Andalus" pitchFamily="18" charset="-78"/>
              </a:rPr>
              <a:t>teoria pode </a:t>
            </a:r>
            <a:r>
              <a:rPr lang="pt-BR" dirty="0" err="1">
                <a:solidFill>
                  <a:schemeClr val="tx1"/>
                </a:solidFill>
                <a:latin typeface="Andalus" pitchFamily="18" charset="-78"/>
                <a:cs typeface="Andalus" pitchFamily="18" charset="-78"/>
              </a:rPr>
              <a:t>refundamentar</a:t>
            </a:r>
            <a:r>
              <a:rPr lang="pt-BR" dirty="0">
                <a:solidFill>
                  <a:schemeClr val="tx1"/>
                </a:solidFill>
                <a:latin typeface="Andalus" pitchFamily="18" charset="-78"/>
                <a:cs typeface="Andalus" pitchFamily="18" charset="-78"/>
              </a:rPr>
              <a:t> inumeráveis práticas (filosóficas, pedagógicas, médicas, psicológicas, sociais, artísticas, etc.), sempre incluindo, prioritariamente, a dimensão política das mesmas. </a:t>
            </a:r>
            <a:endParaRPr lang="pt-BR" dirty="0" smtClean="0">
              <a:solidFill>
                <a:schemeClr val="tx1"/>
              </a:solidFill>
              <a:latin typeface="Andalus" pitchFamily="18" charset="-78"/>
              <a:cs typeface="Andalus" pitchFamily="18" charset="-78"/>
            </a:endParaRPr>
          </a:p>
          <a:p>
            <a:pPr algn="just">
              <a:buFont typeface="Trebuchet MS" pitchFamily="34" charset="0"/>
              <a:buChar char="*"/>
            </a:pPr>
            <a:r>
              <a:rPr lang="pt-BR" dirty="0" smtClean="0">
                <a:solidFill>
                  <a:schemeClr val="tx1"/>
                </a:solidFill>
                <a:latin typeface="Andalus" pitchFamily="18" charset="-78"/>
                <a:cs typeface="Andalus" pitchFamily="18" charset="-78"/>
              </a:rPr>
              <a:t>E </a:t>
            </a:r>
            <a:r>
              <a:rPr lang="pt-BR" dirty="0">
                <a:solidFill>
                  <a:schemeClr val="tx1"/>
                </a:solidFill>
                <a:latin typeface="Andalus" pitchFamily="18" charset="-78"/>
                <a:cs typeface="Andalus" pitchFamily="18" charset="-78"/>
              </a:rPr>
              <a:t>critica a psicanálise nas suas implicações sobre o desejo e o inconsciente e fundamentalmente critica a teoria do Édipo e tudo aquilo que existe de reducionista na teoria freudiana. </a:t>
            </a:r>
          </a:p>
        </p:txBody>
      </p:sp>
      <p:sp>
        <p:nvSpPr>
          <p:cNvPr id="2" name="Espaço Reservado para Número de Slide 1"/>
          <p:cNvSpPr>
            <a:spLocks noGrp="1"/>
          </p:cNvSpPr>
          <p:nvPr>
            <p:ph type="sldNum" sz="quarter" idx="12"/>
          </p:nvPr>
        </p:nvSpPr>
        <p:spPr/>
        <p:txBody>
          <a:bodyPr/>
          <a:lstStyle/>
          <a:p>
            <a:fld id="{2B4EAB0A-14A7-4AE4-A60D-3D1F5E0735D0}" type="slidenum">
              <a:rPr lang="pt-BR" smtClean="0"/>
              <a:pPr/>
              <a:t>6</a:t>
            </a:fld>
            <a:endParaRPr lang="pt-BR"/>
          </a:p>
        </p:txBody>
      </p:sp>
      <p:sp>
        <p:nvSpPr>
          <p:cNvPr id="3" name="Título 2"/>
          <p:cNvSpPr>
            <a:spLocks noGrp="1"/>
          </p:cNvSpPr>
          <p:nvPr>
            <p:ph type="ctrTitle"/>
          </p:nvPr>
        </p:nvSpPr>
        <p:spPr>
          <a:xfrm>
            <a:off x="1000100" y="428605"/>
            <a:ext cx="7175351" cy="642942"/>
          </a:xfrm>
        </p:spPr>
        <p:txBody>
          <a:bodyPr/>
          <a:lstStyle/>
          <a:p>
            <a:pPr algn="ctr">
              <a:buNone/>
            </a:pPr>
            <a:r>
              <a:rPr lang="pt-BR" sz="3600" dirty="0" err="1"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Guattari</a:t>
            </a:r>
            <a:r>
              <a:rPr lang="pt-BR" sz="36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 e Deleuze</a:t>
            </a:r>
            <a:endParaRPr lang="pt-BR" sz="3600" dirty="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endParaRPr>
          </a:p>
        </p:txBody>
      </p:sp>
    </p:spTree>
    <p:extLst>
      <p:ext uri="{BB962C8B-B14F-4D97-AF65-F5344CB8AC3E}">
        <p14:creationId xmlns:p14="http://schemas.microsoft.com/office/powerpoint/2010/main" xmlns="" val="2983531495"/>
      </p:ext>
    </p:extLst>
  </p:cSld>
  <p:clrMapOvr>
    <a:masterClrMapping/>
  </p:clrMapOvr>
  <p:transition spd="med">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4879" y="764704"/>
            <a:ext cx="7694241" cy="1800200"/>
          </a:xfrm>
        </p:spPr>
        <p:txBody>
          <a:bodyPr/>
          <a:lstStyle/>
          <a:p>
            <a:pPr algn="ctr">
              <a:buNone/>
            </a:pPr>
            <a:r>
              <a:rPr lang="pt-BR" sz="36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   Biografia:</a:t>
            </a:r>
            <a:br>
              <a:rPr lang="pt-BR" sz="36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br>
            <a:r>
              <a:rPr lang="pt-BR" sz="36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 Gilles Deleuze</a:t>
            </a:r>
            <a:endParaRPr lang="pt-BR" sz="3600" dirty="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endParaRPr>
          </a:p>
        </p:txBody>
      </p:sp>
      <p:sp>
        <p:nvSpPr>
          <p:cNvPr id="4" name="Espaço Reservado para Número de Slide 3"/>
          <p:cNvSpPr>
            <a:spLocks noGrp="1"/>
          </p:cNvSpPr>
          <p:nvPr>
            <p:ph type="sldNum" sz="quarter" idx="12"/>
          </p:nvPr>
        </p:nvSpPr>
        <p:spPr/>
        <p:txBody>
          <a:bodyPr/>
          <a:lstStyle/>
          <a:p>
            <a:fld id="{2B4EAB0A-14A7-4AE4-A60D-3D1F5E0735D0}" type="slidenum">
              <a:rPr lang="pt-BR" smtClean="0"/>
              <a:pPr/>
              <a:t>7</a:t>
            </a:fld>
            <a:endParaRPr lang="pt-BR"/>
          </a:p>
        </p:txBody>
      </p:sp>
      <p:pic>
        <p:nvPicPr>
          <p:cNvPr id="5" name="Imagem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285984" y="2214554"/>
            <a:ext cx="5143536" cy="4021309"/>
          </a:xfrm>
          <a:prstGeom prst="rect">
            <a:avLst/>
          </a:prstGeom>
          <a:ln>
            <a:noFill/>
          </a:ln>
          <a:effectLst>
            <a:outerShdw blurRad="50800" dist="38100" dir="13500000" algn="br" rotWithShape="0">
              <a:prstClr val="black">
                <a:alpha val="40000"/>
              </a:prstClr>
            </a:outerShdw>
            <a:reflection blurRad="6350" stA="52000" endA="300" endPos="35000" dir="5400000" sy="-100000" algn="bl" rotWithShape="0"/>
            <a:softEdge rad="112500"/>
          </a:effectLst>
        </p:spPr>
      </p:pic>
    </p:spTree>
    <p:extLst>
      <p:ext uri="{BB962C8B-B14F-4D97-AF65-F5344CB8AC3E}">
        <p14:creationId xmlns:p14="http://schemas.microsoft.com/office/powerpoint/2010/main" xmlns="" val="1172123434"/>
      </p:ext>
    </p:extLst>
  </p:cSld>
  <p:clrMapOvr>
    <a:masterClrMapping/>
  </p:clrMapOvr>
  <p:transition spd="med">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sz="quarter" idx="13"/>
          </p:nvPr>
        </p:nvSpPr>
        <p:spPr>
          <a:xfrm>
            <a:off x="395536" y="731520"/>
            <a:ext cx="8208912" cy="5289768"/>
          </a:xfrm>
        </p:spPr>
        <p:txBody>
          <a:bodyPr/>
          <a:lstStyle/>
          <a:p>
            <a:r>
              <a:rPr lang="pt-BR" sz="2400" dirty="0" smtClean="0">
                <a:solidFill>
                  <a:schemeClr val="tx1"/>
                </a:solidFill>
                <a:latin typeface="Andalus" pitchFamily="18" charset="-78"/>
                <a:cs typeface="Andalus" pitchFamily="18" charset="-78"/>
              </a:rPr>
              <a:t>Nascimento: 18 de janeiro de 1925.</a:t>
            </a:r>
          </a:p>
          <a:p>
            <a:r>
              <a:rPr lang="pt-BR" sz="2400" dirty="0" smtClean="0">
                <a:solidFill>
                  <a:schemeClr val="tx1"/>
                </a:solidFill>
                <a:latin typeface="Andalus" pitchFamily="18" charset="-78"/>
                <a:cs typeface="Andalus" pitchFamily="18" charset="-78"/>
              </a:rPr>
              <a:t>Morte: 04 de novembro de 1995.</a:t>
            </a:r>
          </a:p>
          <a:p>
            <a:r>
              <a:rPr lang="pt-BR" sz="2400" dirty="0" smtClean="0">
                <a:solidFill>
                  <a:schemeClr val="tx1"/>
                </a:solidFill>
                <a:latin typeface="Andalus" pitchFamily="18" charset="-78"/>
                <a:cs typeface="Andalus" pitchFamily="18" charset="-78"/>
              </a:rPr>
              <a:t>Nacionalidade: França</a:t>
            </a:r>
          </a:p>
          <a:p>
            <a:r>
              <a:rPr lang="pt-BR" sz="2400" dirty="0" smtClean="0">
                <a:solidFill>
                  <a:schemeClr val="tx1"/>
                </a:solidFill>
                <a:latin typeface="Andalus" pitchFamily="18" charset="-78"/>
                <a:cs typeface="Andalus" pitchFamily="18" charset="-78"/>
              </a:rPr>
              <a:t>Naturalidade: Paris</a:t>
            </a:r>
          </a:p>
          <a:p>
            <a:r>
              <a:rPr lang="pt-BR" sz="2400" dirty="0" smtClean="0">
                <a:solidFill>
                  <a:schemeClr val="tx1"/>
                </a:solidFill>
                <a:latin typeface="Andalus" pitchFamily="18" charset="-78"/>
                <a:cs typeface="Andalus" pitchFamily="18" charset="-78"/>
              </a:rPr>
              <a:t>Ocupação: Filósofo e Professor</a:t>
            </a:r>
          </a:p>
          <a:p>
            <a:r>
              <a:rPr lang="pt-BR" sz="2400" dirty="0" smtClean="0">
                <a:solidFill>
                  <a:schemeClr val="tx1"/>
                </a:solidFill>
                <a:latin typeface="Andalus" pitchFamily="18" charset="-78"/>
                <a:cs typeface="Andalus" pitchFamily="18" charset="-78"/>
              </a:rPr>
              <a:t>Obras: </a:t>
            </a:r>
            <a:r>
              <a:rPr lang="pt-PT" sz="2400" dirty="0">
                <a:solidFill>
                  <a:schemeClr val="tx1"/>
                </a:solidFill>
                <a:latin typeface="Andalus" pitchFamily="18" charset="-78"/>
                <a:cs typeface="Andalus" pitchFamily="18" charset="-78"/>
              </a:rPr>
              <a:t>publicou estudos sobre pensadores como Nietzsche, Kant e </a:t>
            </a:r>
            <a:r>
              <a:rPr lang="pt-PT" sz="2400" dirty="0" smtClean="0">
                <a:solidFill>
                  <a:schemeClr val="tx1"/>
                </a:solidFill>
                <a:latin typeface="Andalus" pitchFamily="18" charset="-78"/>
                <a:cs typeface="Andalus" pitchFamily="18" charset="-78"/>
              </a:rPr>
              <a:t>Spinoza. </a:t>
            </a:r>
            <a:r>
              <a:rPr lang="pt-PT" sz="2400" dirty="0">
                <a:solidFill>
                  <a:schemeClr val="tx1"/>
                </a:solidFill>
                <a:latin typeface="Andalus" pitchFamily="18" charset="-78"/>
                <a:cs typeface="Andalus" pitchFamily="18" charset="-78"/>
              </a:rPr>
              <a:t>Entre suas obras principais estão </a:t>
            </a:r>
            <a:r>
              <a:rPr lang="pt-PT" sz="2400" i="1" dirty="0">
                <a:solidFill>
                  <a:schemeClr val="tx1"/>
                </a:solidFill>
                <a:latin typeface="Andalus" pitchFamily="18" charset="-78"/>
                <a:cs typeface="Andalus" pitchFamily="18" charset="-78"/>
              </a:rPr>
              <a:t>Nietzsche et la philosophie (1962);</a:t>
            </a:r>
            <a:r>
              <a:rPr lang="pt-PT" sz="2400" dirty="0">
                <a:solidFill>
                  <a:schemeClr val="tx1"/>
                </a:solidFill>
                <a:latin typeface="Andalus" pitchFamily="18" charset="-78"/>
                <a:cs typeface="Andalus" pitchFamily="18" charset="-78"/>
              </a:rPr>
              <a:t> Proust et les signes </a:t>
            </a:r>
            <a:r>
              <a:rPr lang="pt-PT" sz="2400" i="1" dirty="0">
                <a:solidFill>
                  <a:schemeClr val="tx1"/>
                </a:solidFill>
                <a:latin typeface="Andalus" pitchFamily="18" charset="-78"/>
                <a:cs typeface="Andalus" pitchFamily="18" charset="-78"/>
              </a:rPr>
              <a:t>(1964);</a:t>
            </a:r>
            <a:r>
              <a:rPr lang="pt-PT" sz="2400" dirty="0">
                <a:solidFill>
                  <a:schemeClr val="tx1"/>
                </a:solidFill>
                <a:latin typeface="Andalus" pitchFamily="18" charset="-78"/>
                <a:cs typeface="Andalus" pitchFamily="18" charset="-78"/>
              </a:rPr>
              <a:t> Logique du sens </a:t>
            </a:r>
            <a:r>
              <a:rPr lang="pt-PT" sz="2400" i="1" dirty="0">
                <a:solidFill>
                  <a:schemeClr val="tx1"/>
                </a:solidFill>
                <a:latin typeface="Andalus" pitchFamily="18" charset="-78"/>
                <a:cs typeface="Andalus" pitchFamily="18" charset="-78"/>
              </a:rPr>
              <a:t>(1969)</a:t>
            </a:r>
            <a:r>
              <a:rPr lang="pt-PT" sz="2400" dirty="0">
                <a:solidFill>
                  <a:schemeClr val="tx1"/>
                </a:solidFill>
                <a:latin typeface="Andalus" pitchFamily="18" charset="-78"/>
                <a:cs typeface="Andalus" pitchFamily="18" charset="-78"/>
              </a:rPr>
              <a:t> Spinoza </a:t>
            </a:r>
            <a:r>
              <a:rPr lang="pt-PT" sz="2400" i="1" dirty="0">
                <a:solidFill>
                  <a:schemeClr val="tx1"/>
                </a:solidFill>
                <a:latin typeface="Andalus" pitchFamily="18" charset="-78"/>
                <a:cs typeface="Andalus" pitchFamily="18" charset="-78"/>
              </a:rPr>
              <a:t>(1970);</a:t>
            </a:r>
            <a:r>
              <a:rPr lang="pt-PT" sz="2400" dirty="0">
                <a:solidFill>
                  <a:schemeClr val="tx1"/>
                </a:solidFill>
                <a:latin typeface="Andalus" pitchFamily="18" charset="-78"/>
                <a:cs typeface="Andalus" pitchFamily="18" charset="-78"/>
              </a:rPr>
              <a:t> Foucault </a:t>
            </a:r>
            <a:r>
              <a:rPr lang="pt-PT" sz="2400" i="1" dirty="0">
                <a:solidFill>
                  <a:schemeClr val="tx1"/>
                </a:solidFill>
                <a:latin typeface="Andalus" pitchFamily="18" charset="-78"/>
                <a:cs typeface="Andalus" pitchFamily="18" charset="-78"/>
              </a:rPr>
              <a:t>(1986); e</a:t>
            </a:r>
            <a:r>
              <a:rPr lang="pt-PT" sz="2400" dirty="0">
                <a:solidFill>
                  <a:schemeClr val="tx1"/>
                </a:solidFill>
                <a:latin typeface="Andalus" pitchFamily="18" charset="-78"/>
                <a:cs typeface="Andalus" pitchFamily="18" charset="-78"/>
              </a:rPr>
              <a:t> Critique et clinique </a:t>
            </a:r>
            <a:r>
              <a:rPr lang="pt-PT" sz="2400" i="1" dirty="0">
                <a:solidFill>
                  <a:schemeClr val="tx1"/>
                </a:solidFill>
                <a:latin typeface="Andalus" pitchFamily="18" charset="-78"/>
                <a:cs typeface="Andalus" pitchFamily="18" charset="-78"/>
              </a:rPr>
              <a:t>(1993</a:t>
            </a:r>
            <a:r>
              <a:rPr lang="pt-PT" sz="2400" i="1" dirty="0" smtClean="0">
                <a:solidFill>
                  <a:schemeClr val="tx1"/>
                </a:solidFill>
                <a:latin typeface="Andalus" pitchFamily="18" charset="-78"/>
                <a:cs typeface="Andalus" pitchFamily="18" charset="-78"/>
              </a:rPr>
              <a:t>).</a:t>
            </a:r>
            <a:endParaRPr lang="pt-BR" sz="2400" dirty="0" smtClean="0">
              <a:solidFill>
                <a:schemeClr val="tx1"/>
              </a:solidFill>
              <a:latin typeface="Andalus" pitchFamily="18" charset="-78"/>
              <a:cs typeface="Andalus" pitchFamily="18" charset="-78"/>
            </a:endParaRPr>
          </a:p>
          <a:p>
            <a:r>
              <a:rPr lang="pt-BR" sz="2400" dirty="0" smtClean="0">
                <a:solidFill>
                  <a:schemeClr val="tx1"/>
                </a:solidFill>
                <a:latin typeface="Andalus" pitchFamily="18" charset="-78"/>
                <a:cs typeface="Andalus" pitchFamily="18" charset="-78"/>
              </a:rPr>
              <a:t>Contribuição: um dos responsáveis </a:t>
            </a:r>
            <a:r>
              <a:rPr lang="pt-PT" sz="2400" dirty="0">
                <a:solidFill>
                  <a:schemeClr val="tx1"/>
                </a:solidFill>
                <a:latin typeface="Andalus" pitchFamily="18" charset="-78"/>
                <a:cs typeface="Andalus" pitchFamily="18" charset="-78"/>
              </a:rPr>
              <a:t>pelo renascimento do interesse pela obra de Nietzsche</a:t>
            </a:r>
            <a:r>
              <a:rPr lang="pt-PT" sz="2400" dirty="0" smtClean="0">
                <a:solidFill>
                  <a:schemeClr val="tx1"/>
                </a:solidFill>
                <a:latin typeface="Andalus" pitchFamily="18" charset="-78"/>
                <a:cs typeface="Andalus" pitchFamily="18" charset="-78"/>
              </a:rPr>
              <a:t>.</a:t>
            </a:r>
            <a:endParaRPr lang="pt-BR" sz="2400" dirty="0" smtClean="0">
              <a:solidFill>
                <a:schemeClr val="tx1"/>
              </a:solidFill>
              <a:latin typeface="Andalus" pitchFamily="18" charset="-78"/>
              <a:cs typeface="Andalus" pitchFamily="18" charset="-78"/>
            </a:endParaRPr>
          </a:p>
          <a:p>
            <a:endParaRPr lang="pt-BR" dirty="0" smtClean="0"/>
          </a:p>
          <a:p>
            <a:endParaRPr lang="pt-BR" dirty="0"/>
          </a:p>
        </p:txBody>
      </p:sp>
      <p:sp>
        <p:nvSpPr>
          <p:cNvPr id="4" name="Espaço Reservado para Número de Slide 3"/>
          <p:cNvSpPr>
            <a:spLocks noGrp="1"/>
          </p:cNvSpPr>
          <p:nvPr>
            <p:ph type="sldNum" sz="quarter" idx="12"/>
          </p:nvPr>
        </p:nvSpPr>
        <p:spPr/>
        <p:txBody>
          <a:bodyPr/>
          <a:lstStyle/>
          <a:p>
            <a:fld id="{2B4EAB0A-14A7-4AE4-A60D-3D1F5E0735D0}" type="slidenum">
              <a:rPr lang="pt-BR" smtClean="0"/>
              <a:pPr/>
              <a:t>8</a:t>
            </a:fld>
            <a:endParaRPr lang="pt-BR"/>
          </a:p>
        </p:txBody>
      </p:sp>
    </p:spTree>
    <p:extLst>
      <p:ext uri="{BB962C8B-B14F-4D97-AF65-F5344CB8AC3E}">
        <p14:creationId xmlns:p14="http://schemas.microsoft.com/office/powerpoint/2010/main" xmlns="" val="3110224004"/>
      </p:ext>
    </p:extLst>
  </p:cSld>
  <p:clrMapOvr>
    <a:masterClrMapping/>
  </p:clrMapOvr>
  <p:transition spd="med">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type="subTitle" idx="1"/>
          </p:nvPr>
        </p:nvSpPr>
        <p:spPr>
          <a:xfrm>
            <a:off x="571472" y="1357298"/>
            <a:ext cx="8001056" cy="5000660"/>
          </a:xfrm>
        </p:spPr>
        <p:txBody>
          <a:bodyPr>
            <a:normAutofit fontScale="77500" lnSpcReduction="20000"/>
          </a:bodyPr>
          <a:lstStyle/>
          <a:p>
            <a:pPr lvl="0" algn="just">
              <a:buFont typeface="Andalus" pitchFamily="18" charset="-78"/>
              <a:buChar char="*"/>
            </a:pPr>
            <a:r>
              <a:rPr lang="pt-PT" sz="2400" dirty="0">
                <a:solidFill>
                  <a:schemeClr val="tx1"/>
                </a:solidFill>
                <a:latin typeface="Andalus" pitchFamily="18" charset="-78"/>
                <a:cs typeface="Andalus" pitchFamily="18" charset="-78"/>
              </a:rPr>
              <a:t>Entre 1944 e 1948, Gilles Deleuze cursou filosofia na Universidade de Paris (Sorbonne), onde encontrou Michel Butor, François Châtelet, Claude Lanzmann, Olivier Revault d’Allonnes e Michel Tournier. Seus professores foram Ferdinand Alquié, Georges Canguilhem, Maurice de Gandillac, Jean Hyppolite.</a:t>
            </a:r>
            <a:endParaRPr lang="pt-BR" sz="2400" dirty="0">
              <a:solidFill>
                <a:schemeClr val="tx1"/>
              </a:solidFill>
              <a:latin typeface="Andalus" pitchFamily="18" charset="-78"/>
              <a:cs typeface="Andalus" pitchFamily="18" charset="-78"/>
            </a:endParaRPr>
          </a:p>
          <a:p>
            <a:pPr lvl="0" algn="just">
              <a:buFont typeface="Andalus" pitchFamily="18" charset="-78"/>
              <a:buChar char="*"/>
            </a:pPr>
            <a:r>
              <a:rPr lang="pt-PT" sz="2400" dirty="0">
                <a:solidFill>
                  <a:schemeClr val="tx1"/>
                </a:solidFill>
                <a:latin typeface="Andalus" pitchFamily="18" charset="-78"/>
                <a:cs typeface="Andalus" pitchFamily="18" charset="-78"/>
              </a:rPr>
              <a:t>Concluído o curso em 1948, ele dedica-se à história da filosofia, tornando-se professor da matéria na Sorbonne de 1957 a 1960. Em 1962, conhece Michel Foucault, de quem se torna amigo até sua morte em 1984. Apesar da amizade, não trabalharam juntos, mas foram apontados como responsáveis pelo renascimento do interesse pela obra de Nietzsche</a:t>
            </a:r>
            <a:r>
              <a:rPr lang="pt-PT" sz="2400" dirty="0" smtClean="0">
                <a:solidFill>
                  <a:schemeClr val="tx1"/>
                </a:solidFill>
                <a:latin typeface="Andalus" pitchFamily="18" charset="-78"/>
                <a:cs typeface="Andalus" pitchFamily="18" charset="-78"/>
              </a:rPr>
              <a:t>.</a:t>
            </a:r>
            <a:endParaRPr lang="pt-BR" sz="2400" dirty="0">
              <a:solidFill>
                <a:schemeClr val="tx1"/>
              </a:solidFill>
              <a:latin typeface="Andalus" pitchFamily="18" charset="-78"/>
              <a:cs typeface="Andalus" pitchFamily="18" charset="-78"/>
            </a:endParaRPr>
          </a:p>
          <a:p>
            <a:pPr lvl="0" algn="just">
              <a:buFont typeface="Andalus" pitchFamily="18" charset="-78"/>
              <a:buChar char="*"/>
            </a:pPr>
            <a:r>
              <a:rPr lang="pt-PT" sz="2400" dirty="0">
                <a:solidFill>
                  <a:schemeClr val="tx1"/>
                </a:solidFill>
                <a:latin typeface="Andalus" pitchFamily="18" charset="-78"/>
                <a:cs typeface="Andalus" pitchFamily="18" charset="-78"/>
              </a:rPr>
              <a:t>Entre 1964 e 1969, foi professor de História da Filosofia na ainda unificada Universidade de Lyon. </a:t>
            </a:r>
            <a:endParaRPr lang="pt-BR" sz="2400" dirty="0">
              <a:solidFill>
                <a:schemeClr val="tx1"/>
              </a:solidFill>
              <a:latin typeface="Andalus" pitchFamily="18" charset="-78"/>
              <a:cs typeface="Andalus" pitchFamily="18" charset="-78"/>
            </a:endParaRPr>
          </a:p>
          <a:p>
            <a:pPr lvl="0" algn="just">
              <a:buFont typeface="Andalus" pitchFamily="18" charset="-78"/>
              <a:buChar char="*"/>
            </a:pPr>
            <a:r>
              <a:rPr lang="pt-PT" sz="2400" dirty="0">
                <a:solidFill>
                  <a:schemeClr val="tx1"/>
                </a:solidFill>
                <a:latin typeface="Andalus" pitchFamily="18" charset="-78"/>
                <a:cs typeface="Andalus" pitchFamily="18" charset="-78"/>
              </a:rPr>
              <a:t>Em 1968, Deleuze apresenta como tese de doutoramento </a:t>
            </a:r>
            <a:r>
              <a:rPr lang="pt-PT" sz="2400" i="1" dirty="0">
                <a:solidFill>
                  <a:schemeClr val="tx1"/>
                </a:solidFill>
                <a:latin typeface="Andalus" pitchFamily="18" charset="-78"/>
                <a:cs typeface="Andalus" pitchFamily="18" charset="-78"/>
              </a:rPr>
              <a:t>Diferença e Repetição</a:t>
            </a:r>
            <a:r>
              <a:rPr lang="pt-PT" sz="2400" dirty="0">
                <a:solidFill>
                  <a:schemeClr val="tx1"/>
                </a:solidFill>
                <a:latin typeface="Andalus" pitchFamily="18" charset="-78"/>
                <a:cs typeface="Andalus" pitchFamily="18" charset="-78"/>
              </a:rPr>
              <a:t> (</a:t>
            </a:r>
            <a:r>
              <a:rPr lang="pt-PT" sz="2400" i="1" dirty="0">
                <a:solidFill>
                  <a:schemeClr val="tx1"/>
                </a:solidFill>
                <a:latin typeface="Andalus" pitchFamily="18" charset="-78"/>
                <a:cs typeface="Andalus" pitchFamily="18" charset="-78"/>
              </a:rPr>
              <a:t>Différence et répétition</a:t>
            </a:r>
            <a:r>
              <a:rPr lang="pt-PT" sz="2400" dirty="0">
                <a:solidFill>
                  <a:schemeClr val="tx1"/>
                </a:solidFill>
                <a:latin typeface="Andalus" pitchFamily="18" charset="-78"/>
                <a:cs typeface="Andalus" pitchFamily="18" charset="-78"/>
              </a:rPr>
              <a:t>), orientado por Gandillac, na qual critica o conhecimento via representação mental e a ciência derivada desta forma clássica lógica e representativa; e como tese secundária, </a:t>
            </a:r>
            <a:r>
              <a:rPr lang="pt-PT" sz="2400" i="1" dirty="0">
                <a:solidFill>
                  <a:schemeClr val="tx1"/>
                </a:solidFill>
                <a:latin typeface="Andalus" pitchFamily="18" charset="-78"/>
                <a:cs typeface="Andalus" pitchFamily="18" charset="-78"/>
              </a:rPr>
              <a:t>Spinoza e o problema da expressão</a:t>
            </a:r>
            <a:r>
              <a:rPr lang="pt-PT" sz="2400" dirty="0">
                <a:solidFill>
                  <a:schemeClr val="tx1"/>
                </a:solidFill>
                <a:latin typeface="Andalus" pitchFamily="18" charset="-78"/>
                <a:cs typeface="Andalus" pitchFamily="18" charset="-78"/>
              </a:rPr>
              <a:t> (</a:t>
            </a:r>
            <a:r>
              <a:rPr lang="pt-PT" sz="2400" i="1" dirty="0">
                <a:solidFill>
                  <a:schemeClr val="tx1"/>
                </a:solidFill>
                <a:latin typeface="Andalus" pitchFamily="18" charset="-78"/>
                <a:cs typeface="Andalus" pitchFamily="18" charset="-78"/>
              </a:rPr>
              <a:t>Spinoza et le problème de l’expression</a:t>
            </a:r>
            <a:r>
              <a:rPr lang="pt-PT" sz="2400" dirty="0">
                <a:solidFill>
                  <a:schemeClr val="tx1"/>
                </a:solidFill>
                <a:latin typeface="Andalus" pitchFamily="18" charset="-78"/>
                <a:cs typeface="Andalus" pitchFamily="18" charset="-78"/>
              </a:rPr>
              <a:t>) orientado por Alquié.</a:t>
            </a:r>
            <a:endParaRPr lang="pt-BR" sz="2400" dirty="0">
              <a:solidFill>
                <a:schemeClr val="tx1"/>
              </a:solidFill>
              <a:latin typeface="Andalus" pitchFamily="18" charset="-78"/>
              <a:cs typeface="Andalus" pitchFamily="18" charset="-78"/>
            </a:endParaRPr>
          </a:p>
          <a:p>
            <a:pPr lvl="0" algn="just">
              <a:buFont typeface="Andalus" pitchFamily="18" charset="-78"/>
              <a:buChar char="*"/>
            </a:pPr>
            <a:r>
              <a:rPr lang="pt-PT" sz="2400" dirty="0">
                <a:solidFill>
                  <a:schemeClr val="tx1"/>
                </a:solidFill>
                <a:latin typeface="Andalus" pitchFamily="18" charset="-78"/>
                <a:cs typeface="Andalus" pitchFamily="18" charset="-78"/>
              </a:rPr>
              <a:t>No mesmo ano, ele conhece Félix Guattari, e este encontro resulta em uma longa e rica, e considerada por muitos contraversas, colaboração.</a:t>
            </a:r>
            <a:endParaRPr lang="pt-BR" sz="2400" dirty="0">
              <a:solidFill>
                <a:schemeClr val="tx1"/>
              </a:solidFill>
              <a:latin typeface="Andalus" pitchFamily="18" charset="-78"/>
              <a:cs typeface="Andalus" pitchFamily="18" charset="-78"/>
            </a:endParaRPr>
          </a:p>
          <a:p>
            <a:pPr lvl="0"/>
            <a:endParaRPr lang="pt-BR" dirty="0"/>
          </a:p>
        </p:txBody>
      </p:sp>
      <p:sp>
        <p:nvSpPr>
          <p:cNvPr id="4" name="Espaço Reservado para Número de Slide 3"/>
          <p:cNvSpPr>
            <a:spLocks noGrp="1"/>
          </p:cNvSpPr>
          <p:nvPr>
            <p:ph type="sldNum" sz="quarter" idx="12"/>
          </p:nvPr>
        </p:nvSpPr>
        <p:spPr/>
        <p:txBody>
          <a:bodyPr/>
          <a:lstStyle/>
          <a:p>
            <a:fld id="{2B4EAB0A-14A7-4AE4-A60D-3D1F5E0735D0}" type="slidenum">
              <a:rPr lang="pt-BR" smtClean="0"/>
              <a:pPr/>
              <a:t>9</a:t>
            </a:fld>
            <a:endParaRPr lang="pt-BR"/>
          </a:p>
        </p:txBody>
      </p:sp>
      <p:sp>
        <p:nvSpPr>
          <p:cNvPr id="2" name="Título 1"/>
          <p:cNvSpPr>
            <a:spLocks noGrp="1"/>
          </p:cNvSpPr>
          <p:nvPr>
            <p:ph type="ctrTitle"/>
          </p:nvPr>
        </p:nvSpPr>
        <p:spPr>
          <a:xfrm>
            <a:off x="857225" y="357167"/>
            <a:ext cx="6929486" cy="928694"/>
          </a:xfrm>
        </p:spPr>
        <p:txBody>
          <a:bodyPr/>
          <a:lstStyle/>
          <a:p>
            <a:pPr algn="ctr">
              <a:buNone/>
            </a:pPr>
            <a:r>
              <a:rPr lang="pt-BR" sz="3600" dirty="0" smtClean="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rPr>
              <a:t>Vida Profissional</a:t>
            </a:r>
            <a:endParaRPr lang="pt-BR" sz="3600" dirty="0">
              <a:solidFill>
                <a:schemeClr val="accent3">
                  <a:lumMod val="50000"/>
                </a:schemeClr>
              </a:solidFill>
              <a:effectLst>
                <a:glow rad="139700">
                  <a:schemeClr val="accent3">
                    <a:satMod val="175000"/>
                    <a:alpha val="40000"/>
                  </a:schemeClr>
                </a:glow>
                <a:reflection blurRad="6350" stA="55000" endA="300" endPos="45500" dir="5400000" sy="-100000" algn="bl" rotWithShape="0"/>
              </a:effectLst>
              <a:latin typeface="Andalus" pitchFamily="18" charset="-78"/>
              <a:cs typeface="Andalus" pitchFamily="18" charset="-78"/>
            </a:endParaRPr>
          </a:p>
        </p:txBody>
      </p:sp>
    </p:spTree>
    <p:extLst>
      <p:ext uri="{BB962C8B-B14F-4D97-AF65-F5344CB8AC3E}">
        <p14:creationId xmlns:p14="http://schemas.microsoft.com/office/powerpoint/2010/main" xmlns="" val="3928856128"/>
      </p:ext>
    </p:extLst>
  </p:cSld>
  <p:clrMapOvr>
    <a:masterClrMapping/>
  </p:clrMapOvr>
  <p:transition spd="med">
    <p:strips dir="rd"/>
  </p:transition>
  <p:timing>
    <p:tnLst>
      <p:par>
        <p:cTn id="1" dur="indefinite" restart="never" nodeType="tmRoot"/>
      </p:par>
    </p:tnLst>
  </p:timing>
</p:sld>
</file>

<file path=ppt/theme/theme1.xml><?xml version="1.0" encoding="utf-8"?>
<a:theme xmlns:a="http://schemas.openxmlformats.org/drawingml/2006/main" name="Integração">
  <a:themeElements>
    <a:clrScheme name="Integração">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Integração">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ção">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290</TotalTime>
  <Words>969</Words>
  <Application>Microsoft Office PowerPoint</Application>
  <PresentationFormat>Apresentação na tela (4:3)</PresentationFormat>
  <Paragraphs>91</Paragraphs>
  <Slides>16</Slides>
  <Notes>0</Notes>
  <HiddenSlides>0</HiddenSlides>
  <MMClips>0</MMClips>
  <ScaleCrop>false</ScaleCrop>
  <HeadingPairs>
    <vt:vector size="4" baseType="variant">
      <vt:variant>
        <vt:lpstr>Tema</vt:lpstr>
      </vt:variant>
      <vt:variant>
        <vt:i4>1</vt:i4>
      </vt:variant>
      <vt:variant>
        <vt:lpstr>Títulos de slides</vt:lpstr>
      </vt:variant>
      <vt:variant>
        <vt:i4>16</vt:i4>
      </vt:variant>
    </vt:vector>
  </HeadingPairs>
  <TitlesOfParts>
    <vt:vector size="17" baseType="lpstr">
      <vt:lpstr>Integração</vt:lpstr>
      <vt:lpstr>Dinâmica de Grupo: Guattari e Deleuze</vt:lpstr>
      <vt:lpstr>Biografia:  Pierre Félix Guattari</vt:lpstr>
      <vt:lpstr>Slide 3</vt:lpstr>
      <vt:lpstr>Slide 4</vt:lpstr>
      <vt:lpstr>Guattari e a Psicanálise</vt:lpstr>
      <vt:lpstr>Guattari e Deleuze</vt:lpstr>
      <vt:lpstr>   Biografia:  Gilles Deleuze</vt:lpstr>
      <vt:lpstr>Slide 8</vt:lpstr>
      <vt:lpstr>Vida Profissional</vt:lpstr>
      <vt:lpstr>Deleuze e a Psicanálise</vt:lpstr>
      <vt:lpstr>O Grupo para  Guattari e Deleuze</vt:lpstr>
      <vt:lpstr>Slide 12</vt:lpstr>
      <vt:lpstr>Slide 13</vt:lpstr>
      <vt:lpstr>Slide 14</vt:lpstr>
      <vt:lpstr>DINÂMICA DE GRUPO: a prática!</vt:lpstr>
      <vt:lpstr>Obrigado pela atenção e participação!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Dinâmica de Grupo</dc:title>
  <dc:creator>TamTam</dc:creator>
  <cp:lastModifiedBy>marcio</cp:lastModifiedBy>
  <cp:revision>75</cp:revision>
  <dcterms:created xsi:type="dcterms:W3CDTF">2012-02-29T20:00:33Z</dcterms:created>
  <dcterms:modified xsi:type="dcterms:W3CDTF">2012-03-05T18:10:18Z</dcterms:modified>
</cp:coreProperties>
</file>