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media/image36.jpg" ContentType="image/jpeg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image46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77" r:id="rId1"/>
    <p:sldMasterId id="2147483683" r:id="rId2"/>
  </p:sldMasterIdLst>
  <p:notesMasterIdLst>
    <p:notesMasterId r:id="rId34"/>
  </p:notesMasterIdLst>
  <p:sldIdLst>
    <p:sldId id="564" r:id="rId3"/>
    <p:sldId id="516" r:id="rId4"/>
    <p:sldId id="515" r:id="rId5"/>
    <p:sldId id="519" r:id="rId6"/>
    <p:sldId id="262" r:id="rId7"/>
    <p:sldId id="263" r:id="rId8"/>
    <p:sldId id="517" r:id="rId9"/>
    <p:sldId id="264" r:id="rId10"/>
    <p:sldId id="518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513" r:id="rId19"/>
    <p:sldId id="514" r:id="rId20"/>
    <p:sldId id="273" r:id="rId21"/>
    <p:sldId id="274" r:id="rId22"/>
    <p:sldId id="521" r:id="rId23"/>
    <p:sldId id="275" r:id="rId24"/>
    <p:sldId id="276" r:id="rId25"/>
    <p:sldId id="277" r:id="rId26"/>
    <p:sldId id="278" r:id="rId27"/>
    <p:sldId id="520" r:id="rId28"/>
    <p:sldId id="279" r:id="rId29"/>
    <p:sldId id="280" r:id="rId30"/>
    <p:sldId id="283" r:id="rId31"/>
    <p:sldId id="281" r:id="rId32"/>
    <p:sldId id="563" r:id="rId33"/>
  </p:sldIdLst>
  <p:sldSz cx="12192000" cy="6858000"/>
  <p:notesSz cx="6858000" cy="9144000"/>
  <p:defaultTextStyle>
    <a:defPPr lvl="0">
      <a:defRPr lang="en-US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3792" autoAdjust="0"/>
  </p:normalViewPr>
  <p:slideViewPr>
    <p:cSldViewPr snapToGrid="0">
      <p:cViewPr varScale="1">
        <p:scale>
          <a:sx n="83" d="100"/>
          <a:sy n="83" d="100"/>
        </p:scale>
        <p:origin x="566" y="48"/>
      </p:cViewPr>
      <p:guideLst/>
    </p:cSldViewPr>
  </p:slideViewPr>
  <p:outlineViewPr>
    <p:cViewPr>
      <p:scale>
        <a:sx n="33" d="100"/>
        <a:sy n="33" d="100"/>
      </p:scale>
      <p:origin x="0" y="-285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4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DED21-0DCD-4009-8AE1-59EA3BCF9632}" type="datetimeFigureOut">
              <a:rPr lang="en-GB" smtClean="0"/>
              <a:t>11/03/2021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A17739-9974-4E61-81FE-324C3C455E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2854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A17739-9974-4E61-81FE-324C3C455E0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0619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A17739-9974-4E61-81FE-324C3C455E0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1420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A17739-9974-4E61-81FE-324C3C455E0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20892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Fellow experts  Technical jargon OK, Details good</a:t>
            </a:r>
          </a:p>
          <a:p>
            <a:r>
              <a:rPr lang="en-GB" dirty="0"/>
              <a:t>Colleagues  Some jargon OK, less detailed  </a:t>
            </a:r>
          </a:p>
          <a:p>
            <a:r>
              <a:rPr lang="en-GB" dirty="0"/>
              <a:t>General Audience  Minimal jargon, “Big Picture” only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A17739-9974-4E61-81FE-324C3C455E0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3087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KISS – Keep It Simple and Short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17739-9974-4E61-81FE-324C3C455E0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81869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best way to describe something is to show picture. </a:t>
            </a:r>
          </a:p>
          <a:p>
            <a:r>
              <a:rPr lang="en-GB" dirty="0"/>
              <a:t>A picture means a thousand words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A17739-9974-4E61-81FE-324C3C455E03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65183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002060"/>
                </a:solidFill>
              </a:rPr>
              <a:t>Be ready to skip slides if time rans out. NOTE: </a:t>
            </a:r>
            <a:r>
              <a:rPr lang="en-US" sz="1200" b="1" dirty="0">
                <a:solidFill>
                  <a:srgbClr val="C00000"/>
                </a:solidFill>
              </a:rPr>
              <a:t>for this Census, you cannot skip because presentation slides are standardized and each one is critical.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A17739-9974-4E61-81FE-324C3C455E03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547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A17739-9974-4E61-81FE-324C3C455E03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0346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di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13B02EE2-0482-4E5A-8286-345E63C662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xmlns="" id="{DA763E77-8784-4206-8D91-8426BA3F17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AC58B38C-EFF7-413F-BA73-6D30FCEC9D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AA3CDB-3131-464F-9ABF-BED80FDF627F}" type="datetime1">
              <a:rPr lang="en-US" smtClean="0"/>
              <a:t>3/11/2021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7BD0FFD9-12C2-4341-A4CA-8EAB623B2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B03AB7B4-8A41-446F-A7A6-97347E42C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A54F868-F828-472F-BCFA-81EF005179B6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xmlns="" id="{0B595B76-562B-44E5-9969-79BEE9074E61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  <a:p>
            <a:pPr algn="ctr"/>
            <a:endParaRPr lang="en-GB" dirty="0"/>
          </a:p>
          <a:p>
            <a:pPr algn="ctr"/>
            <a:endParaRPr lang="en-GB" dirty="0"/>
          </a:p>
        </p:txBody>
      </p:sp>
      <p:pic>
        <p:nvPicPr>
          <p:cNvPr id="13" name="Afbeelding 12" descr="Afbeelding met tekst, boek&#10;&#10;Automatisch gegenereerde beschrijving">
            <a:extLst>
              <a:ext uri="{FF2B5EF4-FFF2-40B4-BE49-F238E27FC236}">
                <a16:creationId xmlns:a16="http://schemas.microsoft.com/office/drawing/2014/main" xmlns="" id="{F430C907-0E0B-4BF8-B2E8-937406AE61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6" y="11791"/>
            <a:ext cx="2507946" cy="2002405"/>
          </a:xfrm>
          <a:prstGeom prst="rect">
            <a:avLst/>
          </a:prstGeom>
        </p:spPr>
      </p:pic>
      <p:pic>
        <p:nvPicPr>
          <p:cNvPr id="15" name="Afbeelding 14" descr="Afbeelding met teken, tekst, buiten&#10;&#10;Automatisch gegenereerde beschrijving">
            <a:extLst>
              <a:ext uri="{FF2B5EF4-FFF2-40B4-BE49-F238E27FC236}">
                <a16:creationId xmlns:a16="http://schemas.microsoft.com/office/drawing/2014/main" xmlns="" id="{6ABD3FB0-C4FE-40A4-AD35-947352C9B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375" y="11791"/>
            <a:ext cx="2109115" cy="200240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9B6A6C1F-93FF-4179-AB6C-D7BDBFAF3BF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75" y="5202238"/>
            <a:ext cx="2007054" cy="165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xmlns="" id="{923583DD-8C7A-4A35-84C2-3EBC73139C9C}"/>
              </a:ext>
            </a:extLst>
          </p:cNvPr>
          <p:cNvSpPr txBox="1"/>
          <p:nvPr userDrawn="1"/>
        </p:nvSpPr>
        <p:spPr>
          <a:xfrm>
            <a:off x="2294845" y="1192420"/>
            <a:ext cx="78377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CE112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2021 Population &amp; Housing Census</a:t>
            </a:r>
          </a:p>
        </p:txBody>
      </p:sp>
    </p:spTree>
    <p:extLst>
      <p:ext uri="{BB962C8B-B14F-4D97-AF65-F5344CB8AC3E}">
        <p14:creationId xmlns:p14="http://schemas.microsoft.com/office/powerpoint/2010/main" val="25618175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B75BF2-2A0B-4470-9ACF-846767EE0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F7E0622-F0BF-4019-A905-4DB03D4D31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BE64258-2890-4DBA-B2A9-C94AE4E18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6E6DF41-7064-4920-9F90-91D5A2FCB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AAD7570-D2AD-4E0A-8745-EA5576329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619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4ED8C4-45A9-4355-ACA0-9ACB142AB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21F321D-E6C6-4E3B-A1F5-1F83095EC1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9A2E97A-DFE1-4460-90CB-348B6C90D6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0E951B9-2B9B-47A3-BDBA-097A4857F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4597C8F-E728-49A3-AE62-B440B0111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53E77AF-62BB-4D30-A6C1-3719D0C12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975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A1CB28E-9A73-4190-972E-D212D6A92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CFB427B-E0E8-4EAE-BD0D-2AC1CFCCE0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F0C3C82-36DA-4981-B336-F6EF29164D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5492E22-B065-45C1-A18E-D789149BB3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C107BEA9-EA03-464E-A2A8-FCA29D0CAC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1EB868E-FBF5-4C28-ACF1-D6BCE581D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FF52EE5-B54B-4516-BEE8-ABB4A7F49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DF22A59-41FF-4337-9160-5B8147036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17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2C63A-DB95-43B1-BB37-1CF15A5F4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4A28599-8402-4AA9-BF41-DEF9D93FB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FAD4936-2815-4EFD-9FF1-C9BF56A99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B08849F-BBC5-4023-A06E-49F88A5C1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3186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0AFE7E2-E61C-4CE6-A9EF-249D579F9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B1F92B1B-461C-411B-98E9-854A2F38E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4A2CF8A-F5BE-4D96-A66F-43D4698C1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4943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53200A-20AE-4270-9571-4FCDFB5B8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69DFF05-FE20-44B2-B2AA-A6189CD36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91B0E26-A339-48A4-8211-2334696F5E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5ED157-F8E1-451B-B35B-582A25CD0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DDC2FCB-AEE2-4EFE-BFDE-7F9CA340D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35A4738-6ED6-451C-ADFE-64F3BB467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219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21235F-10FD-4731-A5A9-0F44A283E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99967AF-F36E-4906-92D0-2F67BA8FD6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65FCD61-E259-4B6C-A366-E9FA9C0221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CEA27F-3BE2-41B4-80CB-33757566F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1E11528-928D-4251-935E-4B4F855C5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B0CCC41-811D-4FBE-88D4-5206E170B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9829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7E55150-0DCF-4CFB-B103-777F68B08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9970C6B-5C2D-4B04-A384-41AA19BB34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474E49F-371D-436F-A18C-786D51D17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7CFFFA4-C062-46F6-B697-C6D43CC00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264B130-9AAD-4933-BBF9-76DDB4186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1967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649F1A5E-0A91-46F4-A1DB-3C76B73D60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CA9DC71-17B6-483E-A30B-56F1D838EB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822532F-6738-4DD5-871B-F011DFEC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4EC899D-9DE0-407D-AE51-B1CC460F5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C2AD4F1-2862-44B6-BBCA-6867D26CD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571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dianummer 5">
            <a:extLst>
              <a:ext uri="{FF2B5EF4-FFF2-40B4-BE49-F238E27FC236}">
                <a16:creationId xmlns:a16="http://schemas.microsoft.com/office/drawing/2014/main" xmlns="" id="{FF99D917-8636-4D5F-8EF6-5D5BFD5352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587999" y="6265860"/>
            <a:ext cx="101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fld id="{5A54F868-F828-472F-BCFA-81EF005179B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jdelijke aanduiding voor tekst 2">
            <a:extLst>
              <a:ext uri="{FF2B5EF4-FFF2-40B4-BE49-F238E27FC236}">
                <a16:creationId xmlns:a16="http://schemas.microsoft.com/office/drawing/2014/main" xmlns="" id="{919365B7-8E22-446B-AE66-8298AFBA6F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87025"/>
            <a:ext cx="12192000" cy="5289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8491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10AF249C-FAC9-47F7-B4A1-68227DBE2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xmlns="" id="{141725A8-0C1E-4600-9972-C43C08681C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4F868-F828-472F-BCFA-81EF005179B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ijdelijke aanduiding voor tekst 2">
            <a:extLst>
              <a:ext uri="{FF2B5EF4-FFF2-40B4-BE49-F238E27FC236}">
                <a16:creationId xmlns:a16="http://schemas.microsoft.com/office/drawing/2014/main" xmlns="" id="{A3078527-CC6F-47D1-971E-74812AB6D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87025"/>
            <a:ext cx="12192000" cy="5289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8206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FF686-5352-4A0D-AE46-CBD1EB18F525}" type="datetime1">
              <a:rPr lang="en-US" smtClean="0"/>
              <a:t>3/11/2021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63D58-9D1F-4B54-BFD0-2B2A6C71D0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44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fld id="{87D44F89-2FC0-4E96-8750-DEC18F6C7E6C}" type="datetime1">
              <a:rPr lang="en-US" smtClean="0"/>
              <a:t>3/11/2021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1592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dianummer 5">
            <a:extLst>
              <a:ext uri="{FF2B5EF4-FFF2-40B4-BE49-F238E27FC236}">
                <a16:creationId xmlns:a16="http://schemas.microsoft.com/office/drawing/2014/main" xmlns="" id="{FF99D917-8636-4D5F-8EF6-5D5BFD5352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587999" y="6265860"/>
            <a:ext cx="101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fld id="{5A54F868-F828-472F-BCFA-81EF005179B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jdelijke aanduiding voor tekst 2">
            <a:extLst>
              <a:ext uri="{FF2B5EF4-FFF2-40B4-BE49-F238E27FC236}">
                <a16:creationId xmlns:a16="http://schemas.microsoft.com/office/drawing/2014/main" xmlns="" id="{919365B7-8E22-446B-AE66-8298AFBA6F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87025"/>
            <a:ext cx="12192000" cy="5289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0836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10AF249C-FAC9-47F7-B4A1-68227DBE2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xmlns="" id="{141725A8-0C1E-4600-9972-C43C08681C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4F868-F828-472F-BCFA-81EF005179B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ijdelijke aanduiding voor tekst 2">
            <a:extLst>
              <a:ext uri="{FF2B5EF4-FFF2-40B4-BE49-F238E27FC236}">
                <a16:creationId xmlns:a16="http://schemas.microsoft.com/office/drawing/2014/main" xmlns="" id="{A3078527-CC6F-47D1-971E-74812AB6D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87025"/>
            <a:ext cx="12192000" cy="5289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5400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C45821-CB37-44AF-B093-9A7F3DCFB4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610E952-5ACE-4018-8CBB-9B2CFFCA2E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B89BD3-062E-447F-9E1E-69209A4E1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2A017D8-5B10-40C6-AAE8-50B811CD4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045B979-058E-47A3-9EEB-6B9457607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673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CB1569-4B4D-48E2-B40B-65E9BC59B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C54B1C1-AD2F-4FAD-99E6-F47058091F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386EC76-B9BD-44B0-A4FE-01C08871F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C7A3340-E405-4B3C-8E42-1DFAD01B0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D157A83-1D3A-4CDA-B445-257D487BC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774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xmlns="" id="{4DAD09C8-A87B-4FA3-A0A9-A39D5637B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762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err="1"/>
              <a:t>Title</a:t>
            </a:r>
            <a:r>
              <a:rPr lang="nl-NL" dirty="0"/>
              <a:t> of Slide</a:t>
            </a:r>
            <a:endParaRPr lang="en-GB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xmlns="" id="{C0C371BF-5873-41B3-9E7B-B5F5E23C61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887025"/>
            <a:ext cx="12192000" cy="5289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GB" dirty="0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xmlns="" id="{373F0F0D-DEB2-4176-8437-80CB07E980E1}"/>
              </a:ext>
            </a:extLst>
          </p:cNvPr>
          <p:cNvSpPr/>
          <p:nvPr userDrawn="1"/>
        </p:nvSpPr>
        <p:spPr>
          <a:xfrm>
            <a:off x="-1" y="6059317"/>
            <a:ext cx="12192000" cy="819150"/>
          </a:xfrm>
          <a:prstGeom prst="rect">
            <a:avLst/>
          </a:prstGeom>
          <a:solidFill>
            <a:srgbClr val="382873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Afbeelding 9" descr="Afbeelding met teken, tekst, buiten&#10;&#10;Automatisch gegenereerde beschrijving">
            <a:extLst>
              <a:ext uri="{FF2B5EF4-FFF2-40B4-BE49-F238E27FC236}">
                <a16:creationId xmlns:a16="http://schemas.microsoft.com/office/drawing/2014/main" xmlns="" id="{C201C457-B712-451B-8BF9-2E1B93AFE5D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21" y="6136030"/>
            <a:ext cx="632538" cy="624790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xmlns="" id="{FE536187-C1E7-421A-89A3-BA6ED86383FA}"/>
              </a:ext>
            </a:extLst>
          </p:cNvPr>
          <p:cNvSpPr txBox="1"/>
          <p:nvPr userDrawn="1"/>
        </p:nvSpPr>
        <p:spPr>
          <a:xfrm>
            <a:off x="769144" y="6125258"/>
            <a:ext cx="1950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Ghana</a:t>
            </a:r>
          </a:p>
          <a:p>
            <a:r>
              <a:rPr lang="en-GB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Statistical Service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xmlns="" id="{58CDE773-DDB7-4E4E-802D-A2BDB9DE9CA7}"/>
              </a:ext>
            </a:extLst>
          </p:cNvPr>
          <p:cNvSpPr txBox="1"/>
          <p:nvPr userDrawn="1"/>
        </p:nvSpPr>
        <p:spPr>
          <a:xfrm>
            <a:off x="9558068" y="6125258"/>
            <a:ext cx="2460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  <a:latin typeface="+mn-lt"/>
              </a:rPr>
              <a:t>Population and Housing Census 2021 </a:t>
            </a:r>
          </a:p>
        </p:txBody>
      </p:sp>
      <p:sp>
        <p:nvSpPr>
          <p:cNvPr id="13" name="Tijdelijke aanduiding voor dianummer 5">
            <a:extLst>
              <a:ext uri="{FF2B5EF4-FFF2-40B4-BE49-F238E27FC236}">
                <a16:creationId xmlns:a16="http://schemas.microsoft.com/office/drawing/2014/main" xmlns="" id="{C9F2DFD9-6920-471D-966B-551DF38BF3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587999" y="6265860"/>
            <a:ext cx="101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fld id="{5A54F868-F828-472F-BCFA-81EF005179B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7505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49" r:id="rId6"/>
    <p:sldLayoutId id="2147483651" r:id="rId7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382873"/>
          </a:solidFill>
          <a:latin typeface="Cambria" panose="02040503050406030204" pitchFamily="18" charset="0"/>
          <a:ea typeface="Cambria" panose="02040503050406030204" pitchFamily="18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56641B9-2F29-4013-99A0-1F73A44C3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72C267F-1D80-421F-932D-2CA9D10E6E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1DE4A77-52B4-429E-A666-F4618F53C4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11/03/2021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6F1160-202E-4508-A3D3-EA162ECD30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9F65DFE-9369-4C64-AE26-0FFDAC6263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629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7.svg"/><Relationship Id="rId10" Type="http://schemas.openxmlformats.org/officeDocument/2006/relationships/image" Target="../media/image32.svg"/><Relationship Id="rId4" Type="http://schemas.openxmlformats.org/officeDocument/2006/relationships/image" Target="../media/image25.png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0508295-DC4B-45F5-90C2-BF37D61200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6332" y="115420"/>
            <a:ext cx="1409800" cy="117506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426A89D8-F6ED-4B71-B125-390229E1D134}"/>
              </a:ext>
            </a:extLst>
          </p:cNvPr>
          <p:cNvSpPr/>
          <p:nvPr/>
        </p:nvSpPr>
        <p:spPr>
          <a:xfrm>
            <a:off x="-47626" y="2732286"/>
            <a:ext cx="123088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 TO IMPROVE ON YOUR PRESENTATION SKILLS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096792D-C65B-44E8-83BC-5C9C579F66E2}"/>
              </a:ext>
            </a:extLst>
          </p:cNvPr>
          <p:cNvSpPr txBox="1"/>
          <p:nvPr/>
        </p:nvSpPr>
        <p:spPr>
          <a:xfrm>
            <a:off x="0" y="1841480"/>
            <a:ext cx="122135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2021 POPULATION AND HOUSING CENSUS</a:t>
            </a:r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78A44543-5A80-4911-ACEB-13D67E61F2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225" y="66675"/>
            <a:ext cx="1475254" cy="1475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734263AD-9B47-42BD-826C-381C4BFF866D}"/>
              </a:ext>
            </a:extLst>
          </p:cNvPr>
          <p:cNvGrpSpPr/>
          <p:nvPr/>
        </p:nvGrpSpPr>
        <p:grpSpPr>
          <a:xfrm rot="548053">
            <a:off x="-34695" y="4080352"/>
            <a:ext cx="2680364" cy="2884729"/>
            <a:chOff x="180572" y="1807952"/>
            <a:chExt cx="4650757" cy="4089096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xmlns="" id="{874FB558-EE65-4651-90A4-B8EA48471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60992">
              <a:off x="180572" y="1807952"/>
              <a:ext cx="4650757" cy="4089096"/>
            </a:xfrm>
            <a:prstGeom prst="rect">
              <a:avLst/>
            </a:prstGeom>
          </p:spPr>
        </p:pic>
        <p:pic>
          <p:nvPicPr>
            <p:cNvPr id="35" name="Picture 34" descr="A picture containing drawing&#10;&#10;Description automatically generated">
              <a:extLst>
                <a:ext uri="{FF2B5EF4-FFF2-40B4-BE49-F238E27FC236}">
                  <a16:creationId xmlns:a16="http://schemas.microsoft.com/office/drawing/2014/main" xmlns="" id="{25F6BA7B-CED4-4446-BF0C-A4F485AA14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alphaModFix amt="8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70009">
              <a:off x="1371359" y="2214554"/>
              <a:ext cx="1679525" cy="131692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xmlns="" id="{D8EAF300-F22E-424F-8CED-9A7F3CD4BA6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693" y="70240"/>
            <a:ext cx="1395361" cy="1329935"/>
          </a:xfrm>
          <a:prstGeom prst="rect">
            <a:avLst/>
          </a:prstGeom>
        </p:spPr>
      </p:pic>
      <p:pic>
        <p:nvPicPr>
          <p:cNvPr id="1032" name="Picture 8" descr="Auxin Center for Pre-Placement Training in Kolkata, Auxin Management  Consulting | ID: 8353125133">
            <a:extLst>
              <a:ext uri="{FF2B5EF4-FFF2-40B4-BE49-F238E27FC236}">
                <a16:creationId xmlns:a16="http://schemas.microsoft.com/office/drawing/2014/main" xmlns="" id="{3933018D-6D19-461B-B8EA-0ACFCDDAC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092" y="3421774"/>
            <a:ext cx="4460421" cy="3211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BD30658-E22E-4B05-A5BE-2E687FF5D177}"/>
              </a:ext>
            </a:extLst>
          </p:cNvPr>
          <p:cNvSpPr txBox="1"/>
          <p:nvPr/>
        </p:nvSpPr>
        <p:spPr>
          <a:xfrm rot="20957676">
            <a:off x="5194487" y="3690457"/>
            <a:ext cx="106708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Bradley Hand ITC" panose="03070402050302030203" pitchFamily="66" charset="0"/>
              </a:rPr>
              <a:t>2021 PHC Presentation…</a:t>
            </a:r>
          </a:p>
        </p:txBody>
      </p:sp>
    </p:spTree>
    <p:extLst>
      <p:ext uri="{BB962C8B-B14F-4D97-AF65-F5344CB8AC3E}">
        <p14:creationId xmlns:p14="http://schemas.microsoft.com/office/powerpoint/2010/main" val="300989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>
            <a:extLst>
              <a:ext uri="{FF2B5EF4-FFF2-40B4-BE49-F238E27FC236}">
                <a16:creationId xmlns:a16="http://schemas.microsoft.com/office/drawing/2014/main" xmlns="" id="{C0BAC73F-54A6-49B6-92B3-3281A4FE4D67}"/>
              </a:ext>
            </a:extLst>
          </p:cNvPr>
          <p:cNvSpPr/>
          <p:nvPr/>
        </p:nvSpPr>
        <p:spPr>
          <a:xfrm>
            <a:off x="6537235" y="492412"/>
            <a:ext cx="5398157" cy="47857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68C475-25C3-4956-A257-66DCC908D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Structure of Presentation</a:t>
            </a:r>
            <a:endParaRPr lang="en-US" sz="1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FCDDE94-0AFA-4D04-AC44-F06FA9FB3A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07439"/>
            <a:ext cx="9057640" cy="5032375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200" dirty="0">
                <a:solidFill>
                  <a:srgbClr val="002060"/>
                </a:solidFill>
              </a:rPr>
              <a:t>Opening</a:t>
            </a:r>
          </a:p>
          <a:p>
            <a:pPr marL="1252538" lvl="1" indent="-533400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Tell them what you are going to tell them.</a:t>
            </a:r>
          </a:p>
          <a:p>
            <a:pPr>
              <a:buFont typeface="+mj-lt"/>
              <a:buAutoNum type="arabicPeriod"/>
            </a:pPr>
            <a:endParaRPr lang="en-US" sz="3200" dirty="0">
              <a:solidFill>
                <a:srgbClr val="002060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3200" dirty="0">
                <a:solidFill>
                  <a:srgbClr val="002060"/>
                </a:solidFill>
              </a:rPr>
              <a:t>Body</a:t>
            </a:r>
          </a:p>
          <a:p>
            <a:pPr marL="1252538" lvl="1" indent="-533400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Tell them</a:t>
            </a:r>
          </a:p>
          <a:p>
            <a:pPr>
              <a:buFont typeface="+mj-lt"/>
              <a:buAutoNum type="arabicPeriod"/>
            </a:pPr>
            <a:endParaRPr lang="en-US" sz="3200" dirty="0">
              <a:solidFill>
                <a:srgbClr val="002060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3200" dirty="0">
                <a:solidFill>
                  <a:srgbClr val="002060"/>
                </a:solidFill>
              </a:rPr>
              <a:t>Summary</a:t>
            </a:r>
          </a:p>
          <a:p>
            <a:pPr marL="1252538" lvl="1" indent="-533400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Tell them what you just told them </a:t>
            </a:r>
          </a:p>
          <a:p>
            <a:pPr marL="914400" lvl="1" indent="-457200">
              <a:buFont typeface="+mj-lt"/>
              <a:buAutoNum type="arabicPeriod"/>
            </a:pP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22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A4039E5-4D14-47A1-BA6D-8BCB7F568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025" y="0"/>
            <a:ext cx="10515600" cy="752475"/>
          </a:xfrm>
        </p:spPr>
        <p:txBody>
          <a:bodyPr>
            <a:normAutofit/>
          </a:bodyPr>
          <a:lstStyle/>
          <a:p>
            <a:r>
              <a:rPr lang="en-US" b="1" dirty="0"/>
              <a:t>Structure – Opening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B13CCC5-049F-4A30-A318-705ACC4F0D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50" y="976313"/>
            <a:ext cx="6419850" cy="5167312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Strong beginning is important and needed.</a:t>
            </a:r>
          </a:p>
          <a:p>
            <a:r>
              <a:rPr lang="en-US" sz="3200" dirty="0">
                <a:solidFill>
                  <a:srgbClr val="002060"/>
                </a:solidFill>
              </a:rPr>
              <a:t>Use few seconds to convince the audience.</a:t>
            </a:r>
          </a:p>
          <a:p>
            <a:pPr marL="990600" lvl="1" indent="-533400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I will not waste your time</a:t>
            </a:r>
          </a:p>
          <a:p>
            <a:pPr marL="990600" lvl="1" indent="-533400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I have organized an interesting information</a:t>
            </a:r>
          </a:p>
          <a:p>
            <a:pPr marL="990600" lvl="1" indent="-533400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I know my audience</a:t>
            </a:r>
          </a:p>
          <a:p>
            <a:pPr marL="990600" lvl="1" indent="-533400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I know what we must discuss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B22D057-4AE2-44C4-AFD1-50124EB67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5101" y="1002045"/>
            <a:ext cx="5539114" cy="4898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191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0B8CE1-4796-4F19-95BD-96FE88EB6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8100"/>
            <a:ext cx="12192000" cy="781050"/>
          </a:xfrm>
        </p:spPr>
        <p:txBody>
          <a:bodyPr>
            <a:normAutofit/>
          </a:bodyPr>
          <a:lstStyle/>
          <a:p>
            <a:r>
              <a:rPr lang="en-US" b="1" dirty="0"/>
              <a:t>Structure – Opening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81B51A5-E14F-4EC2-AA85-AD4547734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1263911"/>
            <a:ext cx="11163300" cy="4351338"/>
          </a:xfrm>
        </p:spPr>
        <p:txBody>
          <a:bodyPr>
            <a:normAutofit/>
          </a:bodyPr>
          <a:lstStyle/>
          <a:p>
            <a:pPr marL="358775" indent="-358775"/>
            <a:r>
              <a:rPr lang="en-US" sz="3200" dirty="0">
                <a:solidFill>
                  <a:srgbClr val="002060"/>
                </a:solidFill>
              </a:rPr>
              <a:t>Introduce problem to be addressed and context.</a:t>
            </a:r>
          </a:p>
          <a:p>
            <a:pPr marL="358775" indent="-358775"/>
            <a:endParaRPr lang="en-US" sz="3200" dirty="0">
              <a:solidFill>
                <a:srgbClr val="002060"/>
              </a:solidFill>
            </a:endParaRPr>
          </a:p>
          <a:p>
            <a:pPr marL="358775" indent="-358775"/>
            <a:r>
              <a:rPr lang="en-US" sz="3200" dirty="0">
                <a:solidFill>
                  <a:srgbClr val="002060"/>
                </a:solidFill>
              </a:rPr>
              <a:t>State purpose, scope and main message.</a:t>
            </a:r>
          </a:p>
          <a:p>
            <a:pPr marL="358775" indent="-358775"/>
            <a:endParaRPr lang="en-US" sz="3200" dirty="0">
              <a:solidFill>
                <a:srgbClr val="002060"/>
              </a:solidFill>
            </a:endParaRPr>
          </a:p>
          <a:p>
            <a:pPr marL="358775" indent="-358775"/>
            <a:r>
              <a:rPr lang="en-US" sz="3200" dirty="0">
                <a:solidFill>
                  <a:srgbClr val="002060"/>
                </a:solidFill>
              </a:rPr>
              <a:t>Give outline of presentation.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298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26FF7E-35D9-4EDE-9BEF-9FF1254D3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771"/>
            <a:ext cx="10515600" cy="693063"/>
          </a:xfrm>
        </p:spPr>
        <p:txBody>
          <a:bodyPr>
            <a:normAutofit/>
          </a:bodyPr>
          <a:lstStyle/>
          <a:p>
            <a:r>
              <a:rPr lang="en-US" b="1" dirty="0"/>
              <a:t>Structure – Body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D6E901B-5067-482F-B411-78D2551237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893" y="1475872"/>
            <a:ext cx="3545909" cy="41452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002060"/>
                </a:solidFill>
              </a:rPr>
              <a:t>It should be:</a:t>
            </a:r>
          </a:p>
          <a:p>
            <a:endParaRPr lang="en-US" sz="2000" b="1" dirty="0">
              <a:solidFill>
                <a:srgbClr val="002060"/>
              </a:solidFill>
            </a:endParaRPr>
          </a:p>
          <a:p>
            <a:pPr marL="1252538" lvl="2" indent="-338138"/>
            <a:r>
              <a:rPr lang="en-US" sz="4400" b="1" dirty="0">
                <a:solidFill>
                  <a:srgbClr val="002060"/>
                </a:solidFill>
              </a:rPr>
              <a:t>K</a:t>
            </a:r>
          </a:p>
          <a:p>
            <a:pPr marL="1252538" lvl="2" indent="-338138"/>
            <a:r>
              <a:rPr lang="en-US" sz="4400" b="1" dirty="0">
                <a:solidFill>
                  <a:srgbClr val="002060"/>
                </a:solidFill>
              </a:rPr>
              <a:t>I</a:t>
            </a:r>
          </a:p>
          <a:p>
            <a:pPr marL="1252538" lvl="2" indent="-338138"/>
            <a:r>
              <a:rPr lang="en-US" sz="4400" b="1" dirty="0">
                <a:solidFill>
                  <a:srgbClr val="002060"/>
                </a:solidFill>
              </a:rPr>
              <a:t>S</a:t>
            </a:r>
          </a:p>
          <a:p>
            <a:pPr marL="1252538" lvl="2" indent="-338138"/>
            <a:r>
              <a:rPr lang="en-US" sz="4400" b="1" dirty="0">
                <a:solidFill>
                  <a:srgbClr val="002060"/>
                </a:solidFill>
              </a:rPr>
              <a:t>S…able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A652D21-2809-47F1-801F-33D31D897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5301" y="2214879"/>
            <a:ext cx="6750349" cy="263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920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7F65B0-E215-4939-9415-F9797DA00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559"/>
            <a:ext cx="10515600" cy="752692"/>
          </a:xfrm>
        </p:spPr>
        <p:txBody>
          <a:bodyPr>
            <a:normAutofit/>
          </a:bodyPr>
          <a:lstStyle/>
          <a:p>
            <a:r>
              <a:rPr lang="en-US" b="1" dirty="0"/>
              <a:t>Structure – Body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F01FEE0-AC4D-4208-9FF8-E5DAB941FF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9058" y="1172442"/>
            <a:ext cx="3813750" cy="4833058"/>
          </a:xfrm>
          <a:ln w="381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Make a story board.</a:t>
            </a:r>
          </a:p>
          <a:p>
            <a:endParaRPr lang="en-US" sz="800" b="1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Break up with each section making a key point.</a:t>
            </a:r>
          </a:p>
          <a:p>
            <a:endParaRPr lang="en-US" sz="800" b="1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Present incrementally, concisely and in logical order.</a:t>
            </a:r>
          </a:p>
          <a:p>
            <a:endParaRPr lang="en-US" sz="800" b="1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Illustrate with clear examples and visual aids.</a:t>
            </a:r>
          </a:p>
        </p:txBody>
      </p:sp>
      <p:pic>
        <p:nvPicPr>
          <p:cNvPr id="5" name="Picture 5" descr="power over v">
            <a:extLst>
              <a:ext uri="{FF2B5EF4-FFF2-40B4-BE49-F238E27FC236}">
                <a16:creationId xmlns:a16="http://schemas.microsoft.com/office/drawing/2014/main" xmlns="" id="{D25C4D5E-8EE4-494E-A19A-8386DBE8B5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329537" y="1172441"/>
            <a:ext cx="3652783" cy="48256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6D07324-022C-4BA8-8C17-753CFEC878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265" y="1172442"/>
            <a:ext cx="3813750" cy="483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3755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990A34-B3D8-4FCF-B055-3DD63166E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Structure - Closing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2D651C9-A28E-4E5C-B1C2-2B62D4DAA7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876253"/>
            <a:ext cx="11810999" cy="483822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solidFill>
                  <a:srgbClr val="002060"/>
                </a:solidFill>
              </a:rPr>
              <a:t>Essentially:</a:t>
            </a:r>
          </a:p>
          <a:p>
            <a:pPr marL="804863" lvl="1" indent="-347663">
              <a:lnSpc>
                <a:spcPct val="150000"/>
              </a:lnSpc>
            </a:pPr>
            <a:r>
              <a:rPr lang="en-US" sz="3200" dirty="0">
                <a:solidFill>
                  <a:srgbClr val="002060"/>
                </a:solidFill>
              </a:rPr>
              <a:t>Show clarity of message.</a:t>
            </a:r>
          </a:p>
          <a:p>
            <a:pPr marL="804863" lvl="1" indent="-347663">
              <a:lnSpc>
                <a:spcPct val="150000"/>
              </a:lnSpc>
            </a:pPr>
            <a:r>
              <a:rPr lang="en-US" sz="3200" dirty="0">
                <a:solidFill>
                  <a:srgbClr val="002060"/>
                </a:solidFill>
              </a:rPr>
              <a:t>Provide brief and simple summary of main points.</a:t>
            </a:r>
          </a:p>
          <a:p>
            <a:pPr marL="804863" lvl="1" indent="-347663">
              <a:lnSpc>
                <a:spcPct val="150000"/>
              </a:lnSpc>
            </a:pPr>
            <a:r>
              <a:rPr lang="en-US" sz="3200" dirty="0">
                <a:solidFill>
                  <a:srgbClr val="002060"/>
                </a:solidFill>
              </a:rPr>
              <a:t>Reinforce the main message.</a:t>
            </a:r>
          </a:p>
          <a:p>
            <a:pPr marL="804863" lvl="1" indent="-347663">
              <a:lnSpc>
                <a:spcPct val="150000"/>
              </a:lnSpc>
            </a:pPr>
            <a:r>
              <a:rPr lang="en-US" sz="3200" dirty="0">
                <a:solidFill>
                  <a:srgbClr val="002060"/>
                </a:solidFill>
              </a:rPr>
              <a:t>Put in context of the “big picture.”</a:t>
            </a:r>
          </a:p>
          <a:p>
            <a:pPr>
              <a:lnSpc>
                <a:spcPct val="150000"/>
              </a:lnSpc>
            </a:pP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395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Person eating">
            <a:extLst>
              <a:ext uri="{FF2B5EF4-FFF2-40B4-BE49-F238E27FC236}">
                <a16:creationId xmlns:a16="http://schemas.microsoft.com/office/drawing/2014/main" xmlns="" id="{9A4F6C1E-9FD9-4911-AC8E-7936BE95E8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244600" y="1193800"/>
            <a:ext cx="1498600" cy="1498600"/>
          </a:xfrm>
          <a:prstGeom prst="rect">
            <a:avLst/>
          </a:prstGeom>
        </p:spPr>
      </p:pic>
      <p:pic>
        <p:nvPicPr>
          <p:cNvPr id="7" name="Graphic 6" descr="Lecturer">
            <a:extLst>
              <a:ext uri="{FF2B5EF4-FFF2-40B4-BE49-F238E27FC236}">
                <a16:creationId xmlns:a16="http://schemas.microsoft.com/office/drawing/2014/main" xmlns="" id="{E4F896CA-335A-4209-A8A7-5B8F9542D4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244600" y="2755900"/>
            <a:ext cx="1498600" cy="1498600"/>
          </a:xfrm>
          <a:prstGeom prst="rect">
            <a:avLst/>
          </a:prstGeom>
        </p:spPr>
      </p:pic>
      <p:pic>
        <p:nvPicPr>
          <p:cNvPr id="11" name="Graphic 10" descr="Teacher">
            <a:extLst>
              <a:ext uri="{FF2B5EF4-FFF2-40B4-BE49-F238E27FC236}">
                <a16:creationId xmlns:a16="http://schemas.microsoft.com/office/drawing/2014/main" xmlns="" id="{AF99C865-2802-41EC-AF9C-574F8EB197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244600" y="4330700"/>
            <a:ext cx="1498600" cy="1498600"/>
          </a:xfrm>
          <a:prstGeom prst="rect">
            <a:avLst/>
          </a:prstGeom>
        </p:spPr>
      </p:pic>
      <p:pic>
        <p:nvPicPr>
          <p:cNvPr id="10" name="Picture 2" descr="Presentation GIFs - Get the best GIF on ... | Powerpoint animation,  Sculpture lessons, Illustrations and posters">
            <a:extLst>
              <a:ext uri="{FF2B5EF4-FFF2-40B4-BE49-F238E27FC236}">
                <a16:creationId xmlns:a16="http://schemas.microsoft.com/office/drawing/2014/main" xmlns="" id="{43E74615-6BF5-420B-9051-EF068F5C6B8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686" y="1422400"/>
            <a:ext cx="4978400" cy="4635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phic 8" descr="Users">
            <a:extLst>
              <a:ext uri="{FF2B5EF4-FFF2-40B4-BE49-F238E27FC236}">
                <a16:creationId xmlns:a16="http://schemas.microsoft.com/office/drawing/2014/main" xmlns="" id="{08B5D378-30F3-47E6-ACB5-50824EFCF06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861300" y="1193800"/>
            <a:ext cx="1498600" cy="1498600"/>
          </a:xfrm>
          <a:prstGeom prst="rect">
            <a:avLst/>
          </a:prstGeom>
        </p:spPr>
      </p:pic>
      <p:pic>
        <p:nvPicPr>
          <p:cNvPr id="14" name="Graphic 13" descr="Users">
            <a:extLst>
              <a:ext uri="{FF2B5EF4-FFF2-40B4-BE49-F238E27FC236}">
                <a16:creationId xmlns:a16="http://schemas.microsoft.com/office/drawing/2014/main" xmlns="" id="{A9812967-AB02-45B8-80D7-876EF4CFAA4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436100" y="1193800"/>
            <a:ext cx="1498600" cy="1498600"/>
          </a:xfrm>
          <a:prstGeom prst="rect">
            <a:avLst/>
          </a:prstGeom>
        </p:spPr>
      </p:pic>
      <p:pic>
        <p:nvPicPr>
          <p:cNvPr id="15" name="Graphic 14" descr="Users">
            <a:extLst>
              <a:ext uri="{FF2B5EF4-FFF2-40B4-BE49-F238E27FC236}">
                <a16:creationId xmlns:a16="http://schemas.microsoft.com/office/drawing/2014/main" xmlns="" id="{BB06ED1A-F6DE-4984-AB53-C409BAE9B2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630886" y="2525486"/>
            <a:ext cx="3303814" cy="33038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CB5E62-0ABA-44BC-8E29-0294DC5C79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95852"/>
            <a:ext cx="10515600" cy="786952"/>
          </a:xfrm>
        </p:spPr>
        <p:txBody>
          <a:bodyPr>
            <a:normAutofit/>
          </a:bodyPr>
          <a:lstStyle/>
          <a:p>
            <a:r>
              <a:rPr lang="en-US" b="1" dirty="0"/>
              <a:t>Visual aids and slides</a:t>
            </a:r>
          </a:p>
        </p:txBody>
      </p:sp>
    </p:spTree>
    <p:extLst>
      <p:ext uri="{BB962C8B-B14F-4D97-AF65-F5344CB8AC3E}">
        <p14:creationId xmlns:p14="http://schemas.microsoft.com/office/powerpoint/2010/main" val="3306357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EF9EC7-1C87-45E6-9947-1417DE1A8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Reinforce with visuals</a:t>
            </a:r>
            <a:endParaRPr lang="x-none" dirty="0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xmlns="" id="{F94C2E4C-E005-4722-A338-753FF72D85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2641" y="938726"/>
            <a:ext cx="7884160" cy="4942131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BFE7445-F0A3-4A96-9C36-A36EAAF37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563D58-9D1F-4B54-BFD0-2B2A6C71D0EF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573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70F2CB-102E-4519-81C4-8F227F50D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Hear, see, hear &amp; see dynamics</a:t>
            </a:r>
            <a:endParaRPr lang="x-none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76E83185-FB29-417E-A250-29938EE1CC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8" y="876299"/>
            <a:ext cx="11170921" cy="4538405"/>
          </a:xfrm>
        </p:spPr>
        <p:txBody>
          <a:bodyPr>
            <a:normAutofit/>
          </a:bodyPr>
          <a:lstStyle/>
          <a:p>
            <a:pPr algn="r"/>
            <a:endParaRPr lang="en-US" sz="3600" b="1" dirty="0">
              <a:solidFill>
                <a:srgbClr val="002060"/>
              </a:solidFill>
            </a:endParaRPr>
          </a:p>
          <a:p>
            <a:pPr marL="0" indent="0" algn="r">
              <a:buNone/>
            </a:pPr>
            <a:r>
              <a:rPr lang="en-US" sz="3600" b="1" dirty="0">
                <a:solidFill>
                  <a:srgbClr val="002060"/>
                </a:solidFill>
              </a:rPr>
              <a:t>Audience retain more </a:t>
            </a:r>
          </a:p>
          <a:p>
            <a:pPr marL="0" indent="0" algn="r">
              <a:buNone/>
            </a:pPr>
            <a:r>
              <a:rPr lang="en-US" sz="3600" b="1" dirty="0">
                <a:solidFill>
                  <a:srgbClr val="002060"/>
                </a:solidFill>
              </a:rPr>
              <a:t>When they </a:t>
            </a:r>
          </a:p>
          <a:p>
            <a:pPr marL="0" indent="0" algn="r">
              <a:buNone/>
            </a:pPr>
            <a:r>
              <a:rPr lang="en-US" sz="5400" b="1" dirty="0">
                <a:solidFill>
                  <a:srgbClr val="002060"/>
                </a:solidFill>
              </a:rPr>
              <a:t>hear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</a:p>
          <a:p>
            <a:pPr marL="0" indent="0" algn="r">
              <a:buNone/>
            </a:pPr>
            <a:r>
              <a:rPr lang="en-US" sz="3600" b="1" dirty="0">
                <a:solidFill>
                  <a:srgbClr val="002060"/>
                </a:solidFill>
              </a:rPr>
              <a:t>&amp; </a:t>
            </a:r>
          </a:p>
          <a:p>
            <a:pPr marL="0" indent="0" algn="r">
              <a:buNone/>
            </a:pPr>
            <a:r>
              <a:rPr lang="en-US" sz="6000" b="1" dirty="0">
                <a:solidFill>
                  <a:srgbClr val="002060"/>
                </a:solidFill>
              </a:rPr>
              <a:t>see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4F2D87E-70B6-4324-9345-3067B8482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563D58-9D1F-4B54-BFD0-2B2A6C71D0EF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BB949F3-FD0F-420B-8D90-B730958898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9" y="1337160"/>
            <a:ext cx="7271550" cy="4644541"/>
          </a:xfrm>
          <a:prstGeom prst="rect">
            <a:avLst/>
          </a:prstGeom>
        </p:spPr>
      </p:pic>
      <p:sp>
        <p:nvSpPr>
          <p:cNvPr id="14" name="object 4">
            <a:extLst>
              <a:ext uri="{FF2B5EF4-FFF2-40B4-BE49-F238E27FC236}">
                <a16:creationId xmlns:a16="http://schemas.microsoft.com/office/drawing/2014/main" xmlns="" id="{AE1A61F1-43DC-4DD3-9036-2A2261A9890D}"/>
              </a:ext>
            </a:extLst>
          </p:cNvPr>
          <p:cNvSpPr/>
          <p:nvPr/>
        </p:nvSpPr>
        <p:spPr>
          <a:xfrm>
            <a:off x="7070411" y="2627928"/>
            <a:ext cx="2801455" cy="15305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3C858DB8-55FB-4A44-A725-E7436D1A33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1471" y="4422328"/>
            <a:ext cx="1456008" cy="53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9153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8CF48E-0817-4275-B2D8-93DF4316E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841"/>
            <a:ext cx="10515600" cy="1122210"/>
          </a:xfrm>
        </p:spPr>
        <p:txBody>
          <a:bodyPr>
            <a:normAutofit/>
          </a:bodyPr>
          <a:lstStyle/>
          <a:p>
            <a:r>
              <a:rPr lang="en-US" b="1" dirty="0"/>
              <a:t>Visual aids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BC4349A9-3CFF-4C70-821B-0CF7D7BF87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0673" y="959862"/>
            <a:ext cx="5399892" cy="4424567"/>
          </a:xfrm>
          <a:prstGeom prst="rect">
            <a:avLst/>
          </a:prstGeom>
        </p:spPr>
      </p:pic>
      <p:sp>
        <p:nvSpPr>
          <p:cNvPr id="8" name="object 3">
            <a:extLst>
              <a:ext uri="{FF2B5EF4-FFF2-40B4-BE49-F238E27FC236}">
                <a16:creationId xmlns:a16="http://schemas.microsoft.com/office/drawing/2014/main" xmlns="" id="{AFCDBB89-8C86-4B90-A6A4-6EEE06B6C563}"/>
              </a:ext>
            </a:extLst>
          </p:cNvPr>
          <p:cNvSpPr/>
          <p:nvPr/>
        </p:nvSpPr>
        <p:spPr>
          <a:xfrm>
            <a:off x="6178432" y="1052329"/>
            <a:ext cx="5651799" cy="4321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0125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E6ED5A-5EAA-419D-98AF-2D5213717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Presentation Outline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7A09EA2-952F-4119-8C0D-F22A4C56BD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4771" y="1014025"/>
            <a:ext cx="9312729" cy="4559461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rgbClr val="002060"/>
                </a:solidFill>
              </a:rPr>
              <a:t>Purpose and learning outcomes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rgbClr val="002060"/>
                </a:solidFill>
              </a:rPr>
              <a:t>Definition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rgbClr val="002060"/>
                </a:solidFill>
              </a:rPr>
              <a:t>Planning and preparation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rgbClr val="002060"/>
                </a:solidFill>
              </a:rPr>
              <a:t>Structure of the presentation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rgbClr val="002060"/>
                </a:solidFill>
              </a:rPr>
              <a:t>Visual aids and slides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rgbClr val="002060"/>
                </a:solidFill>
              </a:rPr>
              <a:t>Practice and delivery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rgbClr val="002060"/>
                </a:solidFill>
              </a:rPr>
              <a:t>How to improve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rgbClr val="002060"/>
                </a:solidFill>
              </a:rPr>
              <a:t>Summary</a:t>
            </a:r>
          </a:p>
          <a:p>
            <a:pPr marL="514350" indent="-514350">
              <a:buFont typeface="+mj-lt"/>
              <a:buAutoNum type="arabicPeriod"/>
            </a:pPr>
            <a:endParaRPr lang="x-none" sz="3200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A0730EE-34B7-48A6-96B2-855DDF3DB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563D58-9D1F-4B54-BFD0-2B2A6C71D0E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884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76AE2E-46F6-4EE4-986A-695CC499A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851"/>
            <a:ext cx="10515600" cy="793749"/>
          </a:xfrm>
        </p:spPr>
        <p:txBody>
          <a:bodyPr>
            <a:normAutofit/>
          </a:bodyPr>
          <a:lstStyle/>
          <a:p>
            <a:r>
              <a:rPr lang="en-US" b="1" dirty="0"/>
              <a:t>Slides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AB5B86-29E0-4973-B87C-AAD4C32DEB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499" y="1097280"/>
            <a:ext cx="11356797" cy="5009158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Header – headline for main point.</a:t>
            </a:r>
          </a:p>
          <a:p>
            <a:endParaRPr lang="en-US" sz="1600" dirty="0">
              <a:solidFill>
                <a:srgbClr val="002060"/>
              </a:solidFill>
            </a:endParaRPr>
          </a:p>
          <a:p>
            <a:r>
              <a:rPr lang="en-US" sz="3200" dirty="0">
                <a:solidFill>
                  <a:srgbClr val="002060"/>
                </a:solidFill>
              </a:rPr>
              <a:t>Body - brief – KISS-able.</a:t>
            </a:r>
          </a:p>
          <a:p>
            <a:pPr marL="990600" lvl="1" indent="-5334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one point, keep it simple</a:t>
            </a:r>
          </a:p>
          <a:p>
            <a:pPr marL="990600" lvl="1" indent="-5334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use keywords, not long sentence</a:t>
            </a:r>
          </a:p>
          <a:p>
            <a:pPr marL="990600" lvl="1" indent="-5334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don’t overcrowd with bullets and details</a:t>
            </a:r>
          </a:p>
          <a:p>
            <a:pPr marL="0" indent="0">
              <a:buNone/>
            </a:pPr>
            <a:endParaRPr lang="en-US" sz="3200" dirty="0">
              <a:solidFill>
                <a:srgbClr val="C00000"/>
              </a:solidFill>
            </a:endParaRPr>
          </a:p>
          <a:p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1FCB25F-AB1F-4D00-B8B7-DB4EFB400E4E}"/>
              </a:ext>
            </a:extLst>
          </p:cNvPr>
          <p:cNvSpPr txBox="1"/>
          <p:nvPr/>
        </p:nvSpPr>
        <p:spPr>
          <a:xfrm>
            <a:off x="9729626" y="6115818"/>
            <a:ext cx="2373329" cy="646331"/>
          </a:xfrm>
          <a:prstGeom prst="rect">
            <a:avLst/>
          </a:prstGeom>
          <a:solidFill>
            <a:srgbClr val="382873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Ghana National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Household Registry</a:t>
            </a: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1734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76AE2E-46F6-4EE4-986A-695CC499A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851"/>
            <a:ext cx="10515600" cy="793749"/>
          </a:xfrm>
        </p:spPr>
        <p:txBody>
          <a:bodyPr>
            <a:normAutofit/>
          </a:bodyPr>
          <a:lstStyle/>
          <a:p>
            <a:r>
              <a:rPr lang="en-US" b="1" dirty="0"/>
              <a:t>Slides…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AB5B86-29E0-4973-B87C-AAD4C32DEB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960" y="1121230"/>
            <a:ext cx="11531599" cy="4985208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endParaRPr lang="en-US" sz="800" dirty="0">
              <a:solidFill>
                <a:srgbClr val="002060"/>
              </a:solidFill>
            </a:endParaRPr>
          </a:p>
          <a:p>
            <a:r>
              <a:rPr lang="en-US" sz="3200" dirty="0">
                <a:solidFill>
                  <a:srgbClr val="002060"/>
                </a:solidFill>
              </a:rPr>
              <a:t>Use illustrations, </a:t>
            </a:r>
            <a:r>
              <a:rPr lang="en-US" sz="3200" dirty="0" err="1">
                <a:solidFill>
                  <a:srgbClr val="002060"/>
                </a:solidFill>
              </a:rPr>
              <a:t>colours</a:t>
            </a:r>
            <a:r>
              <a:rPr lang="en-US" sz="3200" dirty="0">
                <a:solidFill>
                  <a:srgbClr val="002060"/>
                </a:solidFill>
              </a:rPr>
              <a:t> to emphasize.</a:t>
            </a:r>
          </a:p>
          <a:p>
            <a:endParaRPr lang="en-US" sz="800" dirty="0">
              <a:solidFill>
                <a:srgbClr val="002060"/>
              </a:solidFill>
            </a:endParaRPr>
          </a:p>
          <a:p>
            <a:r>
              <a:rPr lang="en-US" sz="3200" dirty="0">
                <a:solidFill>
                  <a:srgbClr val="002060"/>
                </a:solidFill>
              </a:rPr>
              <a:t>Use of animations is good – be cautious though</a:t>
            </a:r>
          </a:p>
          <a:p>
            <a:endParaRPr lang="en-US" sz="800" dirty="0">
              <a:solidFill>
                <a:srgbClr val="002060"/>
              </a:solidFill>
            </a:endParaRPr>
          </a:p>
          <a:p>
            <a:endParaRPr lang="en-US" sz="3200" dirty="0">
              <a:solidFill>
                <a:srgbClr val="C00000"/>
              </a:solidFill>
            </a:endParaRPr>
          </a:p>
          <a:p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3399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12DD15C-60CF-4D5E-B377-07FEA7486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362" y="1"/>
            <a:ext cx="10515600" cy="709208"/>
          </a:xfrm>
        </p:spPr>
        <p:txBody>
          <a:bodyPr>
            <a:normAutofit/>
          </a:bodyPr>
          <a:lstStyle/>
          <a:p>
            <a:r>
              <a:rPr lang="en-US" b="1" dirty="0"/>
              <a:t>Practice and delivery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8223058-D248-48EC-9010-1860A7BB2E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359" t="20971" r="6061" b="3415"/>
          <a:stretch/>
        </p:blipFill>
        <p:spPr>
          <a:xfrm>
            <a:off x="2976881" y="904125"/>
            <a:ext cx="6888480" cy="4927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554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7E97105-9816-4AC6-A6AB-7381ED79B6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919" y="3428999"/>
            <a:ext cx="6452143" cy="25431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4237DED1-F943-4DDA-A52A-11F5B0269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7686"/>
          </a:xfrm>
        </p:spPr>
        <p:txBody>
          <a:bodyPr>
            <a:normAutofit/>
          </a:bodyPr>
          <a:lstStyle/>
          <a:p>
            <a:r>
              <a:rPr lang="en-US" b="1" dirty="0"/>
              <a:t>Practice</a:t>
            </a:r>
          </a:p>
        </p:txBody>
      </p:sp>
      <p:pic>
        <p:nvPicPr>
          <p:cNvPr id="4" name="Picture 2" descr="Image result for I KNOW WHAT I CAN DO">
            <a:extLst>
              <a:ext uri="{FF2B5EF4-FFF2-40B4-BE49-F238E27FC236}">
                <a16:creationId xmlns:a16="http://schemas.microsoft.com/office/drawing/2014/main" xmlns="" id="{AD2C7489-B6C1-4230-9DE5-F2DFEB62F3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724" y="1189975"/>
            <a:ext cx="4535726" cy="292837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671C160-E34D-45B1-9CB2-5402681F0A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611" y="1219384"/>
            <a:ext cx="4859389" cy="323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7184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58C823C-353D-4914-9F6C-C1FD654774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9298" y="774135"/>
            <a:ext cx="3957473" cy="31300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D617E1-18CE-4996-B5CC-71E95A990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0"/>
            <a:ext cx="10515600" cy="866775"/>
          </a:xfrm>
        </p:spPr>
        <p:txBody>
          <a:bodyPr>
            <a:normAutofit/>
          </a:bodyPr>
          <a:lstStyle/>
          <a:p>
            <a:r>
              <a:rPr lang="en-US" b="1" dirty="0"/>
              <a:t>Delivery – You matter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67DAF0F-6297-4939-94BB-B13A4BB033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86" y="1045029"/>
            <a:ext cx="11103427" cy="5049722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Appearance is key – first impression matters</a:t>
            </a:r>
          </a:p>
          <a:p>
            <a:endParaRPr lang="en-US" sz="800" dirty="0">
              <a:solidFill>
                <a:srgbClr val="002060"/>
              </a:solidFill>
            </a:endParaRPr>
          </a:p>
          <a:p>
            <a:r>
              <a:rPr lang="en-US" sz="3200" dirty="0">
                <a:solidFill>
                  <a:srgbClr val="002060"/>
                </a:solidFill>
              </a:rPr>
              <a:t>Master the subject content</a:t>
            </a:r>
          </a:p>
          <a:p>
            <a:endParaRPr lang="en-US" sz="900" dirty="0">
              <a:solidFill>
                <a:srgbClr val="002060"/>
              </a:solidFill>
            </a:endParaRPr>
          </a:p>
          <a:p>
            <a:r>
              <a:rPr lang="en-US" sz="3200" dirty="0">
                <a:solidFill>
                  <a:srgbClr val="002060"/>
                </a:solidFill>
              </a:rPr>
              <a:t>Make                  contact </a:t>
            </a:r>
          </a:p>
          <a:p>
            <a:endParaRPr lang="en-US" sz="900" dirty="0">
              <a:solidFill>
                <a:srgbClr val="002060"/>
              </a:solidFill>
            </a:endParaRPr>
          </a:p>
          <a:p>
            <a:r>
              <a:rPr lang="en-US" sz="3200" dirty="0">
                <a:solidFill>
                  <a:srgbClr val="002060"/>
                </a:solidFill>
              </a:rPr>
              <a:t>Talk, don’t read</a:t>
            </a:r>
          </a:p>
          <a:p>
            <a:endParaRPr lang="en-US" sz="900" dirty="0">
              <a:solidFill>
                <a:srgbClr val="002060"/>
              </a:solidFill>
            </a:endParaRPr>
          </a:p>
          <a:p>
            <a:r>
              <a:rPr lang="en-US" sz="3200" dirty="0">
                <a:solidFill>
                  <a:srgbClr val="002060"/>
                </a:solidFill>
              </a:rPr>
              <a:t>Use simple expressions – be active, not passive</a:t>
            </a:r>
          </a:p>
          <a:p>
            <a:endParaRPr lang="en-US" sz="900" dirty="0">
              <a:solidFill>
                <a:srgbClr val="002060"/>
              </a:solidFill>
            </a:endParaRPr>
          </a:p>
          <a:p>
            <a:r>
              <a:rPr lang="en-US" sz="3200" dirty="0">
                <a:solidFill>
                  <a:srgbClr val="002060"/>
                </a:solidFill>
              </a:rPr>
              <a:t>Use </a:t>
            </a:r>
            <a:r>
              <a:rPr lang="en-US" sz="3200" dirty="0" err="1">
                <a:solidFill>
                  <a:srgbClr val="002060"/>
                </a:solidFill>
              </a:rPr>
              <a:t>humour</a:t>
            </a:r>
            <a:r>
              <a:rPr lang="en-US" sz="3200" dirty="0">
                <a:solidFill>
                  <a:srgbClr val="002060"/>
                </a:solidFill>
              </a:rPr>
              <a:t>, practical experiences, relevant jokes, stories</a:t>
            </a:r>
          </a:p>
          <a:p>
            <a:endParaRPr lang="en-US" sz="900" dirty="0">
              <a:solidFill>
                <a:srgbClr val="002060"/>
              </a:solidFill>
            </a:endParaRPr>
          </a:p>
          <a:p>
            <a:endParaRPr lang="en-US" sz="3200" dirty="0">
              <a:solidFill>
                <a:srgbClr val="002060"/>
              </a:solidFill>
            </a:endParaRPr>
          </a:p>
          <a:p>
            <a:endParaRPr lang="en-US" sz="3200" dirty="0">
              <a:solidFill>
                <a:srgbClr val="002060"/>
              </a:solidFill>
            </a:endParaRPr>
          </a:p>
          <a:p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BBD6148-D3AD-45BD-B6E5-B3E3CFAE2A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0489" y="2670484"/>
            <a:ext cx="1456008" cy="53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716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6E28A6-689D-4ADB-A9D6-4EC9DB711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Delivery – Your audience matter</a:t>
            </a:r>
            <a:endParaRPr lang="en-US" sz="1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66323D7-C5AD-4E56-816B-283F611EF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40" y="1004888"/>
            <a:ext cx="5151119" cy="4995704"/>
          </a:xfrm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3200" b="1" dirty="0">
                <a:solidFill>
                  <a:srgbClr val="002060"/>
                </a:solidFill>
              </a:rPr>
              <a:t>Know your audience</a:t>
            </a:r>
          </a:p>
          <a:p>
            <a:pPr>
              <a:lnSpc>
                <a:spcPct val="100000"/>
              </a:lnSpc>
            </a:pPr>
            <a:endParaRPr lang="en-US" sz="700" b="1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3200" b="1" dirty="0">
                <a:solidFill>
                  <a:srgbClr val="002060"/>
                </a:solidFill>
              </a:rPr>
              <a:t>Relate with them</a:t>
            </a:r>
          </a:p>
          <a:p>
            <a:pPr>
              <a:lnSpc>
                <a:spcPct val="100000"/>
              </a:lnSpc>
            </a:pPr>
            <a:endParaRPr lang="en-US" sz="700" b="1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3200" b="1" dirty="0">
                <a:solidFill>
                  <a:srgbClr val="002060"/>
                </a:solidFill>
              </a:rPr>
              <a:t>Keep your audience active</a:t>
            </a:r>
          </a:p>
          <a:p>
            <a:pPr>
              <a:lnSpc>
                <a:spcPct val="100000"/>
              </a:lnSpc>
            </a:pPr>
            <a:endParaRPr lang="en-US" sz="700" b="1" dirty="0">
              <a:solidFill>
                <a:srgbClr val="002060"/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b="1" dirty="0">
                <a:solidFill>
                  <a:srgbClr val="002060"/>
                </a:solidFill>
              </a:rPr>
              <a:t>Keep audience informed about what you are doing.</a:t>
            </a:r>
          </a:p>
          <a:p>
            <a:pPr lvl="1">
              <a:lnSpc>
                <a:spcPct val="100000"/>
              </a:lnSpc>
            </a:pPr>
            <a:endParaRPr lang="en-US" sz="700" b="1" dirty="0">
              <a:solidFill>
                <a:srgbClr val="002060"/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b="1" dirty="0">
                <a:solidFill>
                  <a:srgbClr val="002060"/>
                </a:solidFill>
              </a:rPr>
              <a:t>Summarize core points.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0627D1B-3859-4D06-A426-8F75D014BA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5440" y="1004888"/>
            <a:ext cx="6378238" cy="498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6069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8097CC-D9F1-4B45-A94E-436CC7ECB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131" y="1"/>
            <a:ext cx="11494717" cy="876300"/>
          </a:xfrm>
        </p:spPr>
        <p:txBody>
          <a:bodyPr>
            <a:normAutofit/>
          </a:bodyPr>
          <a:lstStyle/>
          <a:p>
            <a:r>
              <a:rPr lang="en-US" b="1" dirty="0"/>
              <a:t>Delivery – Dealing with nervousness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79AD942-3195-4270-B498-5279EF97D8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760" y="923924"/>
            <a:ext cx="11494716" cy="505777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All accomplished public speakers feel nervous before talks – adrenalin helps!</a:t>
            </a:r>
          </a:p>
          <a:p>
            <a:pPr marL="0" indent="0">
              <a:buNone/>
            </a:pPr>
            <a:endParaRPr lang="en-US" sz="3200" dirty="0">
              <a:solidFill>
                <a:srgbClr val="002060"/>
              </a:solidFill>
            </a:endParaRPr>
          </a:p>
          <a:p>
            <a:r>
              <a:rPr lang="en-US" sz="3200" dirty="0">
                <a:solidFill>
                  <a:srgbClr val="002060"/>
                </a:solidFill>
              </a:rPr>
              <a:t>Be well-prepared:</a:t>
            </a:r>
          </a:p>
          <a:p>
            <a:pPr marL="1436688" lvl="2" indent="-522288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Rehearse with friends</a:t>
            </a:r>
          </a:p>
          <a:p>
            <a:pPr marL="1436688" lvl="2" indent="-522288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Structure the presentation</a:t>
            </a:r>
          </a:p>
          <a:p>
            <a:pPr marL="1436688" lvl="2" indent="-522288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Make alternative options</a:t>
            </a:r>
          </a:p>
          <a:p>
            <a:pPr marL="1436688" lvl="2" indent="-522288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Arrive and set up early</a:t>
            </a:r>
          </a:p>
          <a:p>
            <a:pPr marL="914400" lvl="2" indent="0">
              <a:buNone/>
            </a:pPr>
            <a:endParaRPr lang="en-US" sz="3200" dirty="0">
              <a:solidFill>
                <a:srgbClr val="002060"/>
              </a:solidFill>
            </a:endParaRPr>
          </a:p>
        </p:txBody>
      </p:sp>
      <p:pic>
        <p:nvPicPr>
          <p:cNvPr id="5122" name="Picture 2" descr="ID# 11695 - Stick Figure Heart Attack - PowerPoint Animation | Powerpoint  animation, Animated clipart, Animated smiley faces">
            <a:extLst>
              <a:ext uri="{FF2B5EF4-FFF2-40B4-BE49-F238E27FC236}">
                <a16:creationId xmlns:a16="http://schemas.microsoft.com/office/drawing/2014/main" xmlns="" id="{794F8717-51DD-4322-B08E-02CF1C80423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371" y="1357311"/>
            <a:ext cx="3690257" cy="3322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xmlns="" id="{8F6128C0-10DB-4282-A812-323C32ADA06A}"/>
              </a:ext>
            </a:extLst>
          </p:cNvPr>
          <p:cNvSpPr/>
          <p:nvPr/>
        </p:nvSpPr>
        <p:spPr>
          <a:xfrm>
            <a:off x="7413171" y="3853543"/>
            <a:ext cx="2383972" cy="21269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720189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8097CC-D9F1-4B45-A94E-436CC7ECB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131" y="1"/>
            <a:ext cx="11494717" cy="876300"/>
          </a:xfrm>
        </p:spPr>
        <p:txBody>
          <a:bodyPr>
            <a:normAutofit/>
          </a:bodyPr>
          <a:lstStyle/>
          <a:p>
            <a:r>
              <a:rPr lang="en-US" b="1" dirty="0"/>
              <a:t>Delivery – Dealing with nervousness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79AD942-3195-4270-B498-5279EF97D8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032" y="1222625"/>
            <a:ext cx="11575444" cy="4759074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r>
              <a:rPr lang="en-US" sz="3200" dirty="0">
                <a:solidFill>
                  <a:srgbClr val="002060"/>
                </a:solidFill>
              </a:rPr>
              <a:t>During presentation:</a:t>
            </a:r>
          </a:p>
          <a:p>
            <a:pPr marL="1436688" lvl="2" indent="-522288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Memorize opening</a:t>
            </a:r>
          </a:p>
          <a:p>
            <a:pPr marL="1436688" lvl="2" indent="-522288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Smile, breath deeply, slow down and pause</a:t>
            </a:r>
          </a:p>
          <a:p>
            <a:pPr marL="1436688" lvl="2" indent="-522288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Know your audience</a:t>
            </a: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xmlns="" id="{8F6128C0-10DB-4282-A812-323C32ADA06A}"/>
              </a:ext>
            </a:extLst>
          </p:cNvPr>
          <p:cNvSpPr/>
          <p:nvPr/>
        </p:nvSpPr>
        <p:spPr>
          <a:xfrm>
            <a:off x="7882800" y="3175345"/>
            <a:ext cx="2617342" cy="28063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824970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8473CD-3DD8-4054-AE63-EF8BAEEA1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300"/>
            <a:ext cx="10515600" cy="886527"/>
          </a:xfrm>
        </p:spPr>
        <p:txBody>
          <a:bodyPr>
            <a:noAutofit/>
          </a:bodyPr>
          <a:lstStyle/>
          <a:p>
            <a:r>
              <a:rPr lang="en-US" b="1" dirty="0"/>
              <a:t>Delivery – How to improve: P</a:t>
            </a:r>
            <a:r>
              <a:rPr lang="en-US" b="1" baseline="30000" dirty="0"/>
              <a:t>3</a:t>
            </a:r>
            <a:r>
              <a:rPr lang="en-US" b="1" dirty="0"/>
              <a:t>A 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FBE7957-FB83-4179-9048-456BD45BA2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256" y="1318221"/>
            <a:ext cx="10813596" cy="460549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002060"/>
                </a:solidFill>
              </a:rPr>
              <a:t>Practice by yourself.</a:t>
            </a:r>
          </a:p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002060"/>
                </a:solidFill>
              </a:rPr>
              <a:t>Practice in front of friends.</a:t>
            </a:r>
          </a:p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002060"/>
                </a:solidFill>
              </a:rPr>
              <a:t>Practice in front of a webcam / mirror</a:t>
            </a:r>
          </a:p>
          <a:p>
            <a:pPr marL="1436688" lvl="2" indent="-522288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Watch footage later… alone… as painful as that may be!</a:t>
            </a:r>
          </a:p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002060"/>
                </a:solidFill>
              </a:rPr>
              <a:t>Adopt habits of successful speakers.</a:t>
            </a:r>
          </a:p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002060"/>
                </a:solidFill>
              </a:rPr>
              <a:t>Time yourself</a:t>
            </a:r>
          </a:p>
          <a:p>
            <a:pPr marL="1431925" lvl="2" indent="-517525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Stay within time. Be on point and snappy</a:t>
            </a:r>
          </a:p>
          <a:p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xmlns="" id="{4943DE2C-1E0C-4625-9FF1-1C27F4F8D29E}"/>
              </a:ext>
            </a:extLst>
          </p:cNvPr>
          <p:cNvSpPr/>
          <p:nvPr/>
        </p:nvSpPr>
        <p:spPr>
          <a:xfrm>
            <a:off x="9525504" y="664909"/>
            <a:ext cx="2493514" cy="22505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xmlns="" id="{A6C4ABFC-6DBE-43CA-961F-0AB301BE103B}"/>
              </a:ext>
            </a:extLst>
          </p:cNvPr>
          <p:cNvSpPr/>
          <p:nvPr/>
        </p:nvSpPr>
        <p:spPr>
          <a:xfrm>
            <a:off x="7587343" y="870151"/>
            <a:ext cx="2136465" cy="24282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866681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3C8383A-BDD7-439C-839E-6070D7766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0805"/>
            <a:ext cx="10515600" cy="823595"/>
          </a:xfrm>
        </p:spPr>
        <p:txBody>
          <a:bodyPr>
            <a:normAutofit/>
          </a:bodyPr>
          <a:lstStyle/>
          <a:p>
            <a:r>
              <a:rPr lang="en-US" b="1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9EC3B7B-7493-43CA-9697-AB88D44D2A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120" y="957263"/>
            <a:ext cx="11064240" cy="5046027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To make a good presentation, consider the following:</a:t>
            </a:r>
          </a:p>
          <a:p>
            <a:endParaRPr lang="en-US" sz="2000" dirty="0">
              <a:solidFill>
                <a:srgbClr val="002060"/>
              </a:solidFill>
            </a:endParaRPr>
          </a:p>
          <a:p>
            <a:pPr marL="914400" lvl="1" indent="-457200">
              <a:buAutoNum type="arabicPeriod"/>
            </a:pPr>
            <a:r>
              <a:rPr lang="en-US" sz="3200" dirty="0">
                <a:solidFill>
                  <a:srgbClr val="002060"/>
                </a:solidFill>
              </a:rPr>
              <a:t>Plan and prepare</a:t>
            </a:r>
          </a:p>
          <a:p>
            <a:pPr marL="914400" lvl="1" indent="-457200">
              <a:buFont typeface="Arial" panose="020B0604020202020204" pitchFamily="34" charset="0"/>
              <a:buAutoNum type="arabicPeriod"/>
            </a:pPr>
            <a:r>
              <a:rPr lang="en-US" sz="3200" dirty="0">
                <a:solidFill>
                  <a:srgbClr val="002060"/>
                </a:solidFill>
              </a:rPr>
              <a:t>Structure presentation</a:t>
            </a:r>
          </a:p>
          <a:p>
            <a:pPr marL="914400" lvl="1" indent="-457200">
              <a:buFont typeface="Arial" panose="020B0604020202020204" pitchFamily="34" charset="0"/>
              <a:buAutoNum type="arabicPeriod"/>
            </a:pPr>
            <a:r>
              <a:rPr lang="en-US" sz="3200" dirty="0">
                <a:solidFill>
                  <a:srgbClr val="002060"/>
                </a:solidFill>
              </a:rPr>
              <a:t>Use visual aids </a:t>
            </a:r>
          </a:p>
          <a:p>
            <a:pPr marL="914400" lvl="1" indent="-457200">
              <a:buFont typeface="Arial" panose="020B0604020202020204" pitchFamily="34" charset="0"/>
              <a:buAutoNum type="arabicPeriod"/>
            </a:pPr>
            <a:r>
              <a:rPr lang="en-US" sz="3200" dirty="0">
                <a:solidFill>
                  <a:srgbClr val="002060"/>
                </a:solidFill>
              </a:rPr>
              <a:t>Practice</a:t>
            </a:r>
          </a:p>
          <a:p>
            <a:pPr marL="914400" lvl="1" indent="-457200">
              <a:buFont typeface="Arial" panose="020B0604020202020204" pitchFamily="34" charset="0"/>
              <a:buAutoNum type="arabicPeriod"/>
            </a:pPr>
            <a:r>
              <a:rPr lang="en-US" sz="3200" dirty="0">
                <a:solidFill>
                  <a:srgbClr val="002060"/>
                </a:solidFill>
              </a:rPr>
              <a:t>Deliver</a:t>
            </a:r>
          </a:p>
          <a:p>
            <a:pPr marL="914400" lvl="1" indent="-457200">
              <a:buAutoNum type="arabicPeriod"/>
            </a:pPr>
            <a:endParaRPr lang="en-US" sz="3200" dirty="0">
              <a:solidFill>
                <a:srgbClr val="002060"/>
              </a:solidFill>
            </a:endParaRPr>
          </a:p>
          <a:p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xmlns="" id="{404610B1-B52E-4F28-A07A-08FB28A616F5}"/>
              </a:ext>
            </a:extLst>
          </p:cNvPr>
          <p:cNvSpPr/>
          <p:nvPr/>
        </p:nvSpPr>
        <p:spPr>
          <a:xfrm>
            <a:off x="7576457" y="1611086"/>
            <a:ext cx="3879229" cy="34408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08789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8DFE28-1670-4E16-967F-2F584BA3D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85" y="119743"/>
            <a:ext cx="11714389" cy="876253"/>
          </a:xfrm>
        </p:spPr>
        <p:txBody>
          <a:bodyPr>
            <a:normAutofit/>
          </a:bodyPr>
          <a:lstStyle/>
          <a:p>
            <a:r>
              <a:rPr lang="en-GB" dirty="0"/>
              <a:t>Purpose</a:t>
            </a:r>
            <a:endParaRPr lang="x-non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AF707E7-5C09-49B8-B422-12CB5FF48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563D58-9D1F-4B54-BFD0-2B2A6C71D0E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F287AED1-1138-4AE0-A5DD-A1642668A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085" y="995995"/>
            <a:ext cx="11998419" cy="4996241"/>
          </a:xfrm>
        </p:spPr>
        <p:txBody>
          <a:bodyPr>
            <a:noAutofit/>
          </a:bodyPr>
          <a:lstStyle/>
          <a:p>
            <a:pPr algn="just"/>
            <a:r>
              <a:rPr lang="en-US" sz="3200" dirty="0">
                <a:cs typeface="Times New Roman" panose="02020603050405020304" pitchFamily="18" charset="0"/>
              </a:rPr>
              <a:t>The purpose of this engagement is to equip trainees with the required knowledge and skills to improve on presentation skills.</a:t>
            </a:r>
          </a:p>
          <a:p>
            <a:pPr algn="just"/>
            <a:endParaRPr lang="en-US" sz="1800" dirty="0">
              <a:cs typeface="Times New Roman" panose="02020603050405020304" pitchFamily="18" charset="0"/>
            </a:endParaRPr>
          </a:p>
          <a:p>
            <a:pPr algn="just"/>
            <a:r>
              <a:rPr lang="en-GB" sz="3200" dirty="0">
                <a:cs typeface="Times New Roman" panose="02020603050405020304" pitchFamily="18" charset="0"/>
              </a:rPr>
              <a:t>By the end of this presentation participants should be able to:</a:t>
            </a:r>
            <a:endParaRPr lang="en-US" sz="3200" b="1" dirty="0">
              <a:solidFill>
                <a:srgbClr val="002060"/>
              </a:solidFill>
            </a:endParaRPr>
          </a:p>
          <a:p>
            <a:pPr marL="914400" lvl="1" indent="-457200">
              <a:buAutoNum type="arabicPeriod"/>
            </a:pPr>
            <a:r>
              <a:rPr lang="en-US" sz="3200" dirty="0"/>
              <a:t>Plan and prepare a presentation</a:t>
            </a:r>
          </a:p>
          <a:p>
            <a:pPr marL="914400" lvl="1" indent="-457200">
              <a:buFont typeface="Arial" panose="020B0604020202020204" pitchFamily="34" charset="0"/>
              <a:buAutoNum type="arabicPeriod"/>
            </a:pPr>
            <a:r>
              <a:rPr lang="en-US" sz="3200" dirty="0"/>
              <a:t>Develop the structure of a presentation</a:t>
            </a:r>
          </a:p>
          <a:p>
            <a:pPr marL="914400" lvl="1" indent="-457200">
              <a:buFont typeface="Arial" panose="020B0604020202020204" pitchFamily="34" charset="0"/>
              <a:buAutoNum type="arabicPeriod"/>
            </a:pPr>
            <a:r>
              <a:rPr lang="en-US" sz="3200" dirty="0"/>
              <a:t>Use visual aids and slides for a presentation</a:t>
            </a:r>
          </a:p>
          <a:p>
            <a:pPr marL="914400" lvl="1" indent="-457200">
              <a:buFont typeface="Arial" panose="020B0604020202020204" pitchFamily="34" charset="0"/>
              <a:buAutoNum type="arabicPeriod"/>
            </a:pPr>
            <a:r>
              <a:rPr lang="en-US" sz="3200" dirty="0"/>
              <a:t>Continuously practice your presentation</a:t>
            </a:r>
          </a:p>
          <a:p>
            <a:pPr marL="914400" lvl="1" indent="-457200">
              <a:buFont typeface="Arial" panose="020B0604020202020204" pitchFamily="34" charset="0"/>
              <a:buAutoNum type="arabicPeriod"/>
            </a:pPr>
            <a:r>
              <a:rPr lang="en-US" sz="3200" dirty="0"/>
              <a:t>Develop a good delivering strategy</a:t>
            </a:r>
          </a:p>
          <a:p>
            <a:pPr marL="0" indent="0" algn="ctr">
              <a:buNone/>
            </a:pPr>
            <a:endParaRPr lang="en-US" sz="3200" b="1" dirty="0">
              <a:solidFill>
                <a:srgbClr val="002060"/>
              </a:solidFill>
            </a:endParaRPr>
          </a:p>
          <a:p>
            <a:pPr algn="ctr"/>
            <a:endParaRPr lang="x-none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3140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xmlns="" id="{006B645E-C89F-46A6-B4E9-18E69B6623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083" y="242370"/>
            <a:ext cx="5563343" cy="5563343"/>
          </a:xfrm>
        </p:spPr>
      </p:pic>
    </p:spTree>
    <p:extLst>
      <p:ext uri="{BB962C8B-B14F-4D97-AF65-F5344CB8AC3E}">
        <p14:creationId xmlns:p14="http://schemas.microsoft.com/office/powerpoint/2010/main" val="11709745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43DF36F-CECE-43CC-94FC-DED37E7D5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3057525"/>
            <a:ext cx="10561320" cy="1270635"/>
          </a:xfrm>
        </p:spPr>
        <p:txBody>
          <a:bodyPr/>
          <a:lstStyle/>
          <a:p>
            <a:pPr algn="ctr"/>
            <a:r>
              <a:rPr lang="en-US" dirty="0">
                <a:latin typeface="Calibri" panose="020F0502020204030204" pitchFamily="34" charset="0"/>
              </a:rPr>
              <a:t>Please Any Question…?</a:t>
            </a:r>
            <a:endParaRPr lang="x-none" dirty="0">
              <a:latin typeface="Calibri" panose="020F0502020204030204" pitchFamily="34" charset="0"/>
            </a:endParaRP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xmlns="" id="{6CB88E55-2FEF-4A76-8FAB-EEBDC5E3CB09}"/>
              </a:ext>
            </a:extLst>
          </p:cNvPr>
          <p:cNvSpPr txBox="1">
            <a:spLocks/>
          </p:cNvSpPr>
          <p:nvPr/>
        </p:nvSpPr>
        <p:spPr>
          <a:xfrm>
            <a:off x="990600" y="1786890"/>
            <a:ext cx="10561320" cy="12706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THANK YOU</a:t>
            </a:r>
            <a:endParaRPr kumimoji="0" lang="x-none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EC743AE-4C54-4853-BFB4-C4A83C672D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521" y="4848062"/>
            <a:ext cx="2009775" cy="1501466"/>
          </a:xfrm>
          <a:prstGeom prst="rect">
            <a:avLst/>
          </a:prstGeom>
        </p:spPr>
      </p:pic>
      <p:sp>
        <p:nvSpPr>
          <p:cNvPr id="6" name="object 4">
            <a:extLst>
              <a:ext uri="{FF2B5EF4-FFF2-40B4-BE49-F238E27FC236}">
                <a16:creationId xmlns:a16="http://schemas.microsoft.com/office/drawing/2014/main" xmlns="" id="{A5E02326-B163-4661-ACA1-3558C3458D2B}"/>
              </a:ext>
            </a:extLst>
          </p:cNvPr>
          <p:cNvSpPr/>
          <p:nvPr/>
        </p:nvSpPr>
        <p:spPr>
          <a:xfrm>
            <a:off x="1803451" y="3622738"/>
            <a:ext cx="1930505" cy="24506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1069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773 -0.41366 L -0.27773 -0.41343 C -0.26041 -0.41713 -0.27317 -0.41505 -0.23958 -0.41505 L -0.26067 -0.41644 C -0.25937 -0.4132 -0.25781 -0.41042 -0.25677 -0.40672 C -0.25625 -0.4051 -0.25625 -0.40301 -0.25598 -0.40116 C -0.25286 -0.38681 -0.25559 -0.4044 -0.25364 -0.39005 C -0.25273 -0.31413 -0.25286 -0.2919 -0.25286 -0.32338 L -0.22552 -0.42755 C -0.22526 -0.42153 -0.22526 -0.41551 -0.22473 -0.4095 C -0.22447 -0.40718 -0.22356 -0.4051 -0.22317 -0.40255 C -0.22252 -0.39931 -0.222 -0.39352 -0.22161 -0.39005 C -0.22135 -0.3882 -0.22109 -0.38635 -0.22083 -0.3845 C -0.22109 -0.36459 -0.22083 -0.34468 -0.22161 -0.32477 C -0.22161 -0.32315 -0.22213 -0.32061 -0.22317 -0.32061 C -0.22395 -0.32061 -0.22317 -0.32338 -0.22317 -0.32477 L -0.18802 -0.42338 C -0.18776 -0.41875 -0.1875 -0.41413 -0.18723 -0.4095 C -0.18697 -0.40672 -0.18658 -0.40417 -0.18645 -0.40116 C -0.18606 -0.39746 -0.1858 -0.39375 -0.18567 -0.39005 C -0.18502 -0.38125 -0.18567 -0.37223 -0.18411 -0.36366 C -0.18385 -0.36227 -0.18333 -0.36112 -0.18333 -0.3595 C -0.18307 -0.34746 -0.18333 -0.33542 -0.18333 -0.32338 L -0.19427 -0.37755 C -0.21341 -0.37547 -0.20195 -0.37616 -0.22864 -0.37616 L -0.14661 -0.41505 C -0.14843 -0.41274 -0.15091 -0.41158 -0.15208 -0.40811 C -0.15885 -0.38704 -0.14843 -0.40093 -0.1552 -0.39283 C -0.15729 -0.38727 -0.1595 -0.38079 -0.16302 -0.37755 C -0.16692 -0.37408 -0.1651 -0.37593 -0.16848 -0.372 C -0.16901 -0.36737 -0.16927 -0.36274 -0.17005 -0.35811 C -0.17031 -0.35625 -0.17109 -0.35463 -0.17161 -0.35255 C -0.17187 -0.35139 -0.172 -0.34977 -0.17239 -0.34838 C -0.17278 -0.347 -0.17369 -0.34584 -0.17395 -0.34422 C -0.17421 -0.34167 -0.17395 -0.33866 -0.17395 -0.33588 L -0.15208 -0.41783 C -0.14973 -0.41413 -0.14674 -0.41135 -0.14505 -0.40672 C -0.14375 -0.40371 -0.14322 -0.39167 -0.1427 -0.38727 C -0.14218 -0.3845 -0.14153 -0.38195 -0.14114 -0.37894 C -0.13971 -0.3713 -0.14075 -0.37338 -0.1388 -0.36366 C -0.13828 -0.36181 -0.13776 -0.35996 -0.13723 -0.35811 C -0.13619 -0.34838 -0.13567 -0.34306 -0.13567 -0.33172 C -0.13567 -0.33033 -0.13606 -0.33473 -0.13645 -0.33588 C -0.13867 -0.34399 -0.13802 -0.33565 -0.13802 -0.347 L -0.13958 -0.3595 C -0.15117 -0.36181 -0.14414 -0.36088 -0.16067 -0.36088 L -0.12161 -0.41783 C -0.12187 -0.41366 -0.12226 -0.40973 -0.12239 -0.40533 C -0.12291 -0.3801 -0.12174 -0.34977 -0.12473 -0.32338 C -0.12486 -0.3213 -0.12473 -0.32801 -0.12473 -0.33033 L -0.12395 -0.41644 C -0.12109 -0.41181 -0.11783 -0.40788 -0.11536 -0.40255 C -0.11419 -0.40024 -0.1138 -0.397 -0.11302 -0.39422 C -0.11184 -0.39121 -0.11002 -0.38797 -0.10911 -0.3845 C -0.10611 -0.37408 -0.10924 -0.38079 -0.1052 -0.37338 C -0.10494 -0.372 -0.10468 -0.37061 -0.10442 -0.36922 C -0.10338 -0.36528 -0.1026 -0.36297 -0.1013 -0.3595 C -0.10052 -0.35764 -0.09986 -0.35556 -0.09895 -0.35394 C -0.09817 -0.35278 -0.09739 -0.35209 -0.09661 -0.35116 C -0.09466 -0.34144 -0.09726 -0.35325 -0.09348 -0.34283 C -0.09296 -0.34167 -0.09322 -0.33982 -0.0927 -0.33866 C -0.09179 -0.33704 -0.09049 -0.33612 -0.08958 -0.3345 C -0.08333 -0.32454 -0.08723 -0.32778 -0.08255 -0.32477 C -0.07747 -0.35186 -0.0802 -0.33542 -0.08333 -0.40255 C -0.08346 -0.40695 -0.08567 -0.41065 -0.08567 -0.41505 L -0.08567 -0.41644 L -0.0638 -0.42061 C -0.06406 -0.38727 -0.06315 -0.35394 -0.06458 -0.32061 C -0.06458 -0.31852 -0.06705 -0.32176 -0.0677 -0.32338 C -0.06822 -0.325 -0.0677 -0.32709 -0.0677 -0.32894 L -0.03645 -0.41505 C -0.0401 -0.41459 -0.04375 -0.41528 -0.04739 -0.41366 C -0.04986 -0.41274 -0.0496 -0.40834 -0.05052 -0.40533 C -0.05195 -0.40024 -0.05221 -0.40163 -0.05442 -0.397 C -0.05859 -0.38797 -0.05312 -0.39676 -0.05833 -0.39144 C -0.05989 -0.38982 -0.06302 -0.38588 -0.06302 -0.38565 C -0.06354 -0.3845 -0.0638 -0.38311 -0.06458 -0.38172 C -0.06835 -0.375 -0.06588 -0.38264 -0.0677 -0.37616 L -0.06145 -0.38033 C -0.05989 -0.37663 -0.0582 -0.37315 -0.05677 -0.36922 C -0.05611 -0.3676 -0.05585 -0.36551 -0.0552 -0.36366 C -0.05455 -0.36204 -0.05351 -0.36112 -0.05286 -0.3595 C -0.05169 -0.35695 -0.05078 -0.35394 -0.04973 -0.35116 C -0.04921 -0.34977 -0.04882 -0.34815 -0.04817 -0.347 C -0.04739 -0.34561 -0.04648 -0.34445 -0.04583 -0.34283 C -0.04296 -0.33704 -0.04557 -0.34005 -0.04192 -0.3345 C -0.04114 -0.33357 -0.04023 -0.33288 -0.03958 -0.33172 C -0.0375 -0.32917 -0.03372 -0.32362 -0.03177 -0.322 C -0.03046 -0.32107 -0.02786 -0.32061 -0.02786 -0.32038 L -0.00052 -0.41783 C 0.00183 -0.4169 0.00443 -0.41737 0.00652 -0.41505 C 0.01042 -0.41112 0.01003 -0.40811 0.0112 -0.40255 C 0.01198 -0.39931 0.0129 -0.3963 0.01355 -0.39283 C 0.0142 -0.39028 0.0142 -0.38704 0.01511 -0.3845 C 0.01615 -0.38218 0.01784 -0.38102 0.01902 -0.37894 C 0.02097 -0.3757 0.02045 -0.37454 0.02136 -0.37061 C 0.02188 -0.36875 0.0224 -0.3669 0.02292 -0.36505 C 0.02487 -0.37524 0.02266 -0.36343 0.02605 -0.38311 C 0.02631 -0.3845 0.02631 -0.38635 0.02683 -0.38727 C 0.02748 -0.38843 0.02839 -0.3882 0.02917 -0.38866 C 0.02969 -0.39005 0.03021 -0.39167 0.03073 -0.39283 C 0.03152 -0.39445 0.03256 -0.39538 0.03308 -0.397 C 0.0336 -0.39838 0.0336 -0.4 0.03386 -0.40116 C 0.03698 -0.41204 0.03425 -0.39908 0.0362 -0.4095 C 0.03542 -0.40996 0.03464 -0.41158 0.03386 -0.41088 C 0.03321 -0.41042 0.0336 -0.40811 0.03308 -0.40672 C 0.03243 -0.40487 0.03152 -0.40301 0.03073 -0.40116 C 0.03021 -0.397 0.02995 -0.39283 0.02917 -0.38866 C 0.02891 -0.38681 0.028 -0.38519 0.02761 -0.38311 C 0.02474 -0.36598 0.02904 -0.38241 0.02527 -0.36922 C 0.0237 -0.3551 0.0254 -0.36806 0.0237 -0.35811 C 0.02344 -0.35625 0.02357 -0.35417 0.02292 -0.35255 C 0.02214 -0.35047 0.02084 -0.34885 0.0198 -0.347 C 0.0181 -0.3375 0.02019 -0.34931 0.01823 -0.33588 C 0.0181 -0.3345 0.01771 -0.33311 0.01745 -0.33172 C 0.01719 -0.32987 0.01732 -0.32778 0.01667 -0.32616 C 0.01615 -0.32477 0.01511 -0.32431 0.01433 -0.32338 L 0.01277 -0.31505 L 0.05027 -0.38866 C 0.05157 -0.39237 0.05274 -0.39653 0.05417 -0.39977 C 0.05482 -0.40116 0.05586 -0.40163 0.05652 -0.40255 C 0.05743 -0.40394 0.05795 -0.40579 0.05886 -0.40672 C 0.06003 -0.40811 0.06355 -0.40996 0.06511 -0.41088 C 0.06719 -0.41042 0.06941 -0.41019 0.07136 -0.4095 C 0.07253 -0.40926 0.0737 -0.40926 0.07448 -0.40811 C 0.07527 -0.40718 0.0754 -0.40533 0.07605 -0.40394 C 0.07683 -0.40278 0.07761 -0.40209 0.07839 -0.40116 C 0.08295 -0.38936 0.07761 -0.4044 0.08073 -0.39283 C 0.08321 -0.3845 0.08347 -0.38403 0.0862 -0.37755 C 0.08842 -0.36621 0.0892 -0.36528 0.08698 -0.34977 C 0.08685 -0.34815 0.08555 -0.34792 0.08464 -0.347 C 0.08373 -0.34607 0.08269 -0.34514 0.08152 -0.34422 C 0.07995 -0.34306 0.07774 -0.34213 0.07605 -0.34144 C 0.07162 -0.3419 0.06719 -0.34144 0.06277 -0.34283 C 0.06172 -0.34329 0.0612 -0.34561 0.06042 -0.347 C 0.05899 -0.35 0.05782 -0.35348 0.05652 -0.35672 C 0.05625 -0.35903 0.05612 -0.36135 0.05573 -0.36366 C 0.0556 -0.36528 0.05495 -0.36644 0.05495 -0.36783 C 0.05508 -0.37292 0.05404 -0.39121 0.05808 -0.39838 C 0.05912 -0.40024 0.06003 -0.40163 0.0612 -0.40255 C 0.0625 -0.40371 0.06381 -0.40394 0.06511 -0.40394 C 0.0711 -0.40487 0.08308 -0.40533 0.08308 -0.4051 L 0.10573 -0.41922 C 0.10678 -0.41413 0.10821 -0.40926 0.10886 -0.40394 C 0.10951 -0.4 0.10951 -0.39561 0.10964 -0.39144 C 0.11081 -0.37153 0.10964 -0.38079 0.1112 -0.36922 C 0.11146 -0.36181 0.11133 -0.3544 0.11198 -0.347 C 0.11224 -0.34538 0.11329 -0.34445 0.11355 -0.34283 C 0.11433 -0.33936 0.11433 -0.33519 0.11511 -0.33172 C 0.11563 -0.3301 0.1168 -0.32917 0.11745 -0.32755 C 0.1181 -0.32639 0.11849 -0.32477 0.11902 -0.32338 C 0.12917 -0.3294 0.11941 -0.322 0.12605 -0.33172 C 0.1267 -0.33264 0.12761 -0.33288 0.12839 -0.33311 C 0.13529 -0.33658 0.12826 -0.33264 0.13386 -0.33588 C 0.13568 -0.33913 0.13672 -0.34051 0.13777 -0.34422 C 0.13816 -0.34561 0.13829 -0.347 0.13855 -0.34838 C 0.13881 -0.36644 0.13816 -0.38473 0.13933 -0.40255 C 0.13959 -0.40533 0.14115 -0.39815 0.14167 -0.39561 C 0.14219 -0.39399 0.14219 -0.3919 0.14245 -0.39005 C 0.14271 -0.37894 0.14284 -0.36783 0.14323 -0.35672 C 0.14336 -0.35394 0.14454 -0.34213 0.1448 -0.33866 C 0.14584 -0.34375 0.14558 -0.34144 0.14558 -0.34561 L 0.14167 -0.34977 L 0.12292 -0.34561 " pathEditMode="relative" rAng="0" ptsTypes="AAAAAAAAAAAAAAAAAAAAAAAAAAAAAAAAAAAAAAAAAAAAAAAAAAAAAAAAAAAAAAAAAAAAAAAAAAAAAAAAAAAAAAAAAAAAAAAAAAAAAAAAAAAAAAAAAAAAAAAAAAAAAAAAAAAAAAAAAAAAAAAAAAAAAAAAAAAAAAAAAAAA">
                                      <p:cBhvr>
                                        <p:cTn id="8" dur="3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59" y="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1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585 -0.22894 L -0.30585 -0.22871 C -0.30611 -0.22431 -0.30651 -0.21991 -0.30664 -0.21505 C -0.30703 -0.20463 -0.30703 -0.19375 -0.30742 -0.18311 C -0.30781 -0.1757 -0.30833 -0.16829 -0.30898 -0.16088 C -0.30924 -0.15811 -0.3095 -0.15533 -0.30976 -0.15255 C -0.3108 -0.14514 -0.31054 -0.15163 -0.31054 -0.14561 L -0.30742 -0.21644 C -0.30507 -0.21505 -0.30273 -0.21413 -0.30039 -0.21227 C -0.29908 -0.21135 -0.29765 -0.20996 -0.29648 -0.20811 C -0.29401 -0.2044 -0.29192 -0.2007 -0.29023 -0.19561 C -0.28971 -0.19399 -0.28919 -0.1919 -0.28867 -0.19005 C -0.28971 -0.18866 -0.29062 -0.18658 -0.29179 -0.18588 C -0.30963 -0.17894 -0.29856 -0.18843 -0.30429 -0.18311 L -0.28242 -0.22894 C -0.28268 -0.22477 -0.2832 -0.22084 -0.2832 -0.21644 C -0.2832 -0.20209 -0.28255 -0.19468 -0.28164 -0.18172 L -0.28242 -0.14561 L -0.25976 -0.18311 C -0.25846 -0.18635 -0.25638 -0.18913 -0.25585 -0.19283 C -0.25572 -0.19468 -0.25729 -0.19561 -0.2582 -0.19561 L -0.27148 -0.19422 C -0.27486 -0.18542 -0.27473 -0.18774 -0.27226 -0.16922 C -0.27213 -0.1676 -0.2707 -0.16737 -0.26992 -0.16644 C -0.2694 -0.16505 -0.26914 -0.16343 -0.26835 -0.16227 C -0.2677 -0.16158 -0.26679 -0.16158 -0.26601 -0.16088 C -0.26523 -0.16019 -0.26445 -0.15903 -0.26367 -0.15811 L -0.25273 -0.1595 L -0.22929 -0.18033 C -0.23541 -0.18982 -0.23567 -0.19399 -0.2457 -0.18727 C -0.24713 -0.18658 -0.24674 -0.18264 -0.24726 -0.18033 C -0.24583 -0.1595 -0.2483 -0.17616 -0.24414 -0.16505 C -0.24114 -0.15718 -0.24635 -0.16436 -0.24101 -0.15811 C -0.23841 -0.15903 -0.23567 -0.15903 -0.2332 -0.16088 C -0.23255 -0.16158 -0.23281 -0.16389 -0.23242 -0.16505 C -0.23177 -0.1676 -0.23085 -0.16968 -0.23007 -0.172 C -0.2289 -0.19491 -0.22981 -0.18658 -0.22851 -0.16922 C -0.22838 -0.16737 -0.22812 -0.16551 -0.22773 -0.16366 C -0.22604 -0.15255 -0.22617 -0.15093 -0.22617 -0.15672 L -0.20273 -0.197 C -0.20468 -0.19792 -0.21575 -0.20371 -0.21757 -0.19838 C -0.21953 -0.19352 -0.21731 -0.18635 -0.21679 -0.18033 C -0.21679 -0.17894 -0.21653 -0.17755 -0.21601 -0.17616 C -0.21484 -0.17315 -0.21315 -0.1713 -0.21132 -0.16922 C -0.2108 -0.16783 -0.20937 -0.16667 -0.20976 -0.16505 C -0.21132 -0.16065 -0.22122 -0.16227 -0.22148 -0.16227 L -0.18867 -0.17894 C -0.18867 -0.17917 -0.18372 -0.19746 -0.18789 -0.19977 C -0.1914 -0.20186 -0.19518 -0.19885 -0.19882 -0.19838 C -0.20078 -0.19352 -0.20117 -0.19352 -0.20117 -0.18588 C -0.20117 -0.17987 -0.20104 -0.17385 -0.20039 -0.16783 C -0.19986 -0.16297 -0.19726 -0.1625 -0.19492 -0.16227 C -0.19049 -0.16204 -0.18606 -0.16227 -0.18164 -0.16227 L -0.1496 -0.21088 C -0.15195 -0.20764 -0.15494 -0.20556 -0.15664 -0.20116 C -0.15768 -0.19908 -0.15703 -0.19561 -0.15742 -0.19283 C -0.15807 -0.18959 -0.15898 -0.18635 -0.15976 -0.18311 C -0.16002 -0.18033 -0.15989 -0.17732 -0.16054 -0.17477 C -0.16106 -0.17338 -0.16223 -0.17338 -0.16289 -0.172 C -0.16367 -0.17084 -0.16406 -0.16945 -0.16445 -0.16783 C -0.16484 -0.16667 -0.16471 -0.16482 -0.16523 -0.16366 C -0.16614 -0.16204 -0.16731 -0.16088 -0.16835 -0.1595 C -0.16692 -0.17038 -0.16901 -0.16042 -0.16445 -0.16922 C -0.16328 -0.17176 -0.1625 -0.175 -0.16132 -0.17755 C -0.16067 -0.17963 -0.15976 -0.18125 -0.15898 -0.18311 C -0.15846 -0.18588 -0.15885 -0.18982 -0.15742 -0.19144 C -0.15416 -0.19538 -0.15585 -0.19306 -0.15273 -0.19838 C -0.15078 -0.20903 -0.15351 -0.19607 -0.15039 -0.20672 C -0.14817 -0.21482 -0.15182 -0.20718 -0.14726 -0.21505 C -0.14648 -0.21366 -0.14557 -0.2125 -0.14492 -0.21088 C -0.14375 -0.20811 -0.14322 -0.20463 -0.14257 -0.20116 C -0.14231 -0.19792 -0.14231 -0.19468 -0.14179 -0.19144 C -0.14153 -0.18959 -0.14049 -0.18797 -0.14023 -0.18588 C -0.13645 -0.14075 -0.14127 -0.17639 -0.13867 -0.15811 C -0.13893 -0.16366 -0.13828 -0.16968 -0.13945 -0.17477 C -0.1401 -0.17732 -0.14192 -0.17871 -0.14335 -0.17894 C -0.14908 -0.1801 -0.15481 -0.17894 -0.16054 -0.17894 L -0.12695 -0.197 C -0.12643 -0.19561 -0.12643 -0.19283 -0.12539 -0.19283 C -0.12356 -0.19329 -0.12239 -0.19676 -0.1207 -0.19838 C -0.12005 -0.19931 -0.11914 -0.19931 -0.11835 -0.19977 C -0.11575 -0.19931 -0.11302 -0.20047 -0.11054 -0.19838 C -0.10963 -0.19769 -0.10976 -0.19491 -0.10976 -0.19283 C -0.10976 -0.18264 -0.10976 -0.17246 -0.11054 -0.16227 C -0.1108 -0.16019 -0.11223 -0.1588 -0.11289 -0.15672 C -0.11302 -0.15649 -0.11289 -0.15579 -0.11289 -0.15533 L -0.10742 -0.19561 C -0.10742 -0.19538 -0.10416 -0.18288 -0.10273 -0.18033 C -0.10208 -0.17917 -0.10117 -0.17848 -0.10039 -0.17755 C -0.09778 -0.17801 -0.09505 -0.17732 -0.09257 -0.17894 C -0.09153 -0.17987 -0.09166 -0.18288 -0.09101 -0.1845 C -0.09101 -0.18473 -0.08802 -0.19167 -0.08867 -0.19283 C -0.08932 -0.19399 -0.09023 -0.1919 -0.09101 -0.19144 C -0.09179 -0.18959 -0.09296 -0.1882 -0.09335 -0.18588 C -0.09401 -0.18334 -0.09388 -0.18033 -0.09414 -0.17755 C -0.0944 -0.17524 -0.09466 -0.17292 -0.09492 -0.17061 C -0.09518 -0.16875 -0.09557 -0.16713 -0.0957 -0.16505 C -0.09609 -0.1625 -0.09596 -0.1595 -0.09648 -0.15672 C -0.097 -0.1551 -0.09817 -0.15417 -0.09882 -0.15255 C -0.09947 -0.15139 -0.09986 -0.14977 -0.10039 -0.14838 C -0.10143 -0.14653 -0.1026 -0.14491 -0.10351 -0.14283 C -0.10468 -0.14028 -0.10846 -0.13357 -0.10664 -0.1345 L -0.10429 -0.13588 L -0.06992 -0.19283 C -0.06809 -0.19746 -0.06679 -0.20278 -0.06445 -0.20672 C -0.06367 -0.20811 -0.06315 -0.21019 -0.0621 -0.21088 C -0.06067 -0.21204 -0.05898 -0.21181 -0.05742 -0.21227 C -0.05638 -0.21366 -0.05546 -0.21528 -0.05429 -0.21644 C -0.05364 -0.2176 -0.05299 -0.21922 -0.05195 -0.21922 C -0.05013 -0.21968 -0.0483 -0.21829 -0.04648 -0.21783 C -0.0457 -0.21551 -0.04505 -0.2132 -0.04414 -0.21088 C -0.04322 -0.20857 -0.04205 -0.20649 -0.04101 -0.20394 C -0.04036 -0.20232 -0.03997 -0.20024 -0.03945 -0.19838 C -0.03919 -0.19514 -0.03906 -0.1919 -0.03867 -0.18866 C -0.03854 -0.18727 -0.03802 -0.18612 -0.03789 -0.1845 C -0.0375 -0.18056 -0.03736 -0.17616 -0.0371 -0.172 C -0.0388 -0.15394 -0.03619 -0.17014 -0.04023 -0.16088 C -0.04414 -0.15255 -0.03658 -0.16088 -0.04414 -0.15394 C -0.04908 -0.15487 -0.05416 -0.15487 -0.05898 -0.15672 C -0.06015 -0.15718 -0.06067 -0.1595 -0.06132 -0.16088 C -0.06289 -0.16413 -0.06406 -0.16737 -0.06523 -0.17061 C -0.06549 -0.1757 -0.06601 -0.18079 -0.06601 -0.18588 C -0.06601 -0.19445 -0.06523 -0.21088 -0.06523 -0.21065 L -0.05351 -0.17894 C -0.05195 -0.17477 -0.05026 -0.17084 -0.04882 -0.16644 C -0.04375 -0.15093 -0.04817 -0.15973 -0.04335 -0.15116 C -0.04166 -0.1419 -0.04414 -0.15209 -0.04023 -0.14422 C -0.03515 -0.13403 -0.03945 -0.1382 -0.03476 -0.13311 C -0.03437 -0.13264 -0.03372 -0.13218 -0.0332 -0.13172 L -0.03007 -0.19838 C -0.02877 -0.19514 -0.02682 -0.1926 -0.02617 -0.18866 C -0.02526 -0.18264 -0.02604 -0.1757 -0.02539 -0.16922 C -0.02526 -0.1669 -0.02434 -0.16482 -0.02382 -0.16227 C -0.02356 -0.16112 -0.02369 -0.15926 -0.02304 -0.15811 C -0.02252 -0.15718 -0.02148 -0.15718 -0.0207 -0.15672 C -0.01835 -0.15718 -0.01445 -0.15417 -0.01367 -0.15811 C -0.01145 -0.17014 -0.01367 -0.1838 -0.01523 -0.19561 C -0.01432 -0.16806 -0.01445 -0.18102 -0.01445 -0.15672 L 0.01602 -0.18866 C 0.01368 -0.18913 0.0112 -0.18959 0.00899 -0.19005 C 0.00782 -0.19051 0.00691 -0.19144 0.00586 -0.19144 C 0.00183 -0.19144 -0.00195 -0.19051 -0.00585 -0.19005 C -0.00664 -0.1882 -0.00807 -0.18681 -0.0082 -0.1845 C -0.00859 -0.17917 -0.00846 -0.17338 -0.00742 -0.16783 C -0.00729 -0.16644 -0.00598 -0.1669 -0.00507 -0.16644 C -0.00416 -0.16598 -0.00312 -0.16528 -0.00195 -0.16505 C 0.00287 -0.16482 0.00795 -0.16505 0.0129 -0.16505 L 0.03555 -0.19422 C 0.03034 -0.19237 0.02487 -0.19213 0.01993 -0.18866 C 0.01915 -0.1882 0.02019 -0.18588 0.02071 -0.1845 C 0.02123 -0.18288 0.02214 -0.18172 0.02305 -0.18033 C 0.0237 -0.1794 0.02448 -0.17848 0.0254 -0.17755 C 0.02761 -0.17547 0.02995 -0.17385 0.03243 -0.172 C 0.03308 -0.17153 0.03399 -0.1713 0.03477 -0.17061 C 0.04076 -0.16528 0.03347 -0.17014 0.03946 -0.16644 C 0.0392 -0.16413 0.03959 -0.16112 0.03868 -0.1595 C 0.03672 -0.15695 0.03165 -0.15533 0.03165 -0.1551 C 0.02982 -0.15579 0.02787 -0.15556 0.02618 -0.15672 C 0.025 -0.15764 0.02279 -0.1632 0.02227 -0.16505 C 0.02214 -0.16551 0.02227 -0.16598 0.02227 -0.16644 L 0.04961 -0.21227 C 0.05222 -0.19815 0.053 -0.1963 0.05352 -0.17894 C 0.05352 -0.17477 0.05287 -0.17084 0.05274 -0.16644 C 0.05235 -0.16158 0.05235 -0.15625 0.05196 -0.15116 C 0.05157 -0.14746 0.05222 -0.13843 0.0504 -0.14005 C 0.04818 -0.14213 0.0504 -0.14838 0.0504 -0.15255 L 0.04493 -0.19838 C 0.04493 -0.19815 0.05183 -0.18797 0.05508 -0.18727 C 0.0573 -0.18704 0.05977 -0.18727 0.06211 -0.18727 L 0.06758 -0.19422 L 0.06758 -0.14838 L 0.08165 -0.18033 C 0.08204 -0.18241 0.08308 -0.19375 0.08633 -0.19422 C 0.08868 -0.19468 0.09102 -0.19329 0.09336 -0.19283 C 0.09362 -0.19098 0.09362 -0.18913 0.09415 -0.18727 C 0.09467 -0.18496 0.09623 -0.18311 0.09649 -0.18033 C 0.09701 -0.17385 0.09675 -0.16852 0.09336 -0.16644 C 0.0918 -0.16575 0.09024 -0.16551 0.08868 -0.16505 C 0.08737 -0.16551 0.08594 -0.16551 0.08477 -0.16644 C 0.08021 -0.17061 0.08165 -0.18218 0.08321 -0.18866 C 0.08386 -0.1919 0.0879 -0.19422 0.0879 -0.19399 L 0.10352 -0.19561 C 0.103 -0.19005 0.10248 -0.17338 0.10196 -0.17894 C 0.10118 -0.18727 0.1017 -0.19584 0.10274 -0.20394 C 0.10287 -0.20579 0.1043 -0.20579 0.10508 -0.20672 C 0.10717 -0.2044 0.10925 -0.20255 0.11133 -0.19977 C 0.11303 -0.19746 0.11472 -0.19329 0.11602 -0.19005 C 0.11719 -0.16899 0.11602 -0.18334 0.11758 -0.16922 C 0.11784 -0.16667 0.11836 -0.16088 0.11836 -0.16065 L 0.1293 -0.15811 L 0.13946 -0.15811 L 0.14883 -0.16227 L 0.15899 -0.2095 C 0.1629 -0.20903 0.1668 -0.20973 0.17071 -0.20811 C 0.17162 -0.20788 0.175 -0.19931 0.1754 -0.19838 C 0.17644 -0.19584 0.17852 -0.19005 0.17852 -0.18982 C 0.17826 -0.18774 0.17878 -0.18426 0.17774 -0.18311 C 0.1754 -0.18102 0.1724 -0.18264 0.16993 -0.18172 C 0.16902 -0.18172 0.16836 -0.18079 0.16758 -0.18033 C 0.16654 -0.17894 0.16537 -0.17801 0.16446 -0.17616 C 0.1599 -0.16829 0.1629 -0.15186 0.1629 -0.14422 L 0.16446 -0.14283 L 0.21133 -0.1345 L 0.21368 -0.12338 L 0.18086 -0.16227 " pathEditMode="relative" rAng="0" ptsTypes="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3" dur="9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281C6A-D66D-43B4-BF00-2B6F86F0A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What is a Presentation?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7C493E5-A17F-4682-A82A-96FB7FB90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2" y="975995"/>
            <a:ext cx="11914598" cy="52009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>
                <a:solidFill>
                  <a:srgbClr val="002060"/>
                </a:solidFill>
              </a:rPr>
              <a:t>A presentation is a means of communication which can be adapted to various speaking situations, such as talking to a group, addressing a meeting or briefing a team.</a:t>
            </a:r>
            <a:endParaRPr lang="en-GB" sz="3200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E687242-8323-4714-BCA0-BF74A3EC4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563D58-9D1F-4B54-BFD0-2B2A6C71D0E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8" name="Picture 6" descr="Summary of ORATORIA Y LIDERAZGO">
            <a:extLst>
              <a:ext uri="{FF2B5EF4-FFF2-40B4-BE49-F238E27FC236}">
                <a16:creationId xmlns:a16="http://schemas.microsoft.com/office/drawing/2014/main" xmlns="" id="{7A05B51C-3A7A-4270-BAF5-89BDB164E4B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433" y="2502555"/>
            <a:ext cx="6385652" cy="351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735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D6379B-CDE0-4F30-B9BF-4826055EB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0667" y="0"/>
            <a:ext cx="10515600" cy="1251857"/>
          </a:xfrm>
        </p:spPr>
        <p:txBody>
          <a:bodyPr>
            <a:normAutofit/>
          </a:bodyPr>
          <a:lstStyle/>
          <a:p>
            <a:r>
              <a:rPr lang="en-US" b="1" dirty="0"/>
              <a:t>Planning and preparation (1/5)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58EB49A-DB1A-4A8F-A6A4-C842932F51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680" y="1616234"/>
            <a:ext cx="5757610" cy="3520844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xmlns="" id="{D2425CDC-425A-4C5A-B8D3-E01A1FD20AC5}"/>
              </a:ext>
            </a:extLst>
          </p:cNvPr>
          <p:cNvSpPr/>
          <p:nvPr/>
        </p:nvSpPr>
        <p:spPr>
          <a:xfrm>
            <a:off x="7115721" y="1616233"/>
            <a:ext cx="4673600" cy="352084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74" name="Picture 2" descr="Pin on Stress">
            <a:extLst>
              <a:ext uri="{FF2B5EF4-FFF2-40B4-BE49-F238E27FC236}">
                <a16:creationId xmlns:a16="http://schemas.microsoft.com/office/drawing/2014/main" xmlns="" id="{929AC609-778B-4E26-B3F1-4B476CFEB38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857" y="95250"/>
            <a:ext cx="2310493" cy="2310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550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35D9CF-67A0-4981-B2D5-E4691BC60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095"/>
            <a:ext cx="10515600" cy="937714"/>
          </a:xfrm>
        </p:spPr>
        <p:txBody>
          <a:bodyPr>
            <a:normAutofit/>
          </a:bodyPr>
          <a:lstStyle/>
          <a:p>
            <a:r>
              <a:rPr lang="en-US" dirty="0"/>
              <a:t>Planning and preparation (2/5)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C84F3A7-7414-4F61-B02E-CE74B403CA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928" y="1301643"/>
            <a:ext cx="5257800" cy="401320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002060"/>
                </a:solidFill>
              </a:rPr>
              <a:t>Purpose</a:t>
            </a:r>
          </a:p>
          <a:p>
            <a:endParaRPr lang="en-US" sz="4000" b="1" dirty="0">
              <a:solidFill>
                <a:srgbClr val="002060"/>
              </a:solidFill>
            </a:endParaRPr>
          </a:p>
          <a:p>
            <a:pPr lvl="1"/>
            <a:r>
              <a:rPr lang="en-US" sz="3600" dirty="0">
                <a:solidFill>
                  <a:srgbClr val="002060"/>
                </a:solidFill>
              </a:rPr>
              <a:t>Why and what?  </a:t>
            </a:r>
          </a:p>
          <a:p>
            <a:pPr marL="457200" lvl="1" indent="0">
              <a:buNone/>
            </a:pPr>
            <a:r>
              <a:rPr lang="en-US" sz="3200" dirty="0">
                <a:solidFill>
                  <a:srgbClr val="002060"/>
                </a:solidFill>
              </a:rPr>
              <a:t>(type of presentation)</a:t>
            </a:r>
            <a:endParaRPr lang="en-US" sz="2800" dirty="0">
              <a:solidFill>
                <a:srgbClr val="002060"/>
              </a:solidFill>
            </a:endParaRPr>
          </a:p>
          <a:p>
            <a:endParaRPr lang="en-US" sz="24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rgbClr val="002060"/>
              </a:solidFill>
            </a:endParaRPr>
          </a:p>
          <a:p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8DA64007-254D-4DBE-910D-11E752F777A3}"/>
              </a:ext>
            </a:extLst>
          </p:cNvPr>
          <p:cNvSpPr txBox="1">
            <a:spLocks/>
          </p:cNvSpPr>
          <p:nvPr/>
        </p:nvSpPr>
        <p:spPr>
          <a:xfrm>
            <a:off x="6096000" y="1825625"/>
            <a:ext cx="580581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xmlns="" id="{A122FE6E-B781-4A83-AB2F-D00F2D178A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60" r="3748"/>
          <a:stretch/>
        </p:blipFill>
        <p:spPr>
          <a:xfrm>
            <a:off x="5034332" y="1906870"/>
            <a:ext cx="7019846" cy="335540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xmlns="" id="{B2758A30-EBCC-46FA-AB0D-74A1B1888B79}"/>
              </a:ext>
            </a:extLst>
          </p:cNvPr>
          <p:cNvSpPr txBox="1">
            <a:spLocks/>
          </p:cNvSpPr>
          <p:nvPr/>
        </p:nvSpPr>
        <p:spPr>
          <a:xfrm>
            <a:off x="5899046" y="1642894"/>
            <a:ext cx="5805815" cy="8762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defRPr>
            </a:lvl1pPr>
          </a:lstStyle>
          <a:p>
            <a:r>
              <a:rPr lang="en-GB" sz="3200"/>
              <a:t>What is the issue?</a:t>
            </a:r>
            <a:endParaRPr lang="x-none" sz="3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108C3FD-2F50-4768-BB80-4F682C086948}"/>
              </a:ext>
            </a:extLst>
          </p:cNvPr>
          <p:cNvSpPr txBox="1"/>
          <p:nvPr/>
        </p:nvSpPr>
        <p:spPr>
          <a:xfrm>
            <a:off x="6532989" y="5048071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rgbClr val="002060"/>
                </a:solidFill>
              </a:rPr>
              <a:t>First Impression Matters</a:t>
            </a:r>
          </a:p>
        </p:txBody>
      </p:sp>
    </p:spTree>
    <p:extLst>
      <p:ext uri="{BB962C8B-B14F-4D97-AF65-F5344CB8AC3E}">
        <p14:creationId xmlns:p14="http://schemas.microsoft.com/office/powerpoint/2010/main" val="1914056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35D9CF-67A0-4981-B2D5-E4691BC60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9097"/>
            <a:ext cx="10515600" cy="882419"/>
          </a:xfrm>
        </p:spPr>
        <p:txBody>
          <a:bodyPr>
            <a:normAutofit/>
          </a:bodyPr>
          <a:lstStyle/>
          <a:p>
            <a:r>
              <a:rPr lang="en-US" dirty="0"/>
              <a:t>Planning and preparation (3/5)</a:t>
            </a:r>
            <a:endParaRPr lang="en-US" b="1" dirty="0"/>
          </a:p>
        </p:txBody>
      </p:sp>
      <p:pic>
        <p:nvPicPr>
          <p:cNvPr id="6146" name="Picture 2" descr="ID# 13221 - Magnify The Little People - PowerPoint Animation | Powerpoint  animation, Animated clipart, Sculpture lessons">
            <a:extLst>
              <a:ext uri="{FF2B5EF4-FFF2-40B4-BE49-F238E27FC236}">
                <a16:creationId xmlns:a16="http://schemas.microsoft.com/office/drawing/2014/main" xmlns="" id="{A564BF68-D0DB-43FD-8138-E490A0A352C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5657" y="268839"/>
            <a:ext cx="2467298" cy="2467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C84F3A7-7414-4F61-B02E-CE74B403CA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419" y="1222626"/>
            <a:ext cx="11712536" cy="48917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002060"/>
                </a:solidFill>
              </a:rPr>
              <a:t>Audience</a:t>
            </a:r>
          </a:p>
          <a:p>
            <a:pPr lvl="1"/>
            <a:r>
              <a:rPr lang="en-US" sz="3200" b="1" dirty="0">
                <a:solidFill>
                  <a:srgbClr val="002060"/>
                </a:solidFill>
              </a:rPr>
              <a:t>Who and where?</a:t>
            </a:r>
          </a:p>
          <a:p>
            <a:pPr marL="1349375" lvl="2" indent="-434975">
              <a:buFont typeface="Courier New" panose="02070309020205020404" pitchFamily="49" charset="0"/>
              <a:buChar char="o"/>
            </a:pPr>
            <a:r>
              <a:rPr lang="en-US" sz="3200" b="1" dirty="0">
                <a:solidFill>
                  <a:srgbClr val="002060"/>
                </a:solidFill>
              </a:rPr>
              <a:t>Know Your Audience </a:t>
            </a:r>
            <a:r>
              <a:rPr lang="en-US" sz="3200" b="1" i="1" dirty="0">
                <a:solidFill>
                  <a:srgbClr val="002060"/>
                </a:solidFill>
              </a:rPr>
              <a:t>(First and most important rule)</a:t>
            </a:r>
          </a:p>
          <a:p>
            <a:pPr marL="914400" lvl="2" indent="0">
              <a:buNone/>
            </a:pPr>
            <a:r>
              <a:rPr lang="en-US" sz="3200" dirty="0">
                <a:solidFill>
                  <a:srgbClr val="002060"/>
                </a:solidFill>
              </a:rPr>
              <a:t>   </a:t>
            </a:r>
            <a:endParaRPr lang="en-US" sz="1200" dirty="0">
              <a:solidFill>
                <a:srgbClr val="002060"/>
              </a:solidFill>
            </a:endParaRPr>
          </a:p>
          <a:p>
            <a:pPr marL="914400" lvl="2" indent="0">
              <a:buNone/>
            </a:pPr>
            <a:r>
              <a:rPr lang="en-US" sz="3200" dirty="0">
                <a:solidFill>
                  <a:srgbClr val="002060"/>
                </a:solidFill>
              </a:rPr>
              <a:t>Different audiences need different types of talks  </a:t>
            </a:r>
          </a:p>
          <a:p>
            <a:pPr marL="1893888" lvl="3" indent="-522288"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rgbClr val="002060"/>
                </a:solidFill>
              </a:rPr>
              <a:t>Fellow experts </a:t>
            </a:r>
            <a:r>
              <a:rPr lang="en-US" sz="3200" dirty="0">
                <a:solidFill>
                  <a:srgbClr val="002060"/>
                </a:solidFill>
              </a:rPr>
              <a:t> </a:t>
            </a:r>
          </a:p>
          <a:p>
            <a:pPr marL="1893888" lvl="3" indent="-522288"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rgbClr val="002060"/>
                </a:solidFill>
              </a:rPr>
              <a:t>Briefing for Colleagues </a:t>
            </a:r>
            <a:r>
              <a:rPr lang="en-US" sz="3200" dirty="0">
                <a:solidFill>
                  <a:srgbClr val="002060"/>
                </a:solidFill>
              </a:rPr>
              <a:t></a:t>
            </a:r>
          </a:p>
          <a:p>
            <a:pPr marL="1893888" lvl="3" indent="-522288"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rgbClr val="002060"/>
                </a:solidFill>
              </a:rPr>
              <a:t>General Audience </a:t>
            </a:r>
            <a:r>
              <a:rPr lang="en-US" sz="3200" dirty="0">
                <a:solidFill>
                  <a:srgbClr val="002060"/>
                </a:solidFill>
              </a:rPr>
              <a:t></a:t>
            </a:r>
          </a:p>
          <a:p>
            <a:pPr lvl="2">
              <a:buFont typeface="Wingdings" panose="05000000000000000000" pitchFamily="2" charset="2"/>
              <a:buChar char="ü"/>
            </a:pPr>
            <a:endParaRPr lang="en-US" sz="1000" dirty="0">
              <a:solidFill>
                <a:srgbClr val="002060"/>
              </a:solidFill>
            </a:endParaRPr>
          </a:p>
          <a:p>
            <a:pPr marL="457200" lvl="1" indent="0">
              <a:buNone/>
            </a:pPr>
            <a:r>
              <a:rPr lang="en-US" sz="3200" b="1" dirty="0">
                <a:solidFill>
                  <a:srgbClr val="002060"/>
                </a:solidFill>
              </a:rPr>
              <a:t>Note</a:t>
            </a:r>
            <a:r>
              <a:rPr lang="en-US" sz="3200" dirty="0">
                <a:solidFill>
                  <a:srgbClr val="002060"/>
                </a:solidFill>
              </a:rPr>
              <a:t>: </a:t>
            </a:r>
            <a:r>
              <a:rPr lang="en-US" sz="3200" b="1" dirty="0">
                <a:solidFill>
                  <a:srgbClr val="002060"/>
                </a:solidFill>
              </a:rPr>
              <a:t>Know what style is appropriate for your intended audience</a:t>
            </a:r>
          </a:p>
          <a:p>
            <a:endParaRPr lang="en-US" sz="3200" dirty="0">
              <a:solidFill>
                <a:srgbClr val="002060"/>
              </a:solidFill>
            </a:endParaRPr>
          </a:p>
          <a:p>
            <a:endParaRPr lang="en-US" sz="3200" dirty="0">
              <a:solidFill>
                <a:srgbClr val="002060"/>
              </a:solidFill>
            </a:endParaRPr>
          </a:p>
          <a:p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210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D4FF30-A2A3-422C-B74E-956DCC56F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6675"/>
            <a:ext cx="12192000" cy="876253"/>
          </a:xfrm>
        </p:spPr>
        <p:txBody>
          <a:bodyPr>
            <a:normAutofit/>
          </a:bodyPr>
          <a:lstStyle/>
          <a:p>
            <a:r>
              <a:rPr lang="en-US" dirty="0"/>
              <a:t>Planning and preparation (4/5)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96651AC-6461-4A31-AC89-A7129373A7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1796" y="2446454"/>
            <a:ext cx="8528407" cy="3127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002060"/>
                </a:solidFill>
              </a:rPr>
              <a:t>To:</a:t>
            </a:r>
          </a:p>
          <a:p>
            <a:pPr marL="446088" indent="-446088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Inform and educate</a:t>
            </a:r>
          </a:p>
          <a:p>
            <a:pPr marL="446088" indent="-446088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Inspire / interest and persuade</a:t>
            </a:r>
          </a:p>
          <a:p>
            <a:pPr marL="446088" indent="-446088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Entertain</a:t>
            </a:r>
          </a:p>
          <a:p>
            <a:pPr marL="446088" indent="-446088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2060"/>
                </a:solidFill>
              </a:rPr>
              <a:t>Hold attention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678335C-E718-43DE-8803-7AB4DB0FA1F2}"/>
              </a:ext>
            </a:extLst>
          </p:cNvPr>
          <p:cNvSpPr txBox="1"/>
          <p:nvPr/>
        </p:nvSpPr>
        <p:spPr>
          <a:xfrm>
            <a:off x="766710" y="942929"/>
            <a:ext cx="10658580" cy="13539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6000" b="1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defRPr>
            </a:lvl1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3200" dirty="0"/>
              <a:t>What do you want to communicate effectively?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3200" dirty="0"/>
              <a:t>What do you want to achieve?</a:t>
            </a:r>
            <a:endParaRPr lang="en-GB" sz="3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7CDD1FD-1B9A-4AB1-845D-3E508488F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7858" y="2139174"/>
            <a:ext cx="3889585" cy="388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5802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D4FF30-A2A3-422C-B74E-956DCC56F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6675"/>
            <a:ext cx="12192000" cy="876253"/>
          </a:xfrm>
        </p:spPr>
        <p:txBody>
          <a:bodyPr>
            <a:normAutofit/>
          </a:bodyPr>
          <a:lstStyle/>
          <a:p>
            <a:r>
              <a:rPr lang="en-US" dirty="0"/>
              <a:t>Planning and preparation (5/5)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96651AC-6461-4A31-AC89-A7129373A7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1808"/>
            <a:ext cx="10515600" cy="4409162"/>
          </a:xfrm>
        </p:spPr>
        <p:txBody>
          <a:bodyPr>
            <a:normAutofit/>
          </a:bodyPr>
          <a:lstStyle/>
          <a:p>
            <a:pPr marL="358775" indent="-358775">
              <a:lnSpc>
                <a:spcPct val="150000"/>
              </a:lnSpc>
            </a:pPr>
            <a:r>
              <a:rPr lang="en-US" sz="3200" dirty="0">
                <a:solidFill>
                  <a:srgbClr val="002060"/>
                </a:solidFill>
              </a:rPr>
              <a:t>Know your subject</a:t>
            </a:r>
          </a:p>
          <a:p>
            <a:pPr marL="358775" indent="-358775">
              <a:lnSpc>
                <a:spcPct val="150000"/>
              </a:lnSpc>
            </a:pPr>
            <a:r>
              <a:rPr lang="en-US" sz="3200" dirty="0">
                <a:solidFill>
                  <a:srgbClr val="002060"/>
                </a:solidFill>
              </a:rPr>
              <a:t>Develop a theme </a:t>
            </a:r>
          </a:p>
          <a:p>
            <a:pPr marL="358775" indent="-358775">
              <a:lnSpc>
                <a:spcPct val="150000"/>
              </a:lnSpc>
            </a:pPr>
            <a:r>
              <a:rPr lang="en-US" sz="3200" dirty="0">
                <a:solidFill>
                  <a:srgbClr val="002060"/>
                </a:solidFill>
              </a:rPr>
              <a:t>List the key concepts and points to convey</a:t>
            </a:r>
          </a:p>
          <a:p>
            <a:pPr marL="358775" indent="-358775">
              <a:lnSpc>
                <a:spcPct val="150000"/>
              </a:lnSpc>
            </a:pPr>
            <a:r>
              <a:rPr lang="en-US" sz="3200" dirty="0">
                <a:solidFill>
                  <a:srgbClr val="002060"/>
                </a:solidFill>
              </a:rPr>
              <a:t>Think about ways to illustrate the key concepts and points.</a:t>
            </a:r>
          </a:p>
          <a:p>
            <a:pPr>
              <a:lnSpc>
                <a:spcPct val="100000"/>
              </a:lnSpc>
            </a:pP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311207"/>
      </p:ext>
    </p:extLst>
  </p:cSld>
  <p:clrMapOvr>
    <a:masterClrMapping/>
  </p:clrMapOvr>
</p:sld>
</file>

<file path=ppt/theme/theme1.xml><?xml version="1.0" encoding="utf-8"?>
<a:theme xmlns:a="http://schemas.openxmlformats.org/drawingml/2006/main" name="2_Kantoorthema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0 PHC  _MT_Fertility _26_2_revised" id="{D243E32D-2C67-4EDD-9907-4DB4031CB671}" vid="{176F353B-E562-451C-8DDD-F84123903C7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NHR Presentation template 1" id="{A9F52CEC-B7E1-470A-8BCB-83BA4B68D4B8}" vid="{9E4B2581-92E4-468D-BBF7-1BE6E61D2AE0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855</Words>
  <Application>Microsoft Office PowerPoint</Application>
  <PresentationFormat>Widescreen</PresentationFormat>
  <Paragraphs>203</Paragraphs>
  <Slides>31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Arial</vt:lpstr>
      <vt:lpstr>Bradley Hand ITC</vt:lpstr>
      <vt:lpstr>Calibri</vt:lpstr>
      <vt:lpstr>Calibri Light</vt:lpstr>
      <vt:lpstr>Cambria</vt:lpstr>
      <vt:lpstr>Courier New</vt:lpstr>
      <vt:lpstr>Times New Roman</vt:lpstr>
      <vt:lpstr>Wingdings</vt:lpstr>
      <vt:lpstr>2_Kantoorthema</vt:lpstr>
      <vt:lpstr>Office Theme</vt:lpstr>
      <vt:lpstr>PowerPoint Presentation</vt:lpstr>
      <vt:lpstr>Presentation Outline</vt:lpstr>
      <vt:lpstr>Purpose</vt:lpstr>
      <vt:lpstr>What is a Presentation?</vt:lpstr>
      <vt:lpstr>Planning and preparation (1/5)</vt:lpstr>
      <vt:lpstr>Planning and preparation (2/5)</vt:lpstr>
      <vt:lpstr>Planning and preparation (3/5)</vt:lpstr>
      <vt:lpstr>Planning and preparation (4/5)</vt:lpstr>
      <vt:lpstr>Planning and preparation (5/5)</vt:lpstr>
      <vt:lpstr>Structure of Presentation</vt:lpstr>
      <vt:lpstr>Structure – Opening (1/2)</vt:lpstr>
      <vt:lpstr>Structure – Opening (2/2)</vt:lpstr>
      <vt:lpstr>Structure – Body (1/2)</vt:lpstr>
      <vt:lpstr>Structure – Body (2/2)</vt:lpstr>
      <vt:lpstr>Structure - Closing </vt:lpstr>
      <vt:lpstr>Visual aids and slides</vt:lpstr>
      <vt:lpstr>Reinforce with visuals</vt:lpstr>
      <vt:lpstr>Hear, see, hear &amp; see dynamics</vt:lpstr>
      <vt:lpstr>Visual aids</vt:lpstr>
      <vt:lpstr>Slides </vt:lpstr>
      <vt:lpstr>Slides… </vt:lpstr>
      <vt:lpstr>Practice and delivery</vt:lpstr>
      <vt:lpstr>Practice</vt:lpstr>
      <vt:lpstr>Delivery – You matter</vt:lpstr>
      <vt:lpstr>Delivery – Your audience matter</vt:lpstr>
      <vt:lpstr>Delivery – Dealing with nervousness (1/2)</vt:lpstr>
      <vt:lpstr>Delivery – Dealing with nervousness (2/2)</vt:lpstr>
      <vt:lpstr>Delivery – How to improve: P3A T</vt:lpstr>
      <vt:lpstr>Summary</vt:lpstr>
      <vt:lpstr>PowerPoint Presentation</vt:lpstr>
      <vt:lpstr>Please Any Question…?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 Ahiamatah</dc:creator>
  <cp:lastModifiedBy>OWUSU KAGYA</cp:lastModifiedBy>
  <cp:revision>14</cp:revision>
  <dcterms:created xsi:type="dcterms:W3CDTF">2020-12-02T15:42:53Z</dcterms:created>
  <dcterms:modified xsi:type="dcterms:W3CDTF">2021-03-11T14:40:53Z</dcterms:modified>
</cp:coreProperties>
</file>