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32" r:id="rId44"/>
    <p:sldId id="333" r:id="rId45"/>
    <p:sldId id="334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35" r:id="rId56"/>
    <p:sldId id="336" r:id="rId57"/>
    <p:sldId id="337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67" autoAdjust="0"/>
  </p:normalViewPr>
  <p:slideViewPr>
    <p:cSldViewPr>
      <p:cViewPr>
        <p:scale>
          <a:sx n="50" d="100"/>
          <a:sy n="50" d="100"/>
        </p:scale>
        <p:origin x="-1080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45.wmf"/><Relationship Id="rId4" Type="http://schemas.openxmlformats.org/officeDocument/2006/relationships/image" Target="../media/image5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56.wmf"/><Relationship Id="rId7" Type="http://schemas.openxmlformats.org/officeDocument/2006/relationships/image" Target="../media/image2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10" Type="http://schemas.openxmlformats.org/officeDocument/2006/relationships/image" Target="../media/image58.wmf"/><Relationship Id="rId4" Type="http://schemas.openxmlformats.org/officeDocument/2006/relationships/image" Target="../media/image23.wmf"/><Relationship Id="rId9" Type="http://schemas.openxmlformats.org/officeDocument/2006/relationships/image" Target="../media/image5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3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2" Type="http://schemas.openxmlformats.org/officeDocument/2006/relationships/image" Target="../media/image67.wmf"/><Relationship Id="rId1" Type="http://schemas.openxmlformats.org/officeDocument/2006/relationships/image" Target="../media/image65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Relationship Id="rId9" Type="http://schemas.openxmlformats.org/officeDocument/2006/relationships/image" Target="../media/image7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4" Type="http://schemas.openxmlformats.org/officeDocument/2006/relationships/image" Target="../media/image85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4" Type="http://schemas.openxmlformats.org/officeDocument/2006/relationships/image" Target="../media/image9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4" Type="http://schemas.openxmlformats.org/officeDocument/2006/relationships/image" Target="../media/image9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4" Type="http://schemas.openxmlformats.org/officeDocument/2006/relationships/image" Target="../media/image9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102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4" Type="http://schemas.openxmlformats.org/officeDocument/2006/relationships/image" Target="../media/image116.wmf"/></Relationships>
</file>

<file path=ppt/drawings/_rels/vmlDrawing2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3" Type="http://schemas.openxmlformats.org/officeDocument/2006/relationships/image" Target="../media/image119.wmf"/><Relationship Id="rId7" Type="http://schemas.openxmlformats.org/officeDocument/2006/relationships/image" Target="../media/image123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Relationship Id="rId6" Type="http://schemas.openxmlformats.org/officeDocument/2006/relationships/image" Target="../media/image122.wmf"/><Relationship Id="rId5" Type="http://schemas.openxmlformats.org/officeDocument/2006/relationships/image" Target="../media/image121.wmf"/><Relationship Id="rId4" Type="http://schemas.openxmlformats.org/officeDocument/2006/relationships/image" Target="../media/image1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image" Target="../media/image126.wmf"/><Relationship Id="rId7" Type="http://schemas.openxmlformats.org/officeDocument/2006/relationships/image" Target="../media/image130.wmf"/><Relationship Id="rId2" Type="http://schemas.openxmlformats.org/officeDocument/2006/relationships/image" Target="../media/image125.wmf"/><Relationship Id="rId1" Type="http://schemas.openxmlformats.org/officeDocument/2006/relationships/image" Target="../media/image112.wmf"/><Relationship Id="rId6" Type="http://schemas.openxmlformats.org/officeDocument/2006/relationships/image" Target="../media/image129.wmf"/><Relationship Id="rId5" Type="http://schemas.openxmlformats.org/officeDocument/2006/relationships/image" Target="../media/image128.wmf"/><Relationship Id="rId10" Type="http://schemas.openxmlformats.org/officeDocument/2006/relationships/image" Target="../media/image132.wmf"/><Relationship Id="rId4" Type="http://schemas.openxmlformats.org/officeDocument/2006/relationships/image" Target="../media/image127.wmf"/><Relationship Id="rId9" Type="http://schemas.openxmlformats.org/officeDocument/2006/relationships/image" Target="../media/image117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wmf"/><Relationship Id="rId1" Type="http://schemas.openxmlformats.org/officeDocument/2006/relationships/image" Target="../media/image133.w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48.wmf"/><Relationship Id="rId1" Type="http://schemas.openxmlformats.org/officeDocument/2006/relationships/image" Target="../media/image135.wmf"/><Relationship Id="rId4" Type="http://schemas.openxmlformats.org/officeDocument/2006/relationships/image" Target="../media/image137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6" Type="http://schemas.openxmlformats.org/officeDocument/2006/relationships/image" Target="../media/image143.wmf"/><Relationship Id="rId5" Type="http://schemas.openxmlformats.org/officeDocument/2006/relationships/image" Target="../media/image142.wmf"/><Relationship Id="rId4" Type="http://schemas.openxmlformats.org/officeDocument/2006/relationships/image" Target="../media/image141.wmf"/></Relationships>
</file>

<file path=ppt/drawings/_rels/vmlDrawing3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wmf"/><Relationship Id="rId2" Type="http://schemas.openxmlformats.org/officeDocument/2006/relationships/image" Target="../media/image146.wmf"/><Relationship Id="rId1" Type="http://schemas.openxmlformats.org/officeDocument/2006/relationships/image" Target="../media/image145.wmf"/><Relationship Id="rId6" Type="http://schemas.openxmlformats.org/officeDocument/2006/relationships/image" Target="../media/image150.wmf"/><Relationship Id="rId5" Type="http://schemas.openxmlformats.org/officeDocument/2006/relationships/image" Target="../media/image149.wmf"/><Relationship Id="rId4" Type="http://schemas.openxmlformats.org/officeDocument/2006/relationships/image" Target="../media/image148.wmf"/></Relationships>
</file>

<file path=ppt/drawings/_rels/vmlDrawing3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wmf"/><Relationship Id="rId3" Type="http://schemas.openxmlformats.org/officeDocument/2006/relationships/image" Target="../media/image154.wmf"/><Relationship Id="rId7" Type="http://schemas.openxmlformats.org/officeDocument/2006/relationships/image" Target="../media/image158.wmf"/><Relationship Id="rId12" Type="http://schemas.openxmlformats.org/officeDocument/2006/relationships/image" Target="../media/image163.wmf"/><Relationship Id="rId2" Type="http://schemas.openxmlformats.org/officeDocument/2006/relationships/image" Target="../media/image153.wmf"/><Relationship Id="rId1" Type="http://schemas.openxmlformats.org/officeDocument/2006/relationships/image" Target="../media/image152.wmf"/><Relationship Id="rId6" Type="http://schemas.openxmlformats.org/officeDocument/2006/relationships/image" Target="../media/image157.wmf"/><Relationship Id="rId11" Type="http://schemas.openxmlformats.org/officeDocument/2006/relationships/image" Target="../media/image162.wmf"/><Relationship Id="rId5" Type="http://schemas.openxmlformats.org/officeDocument/2006/relationships/image" Target="../media/image156.wmf"/><Relationship Id="rId10" Type="http://schemas.openxmlformats.org/officeDocument/2006/relationships/image" Target="../media/image161.wmf"/><Relationship Id="rId4" Type="http://schemas.openxmlformats.org/officeDocument/2006/relationships/image" Target="../media/image155.wmf"/><Relationship Id="rId9" Type="http://schemas.openxmlformats.org/officeDocument/2006/relationships/image" Target="../media/image160.wmf"/></Relationships>
</file>

<file path=ppt/drawings/_rels/vmlDrawing3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wmf"/><Relationship Id="rId3" Type="http://schemas.openxmlformats.org/officeDocument/2006/relationships/image" Target="../media/image166.wmf"/><Relationship Id="rId7" Type="http://schemas.openxmlformats.org/officeDocument/2006/relationships/image" Target="../media/image170.wmf"/><Relationship Id="rId2" Type="http://schemas.openxmlformats.org/officeDocument/2006/relationships/image" Target="../media/image165.wmf"/><Relationship Id="rId1" Type="http://schemas.openxmlformats.org/officeDocument/2006/relationships/image" Target="../media/image164.wmf"/><Relationship Id="rId6" Type="http://schemas.openxmlformats.org/officeDocument/2006/relationships/image" Target="../media/image169.wmf"/><Relationship Id="rId11" Type="http://schemas.openxmlformats.org/officeDocument/2006/relationships/image" Target="../media/image174.wmf"/><Relationship Id="rId5" Type="http://schemas.openxmlformats.org/officeDocument/2006/relationships/image" Target="../media/image168.wmf"/><Relationship Id="rId10" Type="http://schemas.openxmlformats.org/officeDocument/2006/relationships/image" Target="../media/image173.wmf"/><Relationship Id="rId4" Type="http://schemas.openxmlformats.org/officeDocument/2006/relationships/image" Target="../media/image167.wmf"/><Relationship Id="rId9" Type="http://schemas.openxmlformats.org/officeDocument/2006/relationships/image" Target="../media/image172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wmf"/><Relationship Id="rId1" Type="http://schemas.openxmlformats.org/officeDocument/2006/relationships/image" Target="../media/image175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8.wmf"/><Relationship Id="rId1" Type="http://schemas.openxmlformats.org/officeDocument/2006/relationships/image" Target="../media/image177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wmf"/><Relationship Id="rId3" Type="http://schemas.openxmlformats.org/officeDocument/2006/relationships/image" Target="../media/image176.wmf"/><Relationship Id="rId7" Type="http://schemas.openxmlformats.org/officeDocument/2006/relationships/image" Target="../media/image184.wmf"/><Relationship Id="rId2" Type="http://schemas.openxmlformats.org/officeDocument/2006/relationships/image" Target="../media/image181.wmf"/><Relationship Id="rId1" Type="http://schemas.openxmlformats.org/officeDocument/2006/relationships/image" Target="../media/image180.wmf"/><Relationship Id="rId6" Type="http://schemas.openxmlformats.org/officeDocument/2006/relationships/image" Target="../media/image183.wmf"/><Relationship Id="rId5" Type="http://schemas.openxmlformats.org/officeDocument/2006/relationships/image" Target="../media/image182.wmf"/><Relationship Id="rId4" Type="http://schemas.openxmlformats.org/officeDocument/2006/relationships/image" Target="../media/image178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wmf"/><Relationship Id="rId2" Type="http://schemas.openxmlformats.org/officeDocument/2006/relationships/image" Target="../media/image187.wmf"/><Relationship Id="rId1" Type="http://schemas.openxmlformats.org/officeDocument/2006/relationships/image" Target="../media/image186.wmf"/><Relationship Id="rId4" Type="http://schemas.openxmlformats.org/officeDocument/2006/relationships/image" Target="../media/image189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wmf"/><Relationship Id="rId2" Type="http://schemas.openxmlformats.org/officeDocument/2006/relationships/image" Target="../media/image191.wmf"/><Relationship Id="rId1" Type="http://schemas.openxmlformats.org/officeDocument/2006/relationships/image" Target="../media/image190.wmf"/><Relationship Id="rId5" Type="http://schemas.openxmlformats.org/officeDocument/2006/relationships/image" Target="../media/image194.wmf"/><Relationship Id="rId4" Type="http://schemas.openxmlformats.org/officeDocument/2006/relationships/image" Target="../media/image193.wmf"/></Relationships>
</file>

<file path=ppt/drawings/_rels/vmlDrawing4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2.wmf"/><Relationship Id="rId13" Type="http://schemas.openxmlformats.org/officeDocument/2006/relationships/image" Target="../media/image207.wmf"/><Relationship Id="rId18" Type="http://schemas.openxmlformats.org/officeDocument/2006/relationships/image" Target="../media/image212.wmf"/><Relationship Id="rId3" Type="http://schemas.openxmlformats.org/officeDocument/2006/relationships/image" Target="../media/image197.wmf"/><Relationship Id="rId7" Type="http://schemas.openxmlformats.org/officeDocument/2006/relationships/image" Target="../media/image201.wmf"/><Relationship Id="rId12" Type="http://schemas.openxmlformats.org/officeDocument/2006/relationships/image" Target="../media/image206.wmf"/><Relationship Id="rId17" Type="http://schemas.openxmlformats.org/officeDocument/2006/relationships/image" Target="../media/image211.wmf"/><Relationship Id="rId2" Type="http://schemas.openxmlformats.org/officeDocument/2006/relationships/image" Target="../media/image196.wmf"/><Relationship Id="rId16" Type="http://schemas.openxmlformats.org/officeDocument/2006/relationships/image" Target="../media/image210.wmf"/><Relationship Id="rId1" Type="http://schemas.openxmlformats.org/officeDocument/2006/relationships/image" Target="../media/image195.wmf"/><Relationship Id="rId6" Type="http://schemas.openxmlformats.org/officeDocument/2006/relationships/image" Target="../media/image200.wmf"/><Relationship Id="rId11" Type="http://schemas.openxmlformats.org/officeDocument/2006/relationships/image" Target="../media/image205.wmf"/><Relationship Id="rId5" Type="http://schemas.openxmlformats.org/officeDocument/2006/relationships/image" Target="../media/image199.wmf"/><Relationship Id="rId15" Type="http://schemas.openxmlformats.org/officeDocument/2006/relationships/image" Target="../media/image209.wmf"/><Relationship Id="rId10" Type="http://schemas.openxmlformats.org/officeDocument/2006/relationships/image" Target="../media/image204.wmf"/><Relationship Id="rId19" Type="http://schemas.openxmlformats.org/officeDocument/2006/relationships/image" Target="../media/image213.wmf"/><Relationship Id="rId4" Type="http://schemas.openxmlformats.org/officeDocument/2006/relationships/image" Target="../media/image198.wmf"/><Relationship Id="rId9" Type="http://schemas.openxmlformats.org/officeDocument/2006/relationships/image" Target="../media/image203.wmf"/><Relationship Id="rId14" Type="http://schemas.openxmlformats.org/officeDocument/2006/relationships/image" Target="../media/image208.wmf"/></Relationships>
</file>

<file path=ppt/drawings/_rels/vmlDrawing4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7.wmf"/><Relationship Id="rId2" Type="http://schemas.openxmlformats.org/officeDocument/2006/relationships/image" Target="../media/image216.wmf"/><Relationship Id="rId1" Type="http://schemas.openxmlformats.org/officeDocument/2006/relationships/image" Target="../media/image215.wmf"/><Relationship Id="rId6" Type="http://schemas.openxmlformats.org/officeDocument/2006/relationships/image" Target="../media/image220.wmf"/><Relationship Id="rId5" Type="http://schemas.openxmlformats.org/officeDocument/2006/relationships/image" Target="../media/image219.wmf"/><Relationship Id="rId4" Type="http://schemas.openxmlformats.org/officeDocument/2006/relationships/image" Target="../media/image218.wmf"/></Relationships>
</file>

<file path=ppt/drawings/_rels/vmlDrawing4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8.wmf"/><Relationship Id="rId3" Type="http://schemas.openxmlformats.org/officeDocument/2006/relationships/image" Target="../media/image223.wmf"/><Relationship Id="rId7" Type="http://schemas.openxmlformats.org/officeDocument/2006/relationships/image" Target="../media/image227.wmf"/><Relationship Id="rId12" Type="http://schemas.openxmlformats.org/officeDocument/2006/relationships/image" Target="../media/image232.wmf"/><Relationship Id="rId2" Type="http://schemas.openxmlformats.org/officeDocument/2006/relationships/image" Target="../media/image222.wmf"/><Relationship Id="rId1" Type="http://schemas.openxmlformats.org/officeDocument/2006/relationships/image" Target="../media/image221.wmf"/><Relationship Id="rId6" Type="http://schemas.openxmlformats.org/officeDocument/2006/relationships/image" Target="../media/image226.wmf"/><Relationship Id="rId11" Type="http://schemas.openxmlformats.org/officeDocument/2006/relationships/image" Target="../media/image231.wmf"/><Relationship Id="rId5" Type="http://schemas.openxmlformats.org/officeDocument/2006/relationships/image" Target="../media/image225.wmf"/><Relationship Id="rId10" Type="http://schemas.openxmlformats.org/officeDocument/2006/relationships/image" Target="../media/image230.wmf"/><Relationship Id="rId4" Type="http://schemas.openxmlformats.org/officeDocument/2006/relationships/image" Target="../media/image224.wmf"/><Relationship Id="rId9" Type="http://schemas.openxmlformats.org/officeDocument/2006/relationships/image" Target="../media/image229.wmf"/></Relationships>
</file>

<file path=ppt/drawings/_rels/vmlDrawing46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9.wmf"/><Relationship Id="rId13" Type="http://schemas.openxmlformats.org/officeDocument/2006/relationships/image" Target="../media/image244.wmf"/><Relationship Id="rId3" Type="http://schemas.openxmlformats.org/officeDocument/2006/relationships/image" Target="../media/image217.wmf"/><Relationship Id="rId7" Type="http://schemas.openxmlformats.org/officeDocument/2006/relationships/image" Target="../media/image238.wmf"/><Relationship Id="rId12" Type="http://schemas.openxmlformats.org/officeDocument/2006/relationships/image" Target="../media/image243.wmf"/><Relationship Id="rId2" Type="http://schemas.openxmlformats.org/officeDocument/2006/relationships/image" Target="../media/image234.wmf"/><Relationship Id="rId1" Type="http://schemas.openxmlformats.org/officeDocument/2006/relationships/image" Target="../media/image233.wmf"/><Relationship Id="rId6" Type="http://schemas.openxmlformats.org/officeDocument/2006/relationships/image" Target="../media/image237.wmf"/><Relationship Id="rId11" Type="http://schemas.openxmlformats.org/officeDocument/2006/relationships/image" Target="../media/image242.wmf"/><Relationship Id="rId5" Type="http://schemas.openxmlformats.org/officeDocument/2006/relationships/image" Target="../media/image236.wmf"/><Relationship Id="rId10" Type="http://schemas.openxmlformats.org/officeDocument/2006/relationships/image" Target="../media/image241.wmf"/><Relationship Id="rId4" Type="http://schemas.openxmlformats.org/officeDocument/2006/relationships/image" Target="../media/image235.wmf"/><Relationship Id="rId9" Type="http://schemas.openxmlformats.org/officeDocument/2006/relationships/image" Target="../media/image240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9.wmf"/><Relationship Id="rId2" Type="http://schemas.openxmlformats.org/officeDocument/2006/relationships/image" Target="../media/image248.wmf"/><Relationship Id="rId1" Type="http://schemas.openxmlformats.org/officeDocument/2006/relationships/image" Target="../media/image247.wmf"/><Relationship Id="rId4" Type="http://schemas.openxmlformats.org/officeDocument/2006/relationships/image" Target="../media/image250.wmf"/></Relationships>
</file>

<file path=ppt/drawings/_rels/vmlDrawing4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wmf"/><Relationship Id="rId2" Type="http://schemas.openxmlformats.org/officeDocument/2006/relationships/image" Target="../media/image252.wmf"/><Relationship Id="rId1" Type="http://schemas.openxmlformats.org/officeDocument/2006/relationships/image" Target="../media/image251.wmf"/><Relationship Id="rId4" Type="http://schemas.openxmlformats.org/officeDocument/2006/relationships/image" Target="../media/image254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7.wmf"/><Relationship Id="rId2" Type="http://schemas.openxmlformats.org/officeDocument/2006/relationships/image" Target="../media/image256.wmf"/><Relationship Id="rId1" Type="http://schemas.openxmlformats.org/officeDocument/2006/relationships/image" Target="../media/image255.wmf"/><Relationship Id="rId5" Type="http://schemas.openxmlformats.org/officeDocument/2006/relationships/image" Target="../media/image259.wmf"/><Relationship Id="rId4" Type="http://schemas.openxmlformats.org/officeDocument/2006/relationships/image" Target="../media/image25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5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9.wmf"/><Relationship Id="rId3" Type="http://schemas.openxmlformats.org/officeDocument/2006/relationships/image" Target="../media/image264.wmf"/><Relationship Id="rId7" Type="http://schemas.openxmlformats.org/officeDocument/2006/relationships/image" Target="../media/image268.wmf"/><Relationship Id="rId2" Type="http://schemas.openxmlformats.org/officeDocument/2006/relationships/image" Target="../media/image263.wmf"/><Relationship Id="rId1" Type="http://schemas.openxmlformats.org/officeDocument/2006/relationships/image" Target="../media/image262.wmf"/><Relationship Id="rId6" Type="http://schemas.openxmlformats.org/officeDocument/2006/relationships/image" Target="../media/image267.wmf"/><Relationship Id="rId5" Type="http://schemas.openxmlformats.org/officeDocument/2006/relationships/image" Target="../media/image266.wmf"/><Relationship Id="rId4" Type="http://schemas.openxmlformats.org/officeDocument/2006/relationships/image" Target="../media/image265.wmf"/></Relationships>
</file>

<file path=ppt/drawings/_rels/vmlDrawing5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6.wmf"/><Relationship Id="rId3" Type="http://schemas.openxmlformats.org/officeDocument/2006/relationships/image" Target="../media/image273.wmf"/><Relationship Id="rId7" Type="http://schemas.openxmlformats.org/officeDocument/2006/relationships/image" Target="../media/image266.wmf"/><Relationship Id="rId2" Type="http://schemas.openxmlformats.org/officeDocument/2006/relationships/image" Target="../media/image272.wmf"/><Relationship Id="rId1" Type="http://schemas.openxmlformats.org/officeDocument/2006/relationships/image" Target="../media/image271.wmf"/><Relationship Id="rId6" Type="http://schemas.openxmlformats.org/officeDocument/2006/relationships/image" Target="../media/image264.wmf"/><Relationship Id="rId5" Type="http://schemas.openxmlformats.org/officeDocument/2006/relationships/image" Target="../media/image275.wmf"/><Relationship Id="rId4" Type="http://schemas.openxmlformats.org/officeDocument/2006/relationships/image" Target="../media/image274.wmf"/></Relationships>
</file>

<file path=ppt/drawings/_rels/vmlDrawing5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5.wmf"/><Relationship Id="rId13" Type="http://schemas.openxmlformats.org/officeDocument/2006/relationships/image" Target="../media/image287.wmf"/><Relationship Id="rId3" Type="http://schemas.openxmlformats.org/officeDocument/2006/relationships/image" Target="../media/image280.wmf"/><Relationship Id="rId7" Type="http://schemas.openxmlformats.org/officeDocument/2006/relationships/image" Target="../media/image284.wmf"/><Relationship Id="rId12" Type="http://schemas.openxmlformats.org/officeDocument/2006/relationships/image" Target="../media/image286.wmf"/><Relationship Id="rId2" Type="http://schemas.openxmlformats.org/officeDocument/2006/relationships/image" Target="../media/image279.wmf"/><Relationship Id="rId1" Type="http://schemas.openxmlformats.org/officeDocument/2006/relationships/image" Target="../media/image278.wmf"/><Relationship Id="rId6" Type="http://schemas.openxmlformats.org/officeDocument/2006/relationships/image" Target="../media/image283.wmf"/><Relationship Id="rId11" Type="http://schemas.openxmlformats.org/officeDocument/2006/relationships/image" Target="../media/image269.wmf"/><Relationship Id="rId5" Type="http://schemas.openxmlformats.org/officeDocument/2006/relationships/image" Target="../media/image282.wmf"/><Relationship Id="rId10" Type="http://schemas.openxmlformats.org/officeDocument/2006/relationships/image" Target="../media/image268.wmf"/><Relationship Id="rId4" Type="http://schemas.openxmlformats.org/officeDocument/2006/relationships/image" Target="../media/image281.wmf"/><Relationship Id="rId9" Type="http://schemas.openxmlformats.org/officeDocument/2006/relationships/image" Target="../media/image267.wmf"/></Relationships>
</file>

<file path=ppt/drawings/_rels/vmlDrawing5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3.wmf"/><Relationship Id="rId3" Type="http://schemas.openxmlformats.org/officeDocument/2006/relationships/image" Target="../media/image290.wmf"/><Relationship Id="rId7" Type="http://schemas.openxmlformats.org/officeDocument/2006/relationships/image" Target="../media/image268.wmf"/><Relationship Id="rId2" Type="http://schemas.openxmlformats.org/officeDocument/2006/relationships/image" Target="../media/image289.wmf"/><Relationship Id="rId1" Type="http://schemas.openxmlformats.org/officeDocument/2006/relationships/image" Target="../media/image288.wmf"/><Relationship Id="rId6" Type="http://schemas.openxmlformats.org/officeDocument/2006/relationships/image" Target="../media/image267.wmf"/><Relationship Id="rId5" Type="http://schemas.openxmlformats.org/officeDocument/2006/relationships/image" Target="../media/image292.wmf"/><Relationship Id="rId4" Type="http://schemas.openxmlformats.org/officeDocument/2006/relationships/image" Target="../media/image291.wmf"/></Relationships>
</file>

<file path=ppt/drawings/_rels/vmlDrawing5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6.wmf"/><Relationship Id="rId2" Type="http://schemas.openxmlformats.org/officeDocument/2006/relationships/image" Target="../media/image295.wmf"/><Relationship Id="rId1" Type="http://schemas.openxmlformats.org/officeDocument/2006/relationships/image" Target="../media/image294.wmf"/><Relationship Id="rId4" Type="http://schemas.openxmlformats.org/officeDocument/2006/relationships/image" Target="../media/image297.wmf"/></Relationships>
</file>

<file path=ppt/drawings/_rels/vmlDrawing5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3.wmf"/><Relationship Id="rId2" Type="http://schemas.openxmlformats.org/officeDocument/2006/relationships/image" Target="../media/image302.wmf"/><Relationship Id="rId1" Type="http://schemas.openxmlformats.org/officeDocument/2006/relationships/image" Target="../media/image301.wmf"/></Relationships>
</file>

<file path=ppt/drawings/_rels/vmlDrawing5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wmf"/><Relationship Id="rId3" Type="http://schemas.openxmlformats.org/officeDocument/2006/relationships/image" Target="../media/image306.wmf"/><Relationship Id="rId7" Type="http://schemas.openxmlformats.org/officeDocument/2006/relationships/image" Target="../media/image310.wmf"/><Relationship Id="rId2" Type="http://schemas.openxmlformats.org/officeDocument/2006/relationships/image" Target="../media/image305.wmf"/><Relationship Id="rId1" Type="http://schemas.openxmlformats.org/officeDocument/2006/relationships/image" Target="../media/image304.wmf"/><Relationship Id="rId6" Type="http://schemas.openxmlformats.org/officeDocument/2006/relationships/image" Target="../media/image309.wmf"/><Relationship Id="rId5" Type="http://schemas.openxmlformats.org/officeDocument/2006/relationships/image" Target="../media/image308.wmf"/><Relationship Id="rId10" Type="http://schemas.openxmlformats.org/officeDocument/2006/relationships/image" Target="../media/image313.wmf"/><Relationship Id="rId4" Type="http://schemas.openxmlformats.org/officeDocument/2006/relationships/image" Target="../media/image307.wmf"/><Relationship Id="rId9" Type="http://schemas.openxmlformats.org/officeDocument/2006/relationships/image" Target="../media/image312.wmf"/></Relationships>
</file>

<file path=ppt/drawings/_rels/vmlDrawing5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1.wmf"/><Relationship Id="rId3" Type="http://schemas.openxmlformats.org/officeDocument/2006/relationships/image" Target="../media/image316.wmf"/><Relationship Id="rId7" Type="http://schemas.openxmlformats.org/officeDocument/2006/relationships/image" Target="../media/image320.wmf"/><Relationship Id="rId2" Type="http://schemas.openxmlformats.org/officeDocument/2006/relationships/image" Target="../media/image315.wmf"/><Relationship Id="rId1" Type="http://schemas.openxmlformats.org/officeDocument/2006/relationships/image" Target="../media/image314.wmf"/><Relationship Id="rId6" Type="http://schemas.openxmlformats.org/officeDocument/2006/relationships/image" Target="../media/image319.wmf"/><Relationship Id="rId5" Type="http://schemas.openxmlformats.org/officeDocument/2006/relationships/image" Target="../media/image318.wmf"/><Relationship Id="rId10" Type="http://schemas.openxmlformats.org/officeDocument/2006/relationships/image" Target="../media/image323.wmf"/><Relationship Id="rId4" Type="http://schemas.openxmlformats.org/officeDocument/2006/relationships/image" Target="../media/image317.wmf"/><Relationship Id="rId9" Type="http://schemas.openxmlformats.org/officeDocument/2006/relationships/image" Target="../media/image322.wmf"/></Relationships>
</file>

<file path=ppt/drawings/_rels/vmlDrawing5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7.wmf"/><Relationship Id="rId2" Type="http://schemas.openxmlformats.org/officeDocument/2006/relationships/image" Target="../media/image326.wmf"/><Relationship Id="rId1" Type="http://schemas.openxmlformats.org/officeDocument/2006/relationships/image" Target="../media/image325.wmf"/><Relationship Id="rId5" Type="http://schemas.openxmlformats.org/officeDocument/2006/relationships/image" Target="../media/image329.wmf"/><Relationship Id="rId4" Type="http://schemas.openxmlformats.org/officeDocument/2006/relationships/image" Target="../media/image328.wmf"/></Relationships>
</file>

<file path=ppt/drawings/_rels/vmlDrawing5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9.wmf"/><Relationship Id="rId3" Type="http://schemas.openxmlformats.org/officeDocument/2006/relationships/image" Target="../media/image334.wmf"/><Relationship Id="rId7" Type="http://schemas.openxmlformats.org/officeDocument/2006/relationships/image" Target="../media/image338.wmf"/><Relationship Id="rId2" Type="http://schemas.openxmlformats.org/officeDocument/2006/relationships/image" Target="../media/image333.wmf"/><Relationship Id="rId1" Type="http://schemas.openxmlformats.org/officeDocument/2006/relationships/image" Target="../media/image332.wmf"/><Relationship Id="rId6" Type="http://schemas.openxmlformats.org/officeDocument/2006/relationships/image" Target="../media/image337.wmf"/><Relationship Id="rId11" Type="http://schemas.openxmlformats.org/officeDocument/2006/relationships/image" Target="../media/image342.wmf"/><Relationship Id="rId5" Type="http://schemas.openxmlformats.org/officeDocument/2006/relationships/image" Target="../media/image336.wmf"/><Relationship Id="rId10" Type="http://schemas.openxmlformats.org/officeDocument/2006/relationships/image" Target="../media/image341.wmf"/><Relationship Id="rId4" Type="http://schemas.openxmlformats.org/officeDocument/2006/relationships/image" Target="../media/image335.wmf"/><Relationship Id="rId9" Type="http://schemas.openxmlformats.org/officeDocument/2006/relationships/image" Target="../media/image3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6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6.wmf"/><Relationship Id="rId2" Type="http://schemas.openxmlformats.org/officeDocument/2006/relationships/image" Target="../media/image345.wmf"/><Relationship Id="rId1" Type="http://schemas.openxmlformats.org/officeDocument/2006/relationships/image" Target="../media/image344.wmf"/><Relationship Id="rId4" Type="http://schemas.openxmlformats.org/officeDocument/2006/relationships/image" Target="../media/image347.wmf"/></Relationships>
</file>

<file path=ppt/drawings/_rels/vmlDrawing6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5.wmf"/><Relationship Id="rId2" Type="http://schemas.openxmlformats.org/officeDocument/2006/relationships/image" Target="../media/image354.wmf"/><Relationship Id="rId1" Type="http://schemas.openxmlformats.org/officeDocument/2006/relationships/image" Target="../media/image353.wmf"/></Relationships>
</file>

<file path=ppt/drawings/_rels/vmlDrawing6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3.wmf"/><Relationship Id="rId3" Type="http://schemas.openxmlformats.org/officeDocument/2006/relationships/image" Target="../media/image358.wmf"/><Relationship Id="rId7" Type="http://schemas.openxmlformats.org/officeDocument/2006/relationships/image" Target="../media/image362.wmf"/><Relationship Id="rId2" Type="http://schemas.openxmlformats.org/officeDocument/2006/relationships/image" Target="../media/image357.wmf"/><Relationship Id="rId1" Type="http://schemas.openxmlformats.org/officeDocument/2006/relationships/image" Target="../media/image356.wmf"/><Relationship Id="rId6" Type="http://schemas.openxmlformats.org/officeDocument/2006/relationships/image" Target="../media/image361.wmf"/><Relationship Id="rId5" Type="http://schemas.openxmlformats.org/officeDocument/2006/relationships/image" Target="../media/image360.wmf"/><Relationship Id="rId4" Type="http://schemas.openxmlformats.org/officeDocument/2006/relationships/image" Target="../media/image359.wmf"/><Relationship Id="rId9" Type="http://schemas.openxmlformats.org/officeDocument/2006/relationships/image" Target="../media/image364.wmf"/></Relationships>
</file>

<file path=ppt/drawings/_rels/vmlDrawing6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3.wmf"/><Relationship Id="rId2" Type="http://schemas.openxmlformats.org/officeDocument/2006/relationships/image" Target="../media/image368.wmf"/><Relationship Id="rId1" Type="http://schemas.openxmlformats.org/officeDocument/2006/relationships/image" Target="../media/image367.wmf"/><Relationship Id="rId4" Type="http://schemas.openxmlformats.org/officeDocument/2006/relationships/image" Target="../media/image369.wmf"/></Relationships>
</file>

<file path=ppt/drawings/_rels/vmlDrawing6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9.wmf"/><Relationship Id="rId3" Type="http://schemas.openxmlformats.org/officeDocument/2006/relationships/image" Target="../media/image374.wmf"/><Relationship Id="rId7" Type="http://schemas.openxmlformats.org/officeDocument/2006/relationships/image" Target="../media/image378.wmf"/><Relationship Id="rId2" Type="http://schemas.openxmlformats.org/officeDocument/2006/relationships/image" Target="../media/image373.wmf"/><Relationship Id="rId1" Type="http://schemas.openxmlformats.org/officeDocument/2006/relationships/image" Target="../media/image372.wmf"/><Relationship Id="rId6" Type="http://schemas.openxmlformats.org/officeDocument/2006/relationships/image" Target="../media/image377.wmf"/><Relationship Id="rId5" Type="http://schemas.openxmlformats.org/officeDocument/2006/relationships/image" Target="../media/image376.wmf"/><Relationship Id="rId4" Type="http://schemas.openxmlformats.org/officeDocument/2006/relationships/image" Target="../media/image375.wmf"/></Relationships>
</file>

<file path=ppt/drawings/_rels/vmlDrawing6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2.wmf"/><Relationship Id="rId3" Type="http://schemas.openxmlformats.org/officeDocument/2006/relationships/image" Target="../media/image387.wmf"/><Relationship Id="rId7" Type="http://schemas.openxmlformats.org/officeDocument/2006/relationships/image" Target="../media/image391.wmf"/><Relationship Id="rId12" Type="http://schemas.openxmlformats.org/officeDocument/2006/relationships/image" Target="../media/image396.wmf"/><Relationship Id="rId2" Type="http://schemas.openxmlformats.org/officeDocument/2006/relationships/image" Target="../media/image386.wmf"/><Relationship Id="rId1" Type="http://schemas.openxmlformats.org/officeDocument/2006/relationships/image" Target="../media/image385.wmf"/><Relationship Id="rId6" Type="http://schemas.openxmlformats.org/officeDocument/2006/relationships/image" Target="../media/image390.wmf"/><Relationship Id="rId11" Type="http://schemas.openxmlformats.org/officeDocument/2006/relationships/image" Target="../media/image395.wmf"/><Relationship Id="rId5" Type="http://schemas.openxmlformats.org/officeDocument/2006/relationships/image" Target="../media/image389.wmf"/><Relationship Id="rId10" Type="http://schemas.openxmlformats.org/officeDocument/2006/relationships/image" Target="../media/image394.wmf"/><Relationship Id="rId4" Type="http://schemas.openxmlformats.org/officeDocument/2006/relationships/image" Target="../media/image388.wmf"/><Relationship Id="rId9" Type="http://schemas.openxmlformats.org/officeDocument/2006/relationships/image" Target="../media/image39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208B6-D484-4B4A-970D-A8E403A8F8A9}" type="datetimeFigureOut">
              <a:rPr lang="es-EC" smtClean="0"/>
              <a:pPr/>
              <a:t>16/07/2010</a:t>
            </a:fld>
            <a:endParaRPr lang="es-EC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4518F-5622-475A-A43C-6CC7A1142A99}" type="slidenum">
              <a:rPr lang="es-EC" smtClean="0"/>
              <a:pPr/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Iván Sandoya Lara</a:t>
            </a:r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4518F-5622-475A-A43C-6CC7A1142A99}" type="slidenum">
              <a:rPr lang="es-EC" smtClean="0"/>
              <a:pPr/>
              <a:t>1</a:t>
            </a:fld>
            <a:endParaRPr lang="es-EC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16/07/2010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gif"/><Relationship Id="rId4" Type="http://schemas.openxmlformats.org/officeDocument/2006/relationships/image" Target="../media/image4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oleObject" Target="../embeddings/oleObject46.bin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38.bin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7.bin"/><Relationship Id="rId9" Type="http://schemas.openxmlformats.org/officeDocument/2006/relationships/oleObject" Target="../embeddings/oleObject4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5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9.bin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58.bin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57.bin"/><Relationship Id="rId9" Type="http://schemas.openxmlformats.org/officeDocument/2006/relationships/oleObject" Target="../embeddings/oleObject6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66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3" Type="http://schemas.openxmlformats.org/officeDocument/2006/relationships/image" Target="../media/image81.png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9.bin"/><Relationship Id="rId5" Type="http://schemas.openxmlformats.org/officeDocument/2006/relationships/oleObject" Target="../embeddings/oleObject68.bin"/><Relationship Id="rId4" Type="http://schemas.openxmlformats.org/officeDocument/2006/relationships/oleObject" Target="../embeddings/oleObject67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75.bin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7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1.bin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85.bin"/><Relationship Id="rId5" Type="http://schemas.openxmlformats.org/officeDocument/2006/relationships/oleObject" Target="../embeddings/oleObject84.bin"/><Relationship Id="rId4" Type="http://schemas.openxmlformats.org/officeDocument/2006/relationships/oleObject" Target="../embeddings/oleObject8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89.bin"/><Relationship Id="rId5" Type="http://schemas.openxmlformats.org/officeDocument/2006/relationships/oleObject" Target="../embeddings/oleObject88.bin"/><Relationship Id="rId4" Type="http://schemas.openxmlformats.org/officeDocument/2006/relationships/oleObject" Target="../embeddings/oleObject87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95.bin"/><Relationship Id="rId5" Type="http://schemas.openxmlformats.org/officeDocument/2006/relationships/oleObject" Target="../embeddings/oleObject94.bin"/><Relationship Id="rId4" Type="http://schemas.openxmlformats.org/officeDocument/2006/relationships/oleObject" Target="../embeddings/oleObject93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5" Type="http://schemas.openxmlformats.org/officeDocument/2006/relationships/oleObject" Target="../embeddings/oleObject99.bin"/><Relationship Id="rId4" Type="http://schemas.openxmlformats.org/officeDocument/2006/relationships/oleObject" Target="../embeddings/oleObject9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06.bin"/><Relationship Id="rId5" Type="http://schemas.openxmlformats.org/officeDocument/2006/relationships/oleObject" Target="../embeddings/oleObject105.bin"/><Relationship Id="rId4" Type="http://schemas.openxmlformats.org/officeDocument/2006/relationships/oleObject" Target="../embeddings/oleObject104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2.bin"/><Relationship Id="rId13" Type="http://schemas.openxmlformats.org/officeDocument/2006/relationships/oleObject" Target="../embeddings/oleObject117.bin"/><Relationship Id="rId3" Type="http://schemas.openxmlformats.org/officeDocument/2006/relationships/oleObject" Target="../embeddings/oleObject107.bin"/><Relationship Id="rId7" Type="http://schemas.openxmlformats.org/officeDocument/2006/relationships/oleObject" Target="../embeddings/oleObject111.bin"/><Relationship Id="rId12" Type="http://schemas.openxmlformats.org/officeDocument/2006/relationships/oleObject" Target="../embeddings/oleObject1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10.bin"/><Relationship Id="rId11" Type="http://schemas.openxmlformats.org/officeDocument/2006/relationships/oleObject" Target="../embeddings/oleObject115.bin"/><Relationship Id="rId5" Type="http://schemas.openxmlformats.org/officeDocument/2006/relationships/oleObject" Target="../embeddings/oleObject109.bin"/><Relationship Id="rId10" Type="http://schemas.openxmlformats.org/officeDocument/2006/relationships/oleObject" Target="../embeddings/oleObject114.bin"/><Relationship Id="rId4" Type="http://schemas.openxmlformats.org/officeDocument/2006/relationships/oleObject" Target="../embeddings/oleObject108.bin"/><Relationship Id="rId9" Type="http://schemas.openxmlformats.org/officeDocument/2006/relationships/oleObject" Target="../embeddings/oleObject113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oleObject" Target="../embeddings/oleObject118.bin"/><Relationship Id="rId7" Type="http://schemas.openxmlformats.org/officeDocument/2006/relationships/oleObject" Target="../embeddings/oleObject122.bin"/><Relationship Id="rId12" Type="http://schemas.openxmlformats.org/officeDocument/2006/relationships/oleObject" Target="../embeddings/oleObject1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121.bin"/><Relationship Id="rId11" Type="http://schemas.openxmlformats.org/officeDocument/2006/relationships/oleObject" Target="../embeddings/oleObject126.bin"/><Relationship Id="rId5" Type="http://schemas.openxmlformats.org/officeDocument/2006/relationships/oleObject" Target="../embeddings/oleObject120.bin"/><Relationship Id="rId10" Type="http://schemas.openxmlformats.org/officeDocument/2006/relationships/oleObject" Target="../embeddings/oleObject125.bin"/><Relationship Id="rId4" Type="http://schemas.openxmlformats.org/officeDocument/2006/relationships/oleObject" Target="../embeddings/oleObject119.bin"/><Relationship Id="rId9" Type="http://schemas.openxmlformats.org/officeDocument/2006/relationships/oleObject" Target="../embeddings/oleObject12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../../../../../Applets%20Physics/ph14e/generator_e.htm" TargetMode="External"/><Relationship Id="rId3" Type="http://schemas.openxmlformats.org/officeDocument/2006/relationships/image" Target="../media/image13.png"/><Relationship Id="rId7" Type="http://schemas.openxmlformats.org/officeDocument/2006/relationships/hyperlink" Target="../../../../../../Applets%20Physics/ph14e/generator_e.htm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png"/><Relationship Id="rId9" Type="http://schemas.openxmlformats.org/officeDocument/2006/relationships/oleObject" Target="../embeddings/oleObject4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1.vml"/><Relationship Id="rId4" Type="http://schemas.openxmlformats.org/officeDocument/2006/relationships/oleObject" Target="../embeddings/oleObject129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133.bin"/><Relationship Id="rId5" Type="http://schemas.openxmlformats.org/officeDocument/2006/relationships/oleObject" Target="../embeddings/oleObject132.bin"/><Relationship Id="rId4" Type="http://schemas.openxmlformats.org/officeDocument/2006/relationships/oleObject" Target="../embeddings/oleObject131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8.bin"/><Relationship Id="rId3" Type="http://schemas.openxmlformats.org/officeDocument/2006/relationships/image" Target="../media/image144.png"/><Relationship Id="rId7" Type="http://schemas.openxmlformats.org/officeDocument/2006/relationships/oleObject" Target="../embeddings/oleObject13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Relationship Id="rId6" Type="http://schemas.openxmlformats.org/officeDocument/2006/relationships/oleObject" Target="../embeddings/oleObject136.bin"/><Relationship Id="rId5" Type="http://schemas.openxmlformats.org/officeDocument/2006/relationships/oleObject" Target="../embeddings/oleObject135.bin"/><Relationship Id="rId4" Type="http://schemas.openxmlformats.org/officeDocument/2006/relationships/oleObject" Target="../embeddings/oleObject134.bin"/><Relationship Id="rId9" Type="http://schemas.openxmlformats.org/officeDocument/2006/relationships/oleObject" Target="../embeddings/oleObject139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4.bin"/><Relationship Id="rId3" Type="http://schemas.openxmlformats.org/officeDocument/2006/relationships/image" Target="../media/image151.png"/><Relationship Id="rId7" Type="http://schemas.openxmlformats.org/officeDocument/2006/relationships/oleObject" Target="../embeddings/oleObject14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142.bin"/><Relationship Id="rId5" Type="http://schemas.openxmlformats.org/officeDocument/2006/relationships/oleObject" Target="../embeddings/oleObject141.bin"/><Relationship Id="rId4" Type="http://schemas.openxmlformats.org/officeDocument/2006/relationships/oleObject" Target="../embeddings/oleObject140.bin"/><Relationship Id="rId9" Type="http://schemas.openxmlformats.org/officeDocument/2006/relationships/oleObject" Target="../embeddings/oleObject145.bin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1.bin"/><Relationship Id="rId13" Type="http://schemas.openxmlformats.org/officeDocument/2006/relationships/oleObject" Target="../embeddings/oleObject156.bin"/><Relationship Id="rId3" Type="http://schemas.openxmlformats.org/officeDocument/2006/relationships/oleObject" Target="../embeddings/oleObject146.bin"/><Relationship Id="rId7" Type="http://schemas.openxmlformats.org/officeDocument/2006/relationships/oleObject" Target="../embeddings/oleObject150.bin"/><Relationship Id="rId12" Type="http://schemas.openxmlformats.org/officeDocument/2006/relationships/oleObject" Target="../embeddings/oleObject15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149.bin"/><Relationship Id="rId11" Type="http://schemas.openxmlformats.org/officeDocument/2006/relationships/oleObject" Target="../embeddings/oleObject154.bin"/><Relationship Id="rId5" Type="http://schemas.openxmlformats.org/officeDocument/2006/relationships/oleObject" Target="../embeddings/oleObject148.bin"/><Relationship Id="rId10" Type="http://schemas.openxmlformats.org/officeDocument/2006/relationships/oleObject" Target="../embeddings/oleObject153.bin"/><Relationship Id="rId4" Type="http://schemas.openxmlformats.org/officeDocument/2006/relationships/oleObject" Target="../embeddings/oleObject147.bin"/><Relationship Id="rId9" Type="http://schemas.openxmlformats.org/officeDocument/2006/relationships/oleObject" Target="../embeddings/oleObject152.bin"/><Relationship Id="rId14" Type="http://schemas.openxmlformats.org/officeDocument/2006/relationships/oleObject" Target="../embeddings/oleObject157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3.bin"/><Relationship Id="rId13" Type="http://schemas.openxmlformats.org/officeDocument/2006/relationships/oleObject" Target="../embeddings/oleObject168.bin"/><Relationship Id="rId3" Type="http://schemas.openxmlformats.org/officeDocument/2006/relationships/oleObject" Target="../embeddings/oleObject158.bin"/><Relationship Id="rId7" Type="http://schemas.openxmlformats.org/officeDocument/2006/relationships/oleObject" Target="../embeddings/oleObject162.bin"/><Relationship Id="rId12" Type="http://schemas.openxmlformats.org/officeDocument/2006/relationships/oleObject" Target="../embeddings/oleObject16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Relationship Id="rId6" Type="http://schemas.openxmlformats.org/officeDocument/2006/relationships/oleObject" Target="../embeddings/oleObject161.bin"/><Relationship Id="rId11" Type="http://schemas.openxmlformats.org/officeDocument/2006/relationships/oleObject" Target="../embeddings/oleObject166.bin"/><Relationship Id="rId5" Type="http://schemas.openxmlformats.org/officeDocument/2006/relationships/oleObject" Target="../embeddings/oleObject160.bin"/><Relationship Id="rId10" Type="http://schemas.openxmlformats.org/officeDocument/2006/relationships/oleObject" Target="../embeddings/oleObject165.bin"/><Relationship Id="rId4" Type="http://schemas.openxmlformats.org/officeDocument/2006/relationships/oleObject" Target="../embeddings/oleObject159.bin"/><Relationship Id="rId9" Type="http://schemas.openxmlformats.org/officeDocument/2006/relationships/oleObject" Target="../embeddings/oleObject164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4" Type="http://schemas.openxmlformats.org/officeDocument/2006/relationships/oleObject" Target="../embeddings/oleObject17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8.vml"/><Relationship Id="rId4" Type="http://schemas.openxmlformats.org/officeDocument/2006/relationships/oleObject" Target="../embeddings/oleObject172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9.v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8.bin"/><Relationship Id="rId3" Type="http://schemas.openxmlformats.org/officeDocument/2006/relationships/image" Target="../media/image144.png"/><Relationship Id="rId7" Type="http://schemas.openxmlformats.org/officeDocument/2006/relationships/oleObject" Target="../embeddings/oleObject17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176.bin"/><Relationship Id="rId11" Type="http://schemas.openxmlformats.org/officeDocument/2006/relationships/oleObject" Target="../embeddings/oleObject181.bin"/><Relationship Id="rId5" Type="http://schemas.openxmlformats.org/officeDocument/2006/relationships/oleObject" Target="../embeddings/oleObject175.bin"/><Relationship Id="rId10" Type="http://schemas.openxmlformats.org/officeDocument/2006/relationships/oleObject" Target="../embeddings/oleObject180.bin"/><Relationship Id="rId4" Type="http://schemas.openxmlformats.org/officeDocument/2006/relationships/oleObject" Target="../embeddings/oleObject174.bin"/><Relationship Id="rId9" Type="http://schemas.openxmlformats.org/officeDocument/2006/relationships/oleObject" Target="../embeddings/oleObject17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2.png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1.vml"/><Relationship Id="rId6" Type="http://schemas.openxmlformats.org/officeDocument/2006/relationships/oleObject" Target="../embeddings/oleObject185.bin"/><Relationship Id="rId5" Type="http://schemas.openxmlformats.org/officeDocument/2006/relationships/oleObject" Target="../embeddings/oleObject184.bin"/><Relationship Id="rId4" Type="http://schemas.openxmlformats.org/officeDocument/2006/relationships/oleObject" Target="../embeddings/oleObject183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6.bin"/><Relationship Id="rId7" Type="http://schemas.openxmlformats.org/officeDocument/2006/relationships/oleObject" Target="../embeddings/oleObject19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2.vml"/><Relationship Id="rId6" Type="http://schemas.openxmlformats.org/officeDocument/2006/relationships/oleObject" Target="../embeddings/oleObject189.bin"/><Relationship Id="rId5" Type="http://schemas.openxmlformats.org/officeDocument/2006/relationships/oleObject" Target="../embeddings/oleObject188.bin"/><Relationship Id="rId4" Type="http://schemas.openxmlformats.org/officeDocument/2006/relationships/oleObject" Target="../embeddings/oleObject187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6.bin"/><Relationship Id="rId13" Type="http://schemas.openxmlformats.org/officeDocument/2006/relationships/oleObject" Target="../embeddings/oleObject201.bin"/><Relationship Id="rId18" Type="http://schemas.openxmlformats.org/officeDocument/2006/relationships/oleObject" Target="../embeddings/oleObject206.bin"/><Relationship Id="rId3" Type="http://schemas.openxmlformats.org/officeDocument/2006/relationships/oleObject" Target="../embeddings/oleObject191.bin"/><Relationship Id="rId21" Type="http://schemas.openxmlformats.org/officeDocument/2006/relationships/oleObject" Target="../embeddings/oleObject209.bin"/><Relationship Id="rId7" Type="http://schemas.openxmlformats.org/officeDocument/2006/relationships/oleObject" Target="../embeddings/oleObject195.bin"/><Relationship Id="rId12" Type="http://schemas.openxmlformats.org/officeDocument/2006/relationships/oleObject" Target="../embeddings/oleObject200.bin"/><Relationship Id="rId17" Type="http://schemas.openxmlformats.org/officeDocument/2006/relationships/oleObject" Target="../embeddings/oleObject205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04.bin"/><Relationship Id="rId20" Type="http://schemas.openxmlformats.org/officeDocument/2006/relationships/oleObject" Target="../embeddings/oleObject208.bin"/><Relationship Id="rId1" Type="http://schemas.openxmlformats.org/officeDocument/2006/relationships/vmlDrawing" Target="../drawings/vmlDrawing43.vml"/><Relationship Id="rId6" Type="http://schemas.openxmlformats.org/officeDocument/2006/relationships/oleObject" Target="../embeddings/oleObject194.bin"/><Relationship Id="rId11" Type="http://schemas.openxmlformats.org/officeDocument/2006/relationships/oleObject" Target="../embeddings/oleObject199.bin"/><Relationship Id="rId5" Type="http://schemas.openxmlformats.org/officeDocument/2006/relationships/oleObject" Target="../embeddings/oleObject193.bin"/><Relationship Id="rId15" Type="http://schemas.openxmlformats.org/officeDocument/2006/relationships/oleObject" Target="../embeddings/oleObject203.bin"/><Relationship Id="rId10" Type="http://schemas.openxmlformats.org/officeDocument/2006/relationships/oleObject" Target="../embeddings/oleObject198.bin"/><Relationship Id="rId19" Type="http://schemas.openxmlformats.org/officeDocument/2006/relationships/oleObject" Target="../embeddings/oleObject207.bin"/><Relationship Id="rId4" Type="http://schemas.openxmlformats.org/officeDocument/2006/relationships/oleObject" Target="../embeddings/oleObject192.bin"/><Relationship Id="rId9" Type="http://schemas.openxmlformats.org/officeDocument/2006/relationships/oleObject" Target="../embeddings/oleObject197.bin"/><Relationship Id="rId14" Type="http://schemas.openxmlformats.org/officeDocument/2006/relationships/oleObject" Target="../embeddings/oleObject202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4.gi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4.bin"/><Relationship Id="rId3" Type="http://schemas.openxmlformats.org/officeDocument/2006/relationships/image" Target="../media/image151.png"/><Relationship Id="rId7" Type="http://schemas.openxmlformats.org/officeDocument/2006/relationships/oleObject" Target="../embeddings/oleObject2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4.vml"/><Relationship Id="rId6" Type="http://schemas.openxmlformats.org/officeDocument/2006/relationships/oleObject" Target="../embeddings/oleObject212.bin"/><Relationship Id="rId5" Type="http://schemas.openxmlformats.org/officeDocument/2006/relationships/oleObject" Target="../embeddings/oleObject211.bin"/><Relationship Id="rId4" Type="http://schemas.openxmlformats.org/officeDocument/2006/relationships/oleObject" Target="../embeddings/oleObject210.bin"/><Relationship Id="rId9" Type="http://schemas.openxmlformats.org/officeDocument/2006/relationships/oleObject" Target="../embeddings/oleObject215.bin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1.bin"/><Relationship Id="rId13" Type="http://schemas.openxmlformats.org/officeDocument/2006/relationships/oleObject" Target="../embeddings/oleObject226.bin"/><Relationship Id="rId3" Type="http://schemas.openxmlformats.org/officeDocument/2006/relationships/oleObject" Target="../embeddings/oleObject216.bin"/><Relationship Id="rId7" Type="http://schemas.openxmlformats.org/officeDocument/2006/relationships/oleObject" Target="../embeddings/oleObject220.bin"/><Relationship Id="rId12" Type="http://schemas.openxmlformats.org/officeDocument/2006/relationships/oleObject" Target="../embeddings/oleObject2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5.vml"/><Relationship Id="rId6" Type="http://schemas.openxmlformats.org/officeDocument/2006/relationships/oleObject" Target="../embeddings/oleObject219.bin"/><Relationship Id="rId11" Type="http://schemas.openxmlformats.org/officeDocument/2006/relationships/oleObject" Target="../embeddings/oleObject224.bin"/><Relationship Id="rId5" Type="http://schemas.openxmlformats.org/officeDocument/2006/relationships/oleObject" Target="../embeddings/oleObject218.bin"/><Relationship Id="rId10" Type="http://schemas.openxmlformats.org/officeDocument/2006/relationships/oleObject" Target="../embeddings/oleObject223.bin"/><Relationship Id="rId4" Type="http://schemas.openxmlformats.org/officeDocument/2006/relationships/oleObject" Target="../embeddings/oleObject217.bin"/><Relationship Id="rId9" Type="http://schemas.openxmlformats.org/officeDocument/2006/relationships/oleObject" Target="../embeddings/oleObject222.bin"/><Relationship Id="rId14" Type="http://schemas.openxmlformats.org/officeDocument/2006/relationships/oleObject" Target="../embeddings/oleObject227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2.bin"/><Relationship Id="rId13" Type="http://schemas.openxmlformats.org/officeDocument/2006/relationships/oleObject" Target="../embeddings/oleObject237.bin"/><Relationship Id="rId3" Type="http://schemas.openxmlformats.org/officeDocument/2006/relationships/image" Target="../media/image151.png"/><Relationship Id="rId7" Type="http://schemas.openxmlformats.org/officeDocument/2006/relationships/oleObject" Target="../embeddings/oleObject231.bin"/><Relationship Id="rId12" Type="http://schemas.openxmlformats.org/officeDocument/2006/relationships/oleObject" Target="../embeddings/oleObject236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40.bin"/><Relationship Id="rId1" Type="http://schemas.openxmlformats.org/officeDocument/2006/relationships/vmlDrawing" Target="../drawings/vmlDrawing46.vml"/><Relationship Id="rId6" Type="http://schemas.openxmlformats.org/officeDocument/2006/relationships/oleObject" Target="../embeddings/oleObject230.bin"/><Relationship Id="rId11" Type="http://schemas.openxmlformats.org/officeDocument/2006/relationships/oleObject" Target="../embeddings/oleObject235.bin"/><Relationship Id="rId5" Type="http://schemas.openxmlformats.org/officeDocument/2006/relationships/oleObject" Target="../embeddings/oleObject229.bin"/><Relationship Id="rId15" Type="http://schemas.openxmlformats.org/officeDocument/2006/relationships/oleObject" Target="../embeddings/oleObject239.bin"/><Relationship Id="rId10" Type="http://schemas.openxmlformats.org/officeDocument/2006/relationships/oleObject" Target="../embeddings/oleObject234.bin"/><Relationship Id="rId4" Type="http://schemas.openxmlformats.org/officeDocument/2006/relationships/oleObject" Target="../embeddings/oleObject228.bin"/><Relationship Id="rId9" Type="http://schemas.openxmlformats.org/officeDocument/2006/relationships/oleObject" Target="../embeddings/oleObject233.bin"/><Relationship Id="rId14" Type="http://schemas.openxmlformats.org/officeDocument/2006/relationships/oleObject" Target="../embeddings/oleObject238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6.gif"/><Relationship Id="rId2" Type="http://schemas.openxmlformats.org/officeDocument/2006/relationships/image" Target="../media/image245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6.bin"/><Relationship Id="rId3" Type="http://schemas.openxmlformats.org/officeDocument/2006/relationships/oleObject" Target="../embeddings/oleObject241.bin"/><Relationship Id="rId7" Type="http://schemas.openxmlformats.org/officeDocument/2006/relationships/oleObject" Target="../embeddings/oleObject24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7.vml"/><Relationship Id="rId6" Type="http://schemas.openxmlformats.org/officeDocument/2006/relationships/oleObject" Target="../embeddings/oleObject244.bin"/><Relationship Id="rId5" Type="http://schemas.openxmlformats.org/officeDocument/2006/relationships/oleObject" Target="../embeddings/oleObject243.bin"/><Relationship Id="rId10" Type="http://schemas.openxmlformats.org/officeDocument/2006/relationships/oleObject" Target="../embeddings/oleObject248.bin"/><Relationship Id="rId4" Type="http://schemas.openxmlformats.org/officeDocument/2006/relationships/oleObject" Target="../embeddings/oleObject242.bin"/><Relationship Id="rId9" Type="http://schemas.openxmlformats.org/officeDocument/2006/relationships/oleObject" Target="../embeddings/oleObject247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8.vml"/><Relationship Id="rId6" Type="http://schemas.openxmlformats.org/officeDocument/2006/relationships/oleObject" Target="../embeddings/oleObject252.bin"/><Relationship Id="rId5" Type="http://schemas.openxmlformats.org/officeDocument/2006/relationships/oleObject" Target="../embeddings/oleObject251.bin"/><Relationship Id="rId4" Type="http://schemas.openxmlformats.org/officeDocument/2006/relationships/oleObject" Target="../embeddings/oleObject250.bin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5.bin"/><Relationship Id="rId3" Type="http://schemas.openxmlformats.org/officeDocument/2006/relationships/oleObject" Target="../embeddings/oleObject253.bin"/><Relationship Id="rId7" Type="http://schemas.openxmlformats.org/officeDocument/2006/relationships/image" Target="../media/image26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9.vml"/><Relationship Id="rId6" Type="http://schemas.openxmlformats.org/officeDocument/2006/relationships/image" Target="../media/image214.gif"/><Relationship Id="rId5" Type="http://schemas.openxmlformats.org/officeDocument/2006/relationships/image" Target="../media/image260.png"/><Relationship Id="rId10" Type="http://schemas.openxmlformats.org/officeDocument/2006/relationships/oleObject" Target="../embeddings/oleObject257.bin"/><Relationship Id="rId4" Type="http://schemas.openxmlformats.org/officeDocument/2006/relationships/oleObject" Target="../embeddings/oleObject254.bin"/><Relationship Id="rId9" Type="http://schemas.openxmlformats.org/officeDocument/2006/relationships/oleObject" Target="../embeddings/oleObject256.bin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2.bin"/><Relationship Id="rId3" Type="http://schemas.openxmlformats.org/officeDocument/2006/relationships/oleObject" Target="../embeddings/oleObject258.bin"/><Relationship Id="rId7" Type="http://schemas.openxmlformats.org/officeDocument/2006/relationships/oleObject" Target="../embeddings/oleObject26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0.vml"/><Relationship Id="rId6" Type="http://schemas.openxmlformats.org/officeDocument/2006/relationships/oleObject" Target="../embeddings/oleObject260.bin"/><Relationship Id="rId11" Type="http://schemas.openxmlformats.org/officeDocument/2006/relationships/oleObject" Target="../embeddings/oleObject265.bin"/><Relationship Id="rId5" Type="http://schemas.openxmlformats.org/officeDocument/2006/relationships/image" Target="../media/image270.png"/><Relationship Id="rId10" Type="http://schemas.openxmlformats.org/officeDocument/2006/relationships/oleObject" Target="../embeddings/oleObject264.bin"/><Relationship Id="rId4" Type="http://schemas.openxmlformats.org/officeDocument/2006/relationships/oleObject" Target="../embeddings/oleObject259.bin"/><Relationship Id="rId9" Type="http://schemas.openxmlformats.org/officeDocument/2006/relationships/oleObject" Target="../embeddings/oleObject263.bin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oleObject" Target="../embeddings/oleObject266.bin"/><Relationship Id="rId7" Type="http://schemas.openxmlformats.org/officeDocument/2006/relationships/oleObject" Target="../embeddings/oleObject27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269.bin"/><Relationship Id="rId11" Type="http://schemas.openxmlformats.org/officeDocument/2006/relationships/oleObject" Target="../embeddings/oleObject273.bin"/><Relationship Id="rId5" Type="http://schemas.openxmlformats.org/officeDocument/2006/relationships/oleObject" Target="../embeddings/oleObject268.bin"/><Relationship Id="rId10" Type="http://schemas.openxmlformats.org/officeDocument/2006/relationships/oleObject" Target="../embeddings/oleObject272.bin"/><Relationship Id="rId4" Type="http://schemas.openxmlformats.org/officeDocument/2006/relationships/oleObject" Target="../embeddings/oleObject267.bin"/><Relationship Id="rId9" Type="http://schemas.openxmlformats.org/officeDocument/2006/relationships/oleObject" Target="../embeddings/oleObject271.bin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7.pn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9.bin"/><Relationship Id="rId13" Type="http://schemas.openxmlformats.org/officeDocument/2006/relationships/oleObject" Target="../embeddings/oleObject283.bin"/><Relationship Id="rId3" Type="http://schemas.openxmlformats.org/officeDocument/2006/relationships/oleObject" Target="../embeddings/oleObject274.bin"/><Relationship Id="rId7" Type="http://schemas.openxmlformats.org/officeDocument/2006/relationships/oleObject" Target="../embeddings/oleObject278.bin"/><Relationship Id="rId12" Type="http://schemas.openxmlformats.org/officeDocument/2006/relationships/image" Target="../media/image270.pn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86.bin"/><Relationship Id="rId1" Type="http://schemas.openxmlformats.org/officeDocument/2006/relationships/vmlDrawing" Target="../drawings/vmlDrawing52.vml"/><Relationship Id="rId6" Type="http://schemas.openxmlformats.org/officeDocument/2006/relationships/oleObject" Target="../embeddings/oleObject277.bin"/><Relationship Id="rId11" Type="http://schemas.openxmlformats.org/officeDocument/2006/relationships/oleObject" Target="../embeddings/oleObject282.bin"/><Relationship Id="rId5" Type="http://schemas.openxmlformats.org/officeDocument/2006/relationships/oleObject" Target="../embeddings/oleObject276.bin"/><Relationship Id="rId15" Type="http://schemas.openxmlformats.org/officeDocument/2006/relationships/oleObject" Target="../embeddings/oleObject285.bin"/><Relationship Id="rId10" Type="http://schemas.openxmlformats.org/officeDocument/2006/relationships/oleObject" Target="../embeddings/oleObject281.bin"/><Relationship Id="rId4" Type="http://schemas.openxmlformats.org/officeDocument/2006/relationships/oleObject" Target="../embeddings/oleObject275.bin"/><Relationship Id="rId9" Type="http://schemas.openxmlformats.org/officeDocument/2006/relationships/oleObject" Target="../embeddings/oleObject280.bin"/><Relationship Id="rId14" Type="http://schemas.openxmlformats.org/officeDocument/2006/relationships/oleObject" Target="../embeddings/oleObject284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oleObject" Target="../embeddings/oleObject287.bin"/><Relationship Id="rId7" Type="http://schemas.openxmlformats.org/officeDocument/2006/relationships/oleObject" Target="../embeddings/oleObject29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290.bin"/><Relationship Id="rId11" Type="http://schemas.openxmlformats.org/officeDocument/2006/relationships/oleObject" Target="../embeddings/oleObject294.bin"/><Relationship Id="rId5" Type="http://schemas.openxmlformats.org/officeDocument/2006/relationships/oleObject" Target="../embeddings/oleObject289.bin"/><Relationship Id="rId10" Type="http://schemas.openxmlformats.org/officeDocument/2006/relationships/oleObject" Target="../embeddings/oleObject293.bin"/><Relationship Id="rId4" Type="http://schemas.openxmlformats.org/officeDocument/2006/relationships/oleObject" Target="../embeddings/oleObject288.bin"/><Relationship Id="rId9" Type="http://schemas.openxmlformats.org/officeDocument/2006/relationships/oleObject" Target="../embeddings/oleObject292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7.bin"/><Relationship Id="rId3" Type="http://schemas.openxmlformats.org/officeDocument/2006/relationships/image" Target="../media/image298.png"/><Relationship Id="rId7" Type="http://schemas.openxmlformats.org/officeDocument/2006/relationships/oleObject" Target="../embeddings/oleObject29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4.vml"/><Relationship Id="rId6" Type="http://schemas.openxmlformats.org/officeDocument/2006/relationships/oleObject" Target="../embeddings/oleObject295.bin"/><Relationship Id="rId11" Type="http://schemas.openxmlformats.org/officeDocument/2006/relationships/hyperlink" Target="../../../../../Applets%20Physics/ph14e/accircuit.htm" TargetMode="External"/><Relationship Id="rId5" Type="http://schemas.openxmlformats.org/officeDocument/2006/relationships/image" Target="../media/image300.png"/><Relationship Id="rId10" Type="http://schemas.openxmlformats.org/officeDocument/2006/relationships/hyperlink" Target="../../../../../../Applets%20Physics/ph14e/accircuit.htm" TargetMode="External"/><Relationship Id="rId4" Type="http://schemas.openxmlformats.org/officeDocument/2006/relationships/image" Target="../media/image299.png"/><Relationship Id="rId9" Type="http://schemas.openxmlformats.org/officeDocument/2006/relationships/oleObject" Target="../embeddings/oleObject29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5.vml"/><Relationship Id="rId5" Type="http://schemas.openxmlformats.org/officeDocument/2006/relationships/oleObject" Target="../embeddings/oleObject301.bin"/><Relationship Id="rId4" Type="http://schemas.openxmlformats.org/officeDocument/2006/relationships/oleObject" Target="../embeddings/oleObject300.bin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6.bin"/><Relationship Id="rId13" Type="http://schemas.openxmlformats.org/officeDocument/2006/relationships/oleObject" Target="../embeddings/oleObject311.bin"/><Relationship Id="rId3" Type="http://schemas.openxmlformats.org/officeDocument/2006/relationships/image" Target="../media/image151.png"/><Relationship Id="rId7" Type="http://schemas.openxmlformats.org/officeDocument/2006/relationships/oleObject" Target="../embeddings/oleObject305.bin"/><Relationship Id="rId12" Type="http://schemas.openxmlformats.org/officeDocument/2006/relationships/oleObject" Target="../embeddings/oleObject3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6.vml"/><Relationship Id="rId6" Type="http://schemas.openxmlformats.org/officeDocument/2006/relationships/oleObject" Target="../embeddings/oleObject304.bin"/><Relationship Id="rId11" Type="http://schemas.openxmlformats.org/officeDocument/2006/relationships/oleObject" Target="../embeddings/oleObject309.bin"/><Relationship Id="rId5" Type="http://schemas.openxmlformats.org/officeDocument/2006/relationships/oleObject" Target="../embeddings/oleObject303.bin"/><Relationship Id="rId10" Type="http://schemas.openxmlformats.org/officeDocument/2006/relationships/oleObject" Target="../embeddings/oleObject308.bin"/><Relationship Id="rId4" Type="http://schemas.openxmlformats.org/officeDocument/2006/relationships/oleObject" Target="../embeddings/oleObject302.bin"/><Relationship Id="rId9" Type="http://schemas.openxmlformats.org/officeDocument/2006/relationships/oleObject" Target="../embeddings/oleObject307.bin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7.bin"/><Relationship Id="rId13" Type="http://schemas.openxmlformats.org/officeDocument/2006/relationships/oleObject" Target="../embeddings/oleObject321.bin"/><Relationship Id="rId3" Type="http://schemas.openxmlformats.org/officeDocument/2006/relationships/oleObject" Target="../embeddings/oleObject312.bin"/><Relationship Id="rId7" Type="http://schemas.openxmlformats.org/officeDocument/2006/relationships/oleObject" Target="../embeddings/oleObject316.bin"/><Relationship Id="rId12" Type="http://schemas.openxmlformats.org/officeDocument/2006/relationships/image" Target="../media/image32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7.vml"/><Relationship Id="rId6" Type="http://schemas.openxmlformats.org/officeDocument/2006/relationships/oleObject" Target="../embeddings/oleObject315.bin"/><Relationship Id="rId11" Type="http://schemas.openxmlformats.org/officeDocument/2006/relationships/oleObject" Target="../embeddings/oleObject320.bin"/><Relationship Id="rId5" Type="http://schemas.openxmlformats.org/officeDocument/2006/relationships/oleObject" Target="../embeddings/oleObject314.bin"/><Relationship Id="rId10" Type="http://schemas.openxmlformats.org/officeDocument/2006/relationships/oleObject" Target="../embeddings/oleObject319.bin"/><Relationship Id="rId4" Type="http://schemas.openxmlformats.org/officeDocument/2006/relationships/oleObject" Target="../embeddings/oleObject313.bin"/><Relationship Id="rId9" Type="http://schemas.openxmlformats.org/officeDocument/2006/relationships/oleObject" Target="../embeddings/oleObject318.bin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3" Type="http://schemas.openxmlformats.org/officeDocument/2006/relationships/oleObject" Target="../embeddings/oleObject322.bin"/><Relationship Id="rId7" Type="http://schemas.openxmlformats.org/officeDocument/2006/relationships/oleObject" Target="../embeddings/oleObject3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8.vml"/><Relationship Id="rId6" Type="http://schemas.openxmlformats.org/officeDocument/2006/relationships/oleObject" Target="../embeddings/oleObject325.bin"/><Relationship Id="rId5" Type="http://schemas.openxmlformats.org/officeDocument/2006/relationships/oleObject" Target="../embeddings/oleObject324.bin"/><Relationship Id="rId4" Type="http://schemas.openxmlformats.org/officeDocument/2006/relationships/oleObject" Target="../embeddings/oleObject323.bin"/><Relationship Id="rId9" Type="http://schemas.openxmlformats.org/officeDocument/2006/relationships/image" Target="../media/image331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1.bin"/><Relationship Id="rId13" Type="http://schemas.openxmlformats.org/officeDocument/2006/relationships/image" Target="../media/image324.png"/><Relationship Id="rId3" Type="http://schemas.openxmlformats.org/officeDocument/2006/relationships/oleObject" Target="../embeddings/oleObject327.bin"/><Relationship Id="rId7" Type="http://schemas.openxmlformats.org/officeDocument/2006/relationships/oleObject" Target="../embeddings/oleObject330.bin"/><Relationship Id="rId12" Type="http://schemas.openxmlformats.org/officeDocument/2006/relationships/oleObject" Target="../embeddings/oleObject3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9.vml"/><Relationship Id="rId6" Type="http://schemas.openxmlformats.org/officeDocument/2006/relationships/image" Target="../media/image343.wmf"/><Relationship Id="rId11" Type="http://schemas.openxmlformats.org/officeDocument/2006/relationships/oleObject" Target="../embeddings/oleObject334.bin"/><Relationship Id="rId5" Type="http://schemas.openxmlformats.org/officeDocument/2006/relationships/oleObject" Target="../embeddings/oleObject329.bin"/><Relationship Id="rId15" Type="http://schemas.openxmlformats.org/officeDocument/2006/relationships/oleObject" Target="../embeddings/oleObject337.bin"/><Relationship Id="rId10" Type="http://schemas.openxmlformats.org/officeDocument/2006/relationships/oleObject" Target="../embeddings/oleObject333.bin"/><Relationship Id="rId4" Type="http://schemas.openxmlformats.org/officeDocument/2006/relationships/oleObject" Target="../embeddings/oleObject328.bin"/><Relationship Id="rId9" Type="http://schemas.openxmlformats.org/officeDocument/2006/relationships/oleObject" Target="../embeddings/oleObject332.bin"/><Relationship Id="rId14" Type="http://schemas.openxmlformats.org/officeDocument/2006/relationships/oleObject" Target="../embeddings/oleObject336.bin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0.bin"/><Relationship Id="rId13" Type="http://schemas.openxmlformats.org/officeDocument/2006/relationships/hyperlink" Target="../../../../../Applets%20Physics/ph14e/accircuit.htm" TargetMode="External"/><Relationship Id="rId3" Type="http://schemas.openxmlformats.org/officeDocument/2006/relationships/image" Target="../media/image348.png"/><Relationship Id="rId7" Type="http://schemas.openxmlformats.org/officeDocument/2006/relationships/oleObject" Target="../embeddings/oleObject339.bin"/><Relationship Id="rId12" Type="http://schemas.openxmlformats.org/officeDocument/2006/relationships/hyperlink" Target="../../../../../../Applets%20Physics/ph14e/accircuit.htm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0.vml"/><Relationship Id="rId6" Type="http://schemas.openxmlformats.org/officeDocument/2006/relationships/oleObject" Target="../embeddings/oleObject338.bin"/><Relationship Id="rId11" Type="http://schemas.openxmlformats.org/officeDocument/2006/relationships/image" Target="../media/image352.png"/><Relationship Id="rId5" Type="http://schemas.openxmlformats.org/officeDocument/2006/relationships/image" Target="../media/image350.png"/><Relationship Id="rId10" Type="http://schemas.openxmlformats.org/officeDocument/2006/relationships/image" Target="../media/image351.png"/><Relationship Id="rId4" Type="http://schemas.openxmlformats.org/officeDocument/2006/relationships/image" Target="../media/image349.png"/><Relationship Id="rId9" Type="http://schemas.openxmlformats.org/officeDocument/2006/relationships/oleObject" Target="../embeddings/oleObject341.bin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1.vml"/><Relationship Id="rId5" Type="http://schemas.openxmlformats.org/officeDocument/2006/relationships/oleObject" Target="../embeddings/oleObject344.bin"/><Relationship Id="rId4" Type="http://schemas.openxmlformats.org/officeDocument/2006/relationships/oleObject" Target="../embeddings/oleObject343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9.bin"/><Relationship Id="rId13" Type="http://schemas.openxmlformats.org/officeDocument/2006/relationships/oleObject" Target="../embeddings/oleObject353.bin"/><Relationship Id="rId3" Type="http://schemas.openxmlformats.org/officeDocument/2006/relationships/image" Target="../media/image365.png"/><Relationship Id="rId7" Type="http://schemas.openxmlformats.org/officeDocument/2006/relationships/oleObject" Target="../embeddings/oleObject348.bin"/><Relationship Id="rId12" Type="http://schemas.openxmlformats.org/officeDocument/2006/relationships/oleObject" Target="../embeddings/oleObject35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2.vml"/><Relationship Id="rId6" Type="http://schemas.openxmlformats.org/officeDocument/2006/relationships/oleObject" Target="../embeddings/oleObject347.bin"/><Relationship Id="rId11" Type="http://schemas.openxmlformats.org/officeDocument/2006/relationships/oleObject" Target="../embeddings/oleObject351.bin"/><Relationship Id="rId5" Type="http://schemas.openxmlformats.org/officeDocument/2006/relationships/oleObject" Target="../embeddings/oleObject346.bin"/><Relationship Id="rId10" Type="http://schemas.openxmlformats.org/officeDocument/2006/relationships/image" Target="../media/image366.png"/><Relationship Id="rId4" Type="http://schemas.openxmlformats.org/officeDocument/2006/relationships/oleObject" Target="../embeddings/oleObject345.bin"/><Relationship Id="rId9" Type="http://schemas.openxmlformats.org/officeDocument/2006/relationships/oleObject" Target="../embeddings/oleObject350.bin"/><Relationship Id="rId14" Type="http://schemas.openxmlformats.org/officeDocument/2006/relationships/oleObject" Target="../embeddings/oleObject354.bin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366.png"/><Relationship Id="rId7" Type="http://schemas.openxmlformats.org/officeDocument/2006/relationships/oleObject" Target="../embeddings/oleObject3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3.vml"/><Relationship Id="rId6" Type="http://schemas.openxmlformats.org/officeDocument/2006/relationships/oleObject" Target="../embeddings/oleObject357.bin"/><Relationship Id="rId5" Type="http://schemas.openxmlformats.org/officeDocument/2006/relationships/oleObject" Target="../embeddings/oleObject356.bin"/><Relationship Id="rId4" Type="http://schemas.openxmlformats.org/officeDocument/2006/relationships/oleObject" Target="../embeddings/oleObject355.bin"/><Relationship Id="rId9" Type="http://schemas.openxmlformats.org/officeDocument/2006/relationships/image" Target="../media/image371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3.bin"/><Relationship Id="rId13" Type="http://schemas.openxmlformats.org/officeDocument/2006/relationships/image" Target="../media/image382.png"/><Relationship Id="rId3" Type="http://schemas.openxmlformats.org/officeDocument/2006/relationships/image" Target="../media/image380.png"/><Relationship Id="rId7" Type="http://schemas.openxmlformats.org/officeDocument/2006/relationships/oleObject" Target="../embeddings/oleObject362.bin"/><Relationship Id="rId12" Type="http://schemas.openxmlformats.org/officeDocument/2006/relationships/image" Target="../media/image381.png"/><Relationship Id="rId17" Type="http://schemas.openxmlformats.org/officeDocument/2006/relationships/hyperlink" Target="../../../../../Applets%20Physics/ph14e/accircuit.htm" TargetMode="External"/><Relationship Id="rId2" Type="http://schemas.openxmlformats.org/officeDocument/2006/relationships/slideLayout" Target="../slideLayouts/slideLayout7.xml"/><Relationship Id="rId16" Type="http://schemas.openxmlformats.org/officeDocument/2006/relationships/hyperlink" Target="../../../../../../Applets%20Physics/ph14e/accircuit.htm" TargetMode="External"/><Relationship Id="rId1" Type="http://schemas.openxmlformats.org/officeDocument/2006/relationships/vmlDrawing" Target="../drawings/vmlDrawing64.vml"/><Relationship Id="rId6" Type="http://schemas.openxmlformats.org/officeDocument/2006/relationships/oleObject" Target="../embeddings/oleObject361.bin"/><Relationship Id="rId11" Type="http://schemas.openxmlformats.org/officeDocument/2006/relationships/oleObject" Target="../embeddings/oleObject366.bin"/><Relationship Id="rId5" Type="http://schemas.openxmlformats.org/officeDocument/2006/relationships/oleObject" Target="../embeddings/oleObject360.bin"/><Relationship Id="rId15" Type="http://schemas.openxmlformats.org/officeDocument/2006/relationships/image" Target="../media/image384.png"/><Relationship Id="rId10" Type="http://schemas.openxmlformats.org/officeDocument/2006/relationships/oleObject" Target="../embeddings/oleObject365.bin"/><Relationship Id="rId4" Type="http://schemas.openxmlformats.org/officeDocument/2006/relationships/oleObject" Target="../embeddings/oleObject359.bin"/><Relationship Id="rId9" Type="http://schemas.openxmlformats.org/officeDocument/2006/relationships/oleObject" Target="../embeddings/oleObject364.bin"/><Relationship Id="rId14" Type="http://schemas.openxmlformats.org/officeDocument/2006/relationships/image" Target="../media/image38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1.bin"/><Relationship Id="rId13" Type="http://schemas.openxmlformats.org/officeDocument/2006/relationships/oleObject" Target="../embeddings/oleObject376.bin"/><Relationship Id="rId18" Type="http://schemas.openxmlformats.org/officeDocument/2006/relationships/image" Target="../media/image399.png"/><Relationship Id="rId3" Type="http://schemas.openxmlformats.org/officeDocument/2006/relationships/oleObject" Target="../embeddings/oleObject367.bin"/><Relationship Id="rId7" Type="http://schemas.openxmlformats.org/officeDocument/2006/relationships/image" Target="../media/image397.png"/><Relationship Id="rId12" Type="http://schemas.openxmlformats.org/officeDocument/2006/relationships/oleObject" Target="../embeddings/oleObject375.bin"/><Relationship Id="rId17" Type="http://schemas.openxmlformats.org/officeDocument/2006/relationships/image" Target="../media/image398.png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379.bin"/><Relationship Id="rId1" Type="http://schemas.openxmlformats.org/officeDocument/2006/relationships/vmlDrawing" Target="../drawings/vmlDrawing65.vml"/><Relationship Id="rId6" Type="http://schemas.openxmlformats.org/officeDocument/2006/relationships/oleObject" Target="../embeddings/oleObject370.bin"/><Relationship Id="rId11" Type="http://schemas.openxmlformats.org/officeDocument/2006/relationships/oleObject" Target="../embeddings/oleObject374.bin"/><Relationship Id="rId5" Type="http://schemas.openxmlformats.org/officeDocument/2006/relationships/oleObject" Target="../embeddings/oleObject369.bin"/><Relationship Id="rId15" Type="http://schemas.openxmlformats.org/officeDocument/2006/relationships/oleObject" Target="../embeddings/oleObject378.bin"/><Relationship Id="rId10" Type="http://schemas.openxmlformats.org/officeDocument/2006/relationships/oleObject" Target="../embeddings/oleObject373.bin"/><Relationship Id="rId4" Type="http://schemas.openxmlformats.org/officeDocument/2006/relationships/oleObject" Target="../embeddings/oleObject368.bin"/><Relationship Id="rId9" Type="http://schemas.openxmlformats.org/officeDocument/2006/relationships/oleObject" Target="../embeddings/oleObject372.bin"/><Relationship Id="rId14" Type="http://schemas.openxmlformats.org/officeDocument/2006/relationships/oleObject" Target="../embeddings/oleObject37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 smtClean="0"/>
              <a:t>Análisis de estado senoidal permanente</a:t>
            </a:r>
            <a:endParaRPr lang="es-EC" dirty="0"/>
          </a:p>
        </p:txBody>
      </p:sp>
      <p:pic>
        <p:nvPicPr>
          <p:cNvPr id="5122" name="Picture 2" descr="F:\cab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73" y="3357582"/>
            <a:ext cx="1857375" cy="2786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3 CuadroTexto"/>
          <p:cNvSpPr txBox="1"/>
          <p:nvPr/>
        </p:nvSpPr>
        <p:spPr>
          <a:xfrm>
            <a:off x="642910" y="450057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>
                <a:solidFill>
                  <a:schemeClr val="bg1">
                    <a:lumMod val="50000"/>
                  </a:schemeClr>
                </a:solidFill>
              </a:rPr>
              <a:t>Parte A</a:t>
            </a:r>
            <a:endParaRPr lang="es-EC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/>
          <a:lstStyle/>
          <a:p>
            <a:r>
              <a:rPr lang="es-EC" dirty="0" smtClean="0"/>
              <a:t>Función senoidal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1500166" y="5425875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 senoidal graficada en términos de la frecuencia y el tiempo</a:t>
            </a:r>
            <a:endParaRPr lang="es-EC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714480" y="1714488"/>
            <a:ext cx="6259556" cy="3286148"/>
            <a:chOff x="1714480" y="1714488"/>
            <a:chExt cx="6259556" cy="328614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14480" y="1714488"/>
              <a:ext cx="6231281" cy="32861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6" name="5 Objeto"/>
            <p:cNvGraphicFramePr>
              <a:graphicFrameLocks noChangeAspect="1"/>
            </p:cNvGraphicFramePr>
            <p:nvPr/>
          </p:nvGraphicFramePr>
          <p:xfrm>
            <a:off x="7643834" y="3538626"/>
            <a:ext cx="330202" cy="461878"/>
          </p:xfrm>
          <a:graphic>
            <a:graphicData uri="http://schemas.openxmlformats.org/presentationml/2006/ole">
              <p:oleObj spid="_x0000_s24579" name="Ecuación" r:id="rId4" imgW="88560" imgH="152280" progId="Equation.3">
                <p:embed/>
              </p:oleObj>
            </a:graphicData>
          </a:graphic>
        </p:graphicFrame>
      </p:grpSp>
      <p:graphicFrame>
        <p:nvGraphicFramePr>
          <p:cNvPr id="10" name="9 Objeto"/>
          <p:cNvGraphicFramePr>
            <a:graphicFrameLocks noChangeAspect="1"/>
          </p:cNvGraphicFramePr>
          <p:nvPr/>
        </p:nvGraphicFramePr>
        <p:xfrm>
          <a:off x="2818430" y="5701688"/>
          <a:ext cx="279130" cy="390440"/>
        </p:xfrm>
        <a:graphic>
          <a:graphicData uri="http://schemas.openxmlformats.org/presentationml/2006/ole">
            <p:oleObj spid="_x0000_s24580" name="Ecuación" r:id="rId5" imgW="88560" imgH="152280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7294406" y="5462065"/>
          <a:ext cx="479425" cy="358775"/>
        </p:xfrm>
        <a:graphic>
          <a:graphicData uri="http://schemas.openxmlformats.org/presentationml/2006/ole">
            <p:oleObj spid="_x0000_s24581" name="Ecuación" r:id="rId6" imgW="152280" imgH="1396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/>
          <a:lstStyle/>
          <a:p>
            <a:r>
              <a:rPr lang="es-EC" dirty="0" smtClean="0"/>
              <a:t>Función senoidal</a:t>
            </a:r>
            <a:endParaRPr lang="es-EC" dirty="0"/>
          </a:p>
        </p:txBody>
      </p:sp>
      <p:grpSp>
        <p:nvGrpSpPr>
          <p:cNvPr id="3" name="2 Grupo"/>
          <p:cNvGrpSpPr/>
          <p:nvPr/>
        </p:nvGrpSpPr>
        <p:grpSpPr>
          <a:xfrm>
            <a:off x="1071538" y="1576402"/>
            <a:ext cx="6635775" cy="3924300"/>
            <a:chOff x="1500166" y="1500174"/>
            <a:chExt cx="6920776" cy="39243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00166" y="1500174"/>
              <a:ext cx="6781800" cy="392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5" name="4 Objeto"/>
            <p:cNvGraphicFramePr>
              <a:graphicFrameLocks noChangeAspect="1"/>
            </p:cNvGraphicFramePr>
            <p:nvPr/>
          </p:nvGraphicFramePr>
          <p:xfrm>
            <a:off x="5588070" y="1785910"/>
            <a:ext cx="2832872" cy="614362"/>
          </p:xfrm>
          <a:graphic>
            <a:graphicData uri="http://schemas.openxmlformats.org/presentationml/2006/ole">
              <p:oleObj spid="_x0000_s25602" name="Ecuación" r:id="rId4" imgW="1054080" imgH="228600" progId="Equation.3">
                <p:embed/>
              </p:oleObj>
            </a:graphicData>
          </a:graphic>
        </p:graphicFrame>
      </p:grpSp>
      <p:sp>
        <p:nvSpPr>
          <p:cNvPr id="6" name="5 CuadroTexto"/>
          <p:cNvSpPr txBox="1"/>
          <p:nvPr/>
        </p:nvSpPr>
        <p:spPr>
          <a:xfrm>
            <a:off x="1500166" y="5631436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Función senoidal graficada en términos del tiempo</a:t>
            </a:r>
            <a:endParaRPr lang="es-EC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6792930" y="5643578"/>
          <a:ext cx="279400" cy="390525"/>
        </p:xfrm>
        <a:graphic>
          <a:graphicData uri="http://schemas.openxmlformats.org/presentationml/2006/ole">
            <p:oleObj spid="_x0000_s25603" name="Ecuación" r:id="rId5" imgW="88560" imgH="1522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C" dirty="0" smtClean="0"/>
              <a:t>Retraso y adelanto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931572" y="2143116"/>
            <a:ext cx="7498080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 entender mejor este concepto, se realizará la siguiente analogía:</a:t>
            </a:r>
            <a:endParaRPr kumimoji="0" lang="es-EC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85786" y="3857628"/>
            <a:ext cx="7786742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400" dirty="0" smtClean="0"/>
              <a:t>Supongamos que 3 vehículos están conduciendo en el mismo carril.</a:t>
            </a:r>
          </a:p>
          <a:p>
            <a:pPr algn="ctr"/>
            <a:r>
              <a:rPr lang="es-EC" sz="2400" dirty="0" smtClean="0"/>
              <a:t>Éstos vehículos estarán en posiciones distintitas, con respecto a cada uno de ellos. </a:t>
            </a:r>
            <a:endParaRPr lang="es-EC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 Marcador de contenido"/>
          <p:cNvSpPr txBox="1">
            <a:spLocks/>
          </p:cNvSpPr>
          <p:nvPr/>
        </p:nvSpPr>
        <p:spPr>
          <a:xfrm>
            <a:off x="2000232" y="785794"/>
            <a:ext cx="5715040" cy="119263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dAB</a:t>
            </a:r>
            <a:r>
              <a:rPr kumimoji="0" lang="es-EC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XA – XB = (+) El móvil A adelanta al móvil B.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dBA</a:t>
            </a:r>
            <a:r>
              <a:rPr kumimoji="0" lang="es-EC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XB – XA = (-)  El móvil B atrasa al móvil A.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dAC</a:t>
            </a:r>
            <a:r>
              <a:rPr kumimoji="0" lang="es-EC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XA – XC = (+) El móvil A adelanta al móvil C.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dCA</a:t>
            </a:r>
            <a:r>
              <a:rPr kumimoji="0" lang="es-EC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XC – XA = (-)  El móvil C atrasa al móvil A.</a:t>
            </a:r>
            <a:endParaRPr kumimoji="0" lang="es-EC" sz="16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1538" y="5229067"/>
            <a:ext cx="242889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C" dirty="0" err="1" smtClean="0">
                <a:latin typeface="First-Grader" pitchFamily="34" charset="0"/>
              </a:rPr>
              <a:t>dAB</a:t>
            </a:r>
            <a:r>
              <a:rPr lang="es-EC" dirty="0" smtClean="0">
                <a:latin typeface="First-Grader" pitchFamily="34" charset="0"/>
              </a:rPr>
              <a:t>= 10 - 7=    3 </a:t>
            </a:r>
          </a:p>
          <a:p>
            <a:pPr algn="just"/>
            <a:r>
              <a:rPr lang="es-EC" dirty="0" err="1" smtClean="0">
                <a:latin typeface="First-Grader" pitchFamily="34" charset="0"/>
              </a:rPr>
              <a:t>dBA</a:t>
            </a:r>
            <a:r>
              <a:rPr lang="es-EC" dirty="0" smtClean="0">
                <a:latin typeface="First-Grader" pitchFamily="34" charset="0"/>
              </a:rPr>
              <a:t>= 7 - 10 =  -3</a:t>
            </a:r>
          </a:p>
          <a:p>
            <a:pPr algn="just"/>
            <a:r>
              <a:rPr lang="es-EC" dirty="0" err="1" smtClean="0">
                <a:latin typeface="First-Grader" pitchFamily="34" charset="0"/>
              </a:rPr>
              <a:t>dAC</a:t>
            </a:r>
            <a:r>
              <a:rPr lang="es-EC" dirty="0" smtClean="0">
                <a:latin typeface="First-Grader" pitchFamily="34" charset="0"/>
              </a:rPr>
              <a:t>= 10 - (-4) = 14</a:t>
            </a:r>
          </a:p>
          <a:p>
            <a:pPr algn="just"/>
            <a:r>
              <a:rPr lang="es-EC" dirty="0" err="1" smtClean="0">
                <a:latin typeface="First-Grader" pitchFamily="34" charset="0"/>
              </a:rPr>
              <a:t>dCA</a:t>
            </a:r>
            <a:r>
              <a:rPr lang="es-EC" dirty="0" smtClean="0">
                <a:latin typeface="First-Grader" pitchFamily="34" charset="0"/>
              </a:rPr>
              <a:t>= -4  - 10  =  -14</a:t>
            </a:r>
            <a:endParaRPr lang="es-EC" dirty="0">
              <a:latin typeface="First-Grader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29058" y="5214950"/>
            <a:ext cx="3857652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>
                <a:latin typeface="First-Grader" pitchFamily="34" charset="0"/>
              </a:rPr>
              <a:t>Por lo tanto la explicación física de cada resultado, corresponde a las citadas anteriormente; respectivamente.</a:t>
            </a:r>
            <a:endParaRPr lang="es-EC" dirty="0">
              <a:latin typeface="First-Grader" pitchFamily="34" charset="0"/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642910" y="2357430"/>
            <a:ext cx="7786710" cy="2857520"/>
            <a:chOff x="1000100" y="2000240"/>
            <a:chExt cx="7786710" cy="2857520"/>
          </a:xfrm>
        </p:grpSpPr>
        <p:grpSp>
          <p:nvGrpSpPr>
            <p:cNvPr id="7" name="8 Grupo"/>
            <p:cNvGrpSpPr/>
            <p:nvPr/>
          </p:nvGrpSpPr>
          <p:grpSpPr>
            <a:xfrm>
              <a:off x="1000100" y="2000240"/>
              <a:ext cx="7786709" cy="2857520"/>
              <a:chOff x="285720" y="35438"/>
              <a:chExt cx="8358246" cy="3788207"/>
            </a:xfrm>
          </p:grpSpPr>
          <p:sp>
            <p:nvSpPr>
              <p:cNvPr id="9" name="8 Proceso"/>
              <p:cNvSpPr/>
              <p:nvPr/>
            </p:nvSpPr>
            <p:spPr>
              <a:xfrm>
                <a:off x="1214414" y="2500306"/>
                <a:ext cx="6929486" cy="714380"/>
              </a:xfrm>
              <a:prstGeom prst="flowChartProcess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10" name="9 Rectángulo"/>
              <p:cNvSpPr/>
              <p:nvPr/>
            </p:nvSpPr>
            <p:spPr>
              <a:xfrm>
                <a:off x="1714480" y="2786058"/>
                <a:ext cx="1428760" cy="14287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11" name="10 Rectángulo"/>
              <p:cNvSpPr/>
              <p:nvPr/>
            </p:nvSpPr>
            <p:spPr>
              <a:xfrm>
                <a:off x="3929058" y="2786058"/>
                <a:ext cx="1428760" cy="14287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12" name="11 Rectángulo"/>
              <p:cNvSpPr/>
              <p:nvPr/>
            </p:nvSpPr>
            <p:spPr>
              <a:xfrm>
                <a:off x="6143636" y="2786058"/>
                <a:ext cx="1428760" cy="14287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pic>
            <p:nvPicPr>
              <p:cNvPr id="13" name="Picture 2" descr="C:\Archivos de programa\Microsoft Office\Media\CntCD1\Animated\j0318090.gif"/>
              <p:cNvPicPr>
                <a:picLocks noChangeAspect="1" noChangeArrowheads="1" noCrop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6143636" y="2071678"/>
                <a:ext cx="1750248" cy="857256"/>
              </a:xfrm>
              <a:prstGeom prst="rect">
                <a:avLst/>
              </a:prstGeom>
              <a:noFill/>
            </p:spPr>
          </p:pic>
          <p:cxnSp>
            <p:nvCxnSpPr>
              <p:cNvPr id="14" name="13 Conector recto"/>
              <p:cNvCxnSpPr/>
              <p:nvPr/>
            </p:nvCxnSpPr>
            <p:spPr>
              <a:xfrm rot="5400000">
                <a:off x="1465241" y="2035959"/>
                <a:ext cx="3071040" cy="794"/>
              </a:xfrm>
              <a:prstGeom prst="line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14 Conector recto"/>
              <p:cNvCxnSpPr/>
              <p:nvPr/>
            </p:nvCxnSpPr>
            <p:spPr>
              <a:xfrm>
                <a:off x="571472" y="3214686"/>
                <a:ext cx="7715304" cy="1588"/>
              </a:xfrm>
              <a:prstGeom prst="line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15 Conector recto de flecha"/>
              <p:cNvCxnSpPr/>
              <p:nvPr/>
            </p:nvCxnSpPr>
            <p:spPr>
              <a:xfrm>
                <a:off x="3000364" y="714356"/>
                <a:ext cx="4143404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16 Conector recto de flecha"/>
              <p:cNvCxnSpPr/>
              <p:nvPr/>
            </p:nvCxnSpPr>
            <p:spPr>
              <a:xfrm>
                <a:off x="3000364" y="1285860"/>
                <a:ext cx="1143008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17 CuadroTexto"/>
              <p:cNvSpPr txBox="1"/>
              <p:nvPr/>
            </p:nvSpPr>
            <p:spPr>
              <a:xfrm>
                <a:off x="4714876" y="357166"/>
                <a:ext cx="10001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400" dirty="0" smtClean="0"/>
                  <a:t>XA=10m</a:t>
                </a:r>
                <a:endParaRPr lang="es-EC" sz="1400" dirty="0"/>
              </a:p>
            </p:txBody>
          </p:sp>
          <p:sp>
            <p:nvSpPr>
              <p:cNvPr id="19" name="18 CuadroTexto"/>
              <p:cNvSpPr txBox="1"/>
              <p:nvPr/>
            </p:nvSpPr>
            <p:spPr>
              <a:xfrm>
                <a:off x="3143240" y="857232"/>
                <a:ext cx="10001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400" dirty="0" smtClean="0"/>
                  <a:t>XB=7m</a:t>
                </a:r>
                <a:endParaRPr lang="es-EC" sz="1400" dirty="0"/>
              </a:p>
            </p:txBody>
          </p:sp>
          <p:pic>
            <p:nvPicPr>
              <p:cNvPr id="20" name="Picture 5" descr="C:\Archivos de programa\Microsoft Office\Media\CntCD1\Animated\j0285315.gif"/>
              <p:cNvPicPr>
                <a:picLocks noChangeAspect="1" noChangeArrowheads="1" noCrop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21367371">
                <a:off x="1388294" y="1908110"/>
                <a:ext cx="1785950" cy="1135254"/>
              </a:xfrm>
              <a:prstGeom prst="rect">
                <a:avLst/>
              </a:prstGeom>
              <a:noFill/>
            </p:spPr>
          </p:pic>
          <p:cxnSp>
            <p:nvCxnSpPr>
              <p:cNvPr id="21" name="20 Conector recto de flecha"/>
              <p:cNvCxnSpPr/>
              <p:nvPr/>
            </p:nvCxnSpPr>
            <p:spPr>
              <a:xfrm flipV="1">
                <a:off x="2126075" y="1716078"/>
                <a:ext cx="874289" cy="24053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21 CuadroTexto"/>
              <p:cNvSpPr txBox="1"/>
              <p:nvPr/>
            </p:nvSpPr>
            <p:spPr>
              <a:xfrm>
                <a:off x="1972712" y="1266605"/>
                <a:ext cx="1000132" cy="408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400" dirty="0" smtClean="0"/>
                  <a:t>XC= -4m</a:t>
                </a:r>
                <a:endParaRPr lang="es-EC" sz="1400" dirty="0"/>
              </a:p>
            </p:txBody>
          </p:sp>
          <p:sp>
            <p:nvSpPr>
              <p:cNvPr id="23" name="22 Rectángulo"/>
              <p:cNvSpPr/>
              <p:nvPr/>
            </p:nvSpPr>
            <p:spPr>
              <a:xfrm>
                <a:off x="500034" y="1434101"/>
                <a:ext cx="771201" cy="122405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5400" b="1" dirty="0" smtClean="0">
                    <a:ln w="31550" cmpd="sng">
                      <a:gradFill>
                        <a:gsLst>
                          <a:gs pos="70000">
                            <a:schemeClr val="accent6">
                              <a:shade val="50000"/>
                              <a:satMod val="190000"/>
                            </a:schemeClr>
                          </a:gs>
                          <a:gs pos="0">
                            <a:schemeClr val="accent6">
                              <a:tint val="77000"/>
                              <a:satMod val="180000"/>
                            </a:schemeClr>
                          </a:gs>
                        </a:gsLst>
                        <a:lin ang="5400000"/>
                      </a:gradFill>
                      <a:prstDash val="solid"/>
                    </a:ln>
                    <a:solidFill>
                      <a:schemeClr val="accent6">
                        <a:tint val="15000"/>
                        <a:satMod val="200000"/>
                      </a:schemeClr>
                    </a:solidFill>
                    <a:effectLst>
                      <a:outerShdw blurRad="50800" dist="40000" dir="5400000" algn="tl" rotWithShape="0">
                        <a:srgbClr val="000000">
                          <a:shade val="5000"/>
                          <a:satMod val="120000"/>
                          <a:alpha val="33000"/>
                        </a:srgbClr>
                      </a:outerShdw>
                    </a:effectLst>
                  </a:rPr>
                  <a:t>C</a:t>
                </a:r>
                <a:endParaRPr lang="es-ES" sz="5400" b="1" dirty="0">
                  <a:ln w="3155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endParaRPr>
              </a:p>
            </p:txBody>
          </p:sp>
          <p:sp>
            <p:nvSpPr>
              <p:cNvPr id="24" name="23 Rectángulo"/>
              <p:cNvSpPr/>
              <p:nvPr/>
            </p:nvSpPr>
            <p:spPr>
              <a:xfrm>
                <a:off x="4705517" y="1179011"/>
                <a:ext cx="717861" cy="122405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5400" b="1" dirty="0" smtClean="0">
                    <a:ln w="24500" cmpd="dbl">
                      <a:solidFill>
                        <a:schemeClr val="accent2">
                          <a:shade val="85000"/>
                          <a:satMod val="155000"/>
                        </a:schemeClr>
                      </a:solidFill>
                      <a:prstDash val="solid"/>
                      <a:miter lim="800000"/>
                    </a:ln>
                    <a:gradFill>
                      <a:gsLst>
                        <a:gs pos="10000">
                          <a:schemeClr val="accent2">
                            <a:tint val="10000"/>
                            <a:satMod val="155000"/>
                          </a:schemeClr>
                        </a:gs>
                        <a:gs pos="60000">
                          <a:schemeClr val="accent2">
                            <a:tint val="30000"/>
                            <a:satMod val="155000"/>
                          </a:schemeClr>
                        </a:gs>
                        <a:gs pos="100000">
                          <a:schemeClr val="accent2">
                            <a:tint val="73000"/>
                            <a:satMod val="155000"/>
                          </a:schemeClr>
                        </a:gs>
                      </a:gsLst>
                      <a:lin ang="5400000"/>
                    </a:gradFill>
                    <a:effectLst>
                      <a:outerShdw blurRad="38100" dist="38100" dir="7020000" algn="tl">
                        <a:srgbClr val="000000">
                          <a:alpha val="35000"/>
                        </a:srgbClr>
                      </a:outerShdw>
                    </a:effectLst>
                  </a:rPr>
                  <a:t>B</a:t>
                </a:r>
                <a:endParaRPr lang="es-ES" sz="5400" b="1" dirty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endParaRPr>
              </a:p>
            </p:txBody>
          </p:sp>
          <p:sp>
            <p:nvSpPr>
              <p:cNvPr id="25" name="24 Rectángulo"/>
              <p:cNvSpPr/>
              <p:nvPr/>
            </p:nvSpPr>
            <p:spPr>
              <a:xfrm>
                <a:off x="7110371" y="1266605"/>
                <a:ext cx="778083" cy="122405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s-ES" sz="5400" b="1" cap="all" dirty="0">
                    <a:ln w="9000" cmpd="sng">
                      <a:solidFill>
                        <a:schemeClr val="accent4">
                          <a:shade val="50000"/>
                          <a:satMod val="12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4">
                            <a:shade val="20000"/>
                            <a:satMod val="245000"/>
                          </a:schemeClr>
                        </a:gs>
                        <a:gs pos="43000">
                          <a:schemeClr val="accent4">
                            <a:satMod val="255000"/>
                          </a:schemeClr>
                        </a:gs>
                        <a:gs pos="48000">
                          <a:schemeClr val="accent4">
                            <a:shade val="85000"/>
                            <a:satMod val="255000"/>
                          </a:schemeClr>
                        </a:gs>
                        <a:gs pos="100000">
                          <a:schemeClr val="accent4">
                            <a:shade val="20000"/>
                            <a:satMod val="245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28000" endPos="45000" dist="1000" dir="5400000" sy="-100000" algn="bl" rotWithShape="0"/>
                    </a:effectLst>
                  </a:rPr>
                  <a:t>A</a:t>
                </a: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2786050" y="3500438"/>
                <a:ext cx="357190" cy="323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200" dirty="0" smtClean="0">
                    <a:latin typeface="Algerian" pitchFamily="82" charset="0"/>
                  </a:rPr>
                  <a:t>-y</a:t>
                </a:r>
                <a:endParaRPr lang="es-EC" sz="1200" dirty="0">
                  <a:latin typeface="Algerian" pitchFamily="82" charset="0"/>
                </a:endParaRPr>
              </a:p>
            </p:txBody>
          </p:sp>
          <p:sp>
            <p:nvSpPr>
              <p:cNvPr id="27" name="26 CuadroTexto"/>
              <p:cNvSpPr txBox="1"/>
              <p:nvPr/>
            </p:nvSpPr>
            <p:spPr>
              <a:xfrm>
                <a:off x="2857498" y="35438"/>
                <a:ext cx="357190" cy="323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200" b="1" dirty="0" smtClean="0">
                    <a:latin typeface="Algerian" pitchFamily="82" charset="0"/>
                  </a:rPr>
                  <a:t>y</a:t>
                </a:r>
                <a:endParaRPr lang="es-EC" sz="1200" b="1" dirty="0">
                  <a:latin typeface="Algerian" pitchFamily="82" charset="0"/>
                </a:endParaRPr>
              </a:p>
            </p:txBody>
          </p:sp>
          <p:sp>
            <p:nvSpPr>
              <p:cNvPr id="28" name="27 CuadroTexto"/>
              <p:cNvSpPr txBox="1"/>
              <p:nvPr/>
            </p:nvSpPr>
            <p:spPr>
              <a:xfrm>
                <a:off x="8286776" y="2988230"/>
                <a:ext cx="357190" cy="323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200" b="1" dirty="0" smtClean="0">
                    <a:latin typeface="Algerian" pitchFamily="82" charset="0"/>
                  </a:rPr>
                  <a:t>x</a:t>
                </a:r>
                <a:endParaRPr lang="es-EC" sz="1200" b="1" dirty="0">
                  <a:latin typeface="Algerian" pitchFamily="82" charset="0"/>
                </a:endParaRPr>
              </a:p>
            </p:txBody>
          </p:sp>
          <p:sp>
            <p:nvSpPr>
              <p:cNvPr id="29" name="28 CuadroTexto"/>
              <p:cNvSpPr txBox="1"/>
              <p:nvPr/>
            </p:nvSpPr>
            <p:spPr>
              <a:xfrm>
                <a:off x="285720" y="3000371"/>
                <a:ext cx="357191" cy="323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200" b="1" dirty="0" smtClean="0">
                    <a:latin typeface="Algerian" pitchFamily="82" charset="0"/>
                  </a:rPr>
                  <a:t>-x</a:t>
                </a:r>
                <a:endParaRPr lang="es-EC" sz="1200" b="1" dirty="0">
                  <a:latin typeface="Algerian" pitchFamily="82" charset="0"/>
                </a:endParaRPr>
              </a:p>
            </p:txBody>
          </p:sp>
        </p:grpSp>
        <p:pic>
          <p:nvPicPr>
            <p:cNvPr id="8" name="Picture 3" descr="C:\Archivos de programa\Microsoft Office\Media\CntCD1\Animated\j0303424.gif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71934" y="3514727"/>
              <a:ext cx="1916916" cy="700091"/>
            </a:xfrm>
            <a:prstGeom prst="rect">
              <a:avLst/>
            </a:prstGeom>
            <a:noFill/>
          </p:spPr>
        </p:pic>
      </p:grpSp>
      <p:pic>
        <p:nvPicPr>
          <p:cNvPr id="30" name="Picture 4" descr="C:\Archivos de programa\Microsoft Office\Media\CntCD1\Animated\j018925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2214554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69848"/>
          </a:xfrm>
        </p:spPr>
        <p:txBody>
          <a:bodyPr/>
          <a:lstStyle/>
          <a:p>
            <a:r>
              <a:rPr lang="es-EC" dirty="0" smtClean="0"/>
              <a:t>Retraso y adelanto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1425347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Después del análisis anterior, estamos listos para comprender mejor los desplazamientos de las ondas senoidales.</a:t>
            </a:r>
          </a:p>
          <a:p>
            <a:r>
              <a:rPr lang="es-EC" dirty="0" smtClean="0"/>
              <a:t>Caso ADELANTO: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557481"/>
            <a:ext cx="6934200" cy="182880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6300" y="4772044"/>
            <a:ext cx="6858000" cy="1371600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41 Rectángulo redondeado"/>
          <p:cNvSpPr/>
          <p:nvPr/>
        </p:nvSpPr>
        <p:spPr>
          <a:xfrm>
            <a:off x="4929190" y="2285992"/>
            <a:ext cx="3929090" cy="57150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1" name="40 Rectángulo redondeado"/>
          <p:cNvSpPr/>
          <p:nvPr/>
        </p:nvSpPr>
        <p:spPr>
          <a:xfrm>
            <a:off x="5072066" y="1500174"/>
            <a:ext cx="3286148" cy="5715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C" dirty="0" smtClean="0"/>
              <a:t>Adelanto</a:t>
            </a:r>
            <a:endParaRPr lang="es-EC" dirty="0"/>
          </a:p>
        </p:txBody>
      </p:sp>
      <p:graphicFrame>
        <p:nvGraphicFramePr>
          <p:cNvPr id="3" name="Object 22"/>
          <p:cNvGraphicFramePr>
            <a:graphicFrameLocks noChangeAspect="1"/>
          </p:cNvGraphicFramePr>
          <p:nvPr/>
        </p:nvGraphicFramePr>
        <p:xfrm>
          <a:off x="2667000" y="1981200"/>
          <a:ext cx="495300" cy="377825"/>
        </p:xfrm>
        <a:graphic>
          <a:graphicData uri="http://schemas.openxmlformats.org/presentationml/2006/ole">
            <p:oleObj spid="_x0000_s27650" name="Ecuación" r:id="rId3" imgW="266400" imgH="203040" progId="Equation.3">
              <p:embed/>
            </p:oleObj>
          </a:graphicData>
        </a:graphic>
      </p:graphicFrame>
      <p:sp>
        <p:nvSpPr>
          <p:cNvPr id="4" name="Line 179"/>
          <p:cNvSpPr>
            <a:spLocks noChangeShapeType="1"/>
          </p:cNvSpPr>
          <p:nvPr/>
        </p:nvSpPr>
        <p:spPr bwMode="auto">
          <a:xfrm>
            <a:off x="2514600" y="2514600"/>
            <a:ext cx="0" cy="3429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5" name="Line 180"/>
          <p:cNvSpPr>
            <a:spLocks noChangeShapeType="1"/>
          </p:cNvSpPr>
          <p:nvPr/>
        </p:nvSpPr>
        <p:spPr bwMode="auto">
          <a:xfrm>
            <a:off x="685800" y="42672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s-EC"/>
          </a:p>
        </p:txBody>
      </p:sp>
      <p:graphicFrame>
        <p:nvGraphicFramePr>
          <p:cNvPr id="6" name="Object 183"/>
          <p:cNvGraphicFramePr>
            <a:graphicFrameLocks noChangeAspect="1"/>
          </p:cNvGraphicFramePr>
          <p:nvPr/>
        </p:nvGraphicFramePr>
        <p:xfrm>
          <a:off x="7643813" y="4083050"/>
          <a:ext cx="333375" cy="266700"/>
        </p:xfrm>
        <a:graphic>
          <a:graphicData uri="http://schemas.openxmlformats.org/presentationml/2006/ole">
            <p:oleObj spid="_x0000_s27651" name="Ecuación" r:id="rId4" imgW="190440" imgH="152280" progId="Equation.3">
              <p:embed/>
            </p:oleObj>
          </a:graphicData>
        </a:graphic>
      </p:graphicFrame>
      <p:grpSp>
        <p:nvGrpSpPr>
          <p:cNvPr id="8" name="Group 236"/>
          <p:cNvGrpSpPr>
            <a:grpSpLocks/>
          </p:cNvGrpSpPr>
          <p:nvPr/>
        </p:nvGrpSpPr>
        <p:grpSpPr bwMode="auto">
          <a:xfrm>
            <a:off x="1524000" y="3124204"/>
            <a:ext cx="5688013" cy="2244728"/>
            <a:chOff x="385" y="1523"/>
            <a:chExt cx="3583" cy="1414"/>
          </a:xfrm>
        </p:grpSpPr>
        <p:sp>
          <p:nvSpPr>
            <p:cNvPr id="10" name="Arc 237"/>
            <p:cNvSpPr>
              <a:spLocks/>
            </p:cNvSpPr>
            <p:nvPr/>
          </p:nvSpPr>
          <p:spPr bwMode="auto">
            <a:xfrm flipV="1">
              <a:off x="385" y="2163"/>
              <a:ext cx="363" cy="766"/>
            </a:xfrm>
            <a:custGeom>
              <a:avLst/>
              <a:gdLst>
                <a:gd name="G0" fmla="+- 0 0 0"/>
                <a:gd name="G1" fmla="+- 21493 0 0"/>
                <a:gd name="G2" fmla="+- 21600 0 0"/>
                <a:gd name="T0" fmla="*/ 2148 w 21408"/>
                <a:gd name="T1" fmla="*/ 0 h 21493"/>
                <a:gd name="T2" fmla="*/ 21408 w 21408"/>
                <a:gd name="T3" fmla="*/ 18620 h 21493"/>
                <a:gd name="T4" fmla="*/ 0 w 21408"/>
                <a:gd name="T5" fmla="*/ 21493 h 2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08" h="21493" fill="none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</a:path>
                <a:path w="21408" h="21493" stroke="0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  <a:lnTo>
                    <a:pt x="0" y="21493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1" name="Arc 238"/>
            <p:cNvSpPr>
              <a:spLocks/>
            </p:cNvSpPr>
            <p:nvPr/>
          </p:nvSpPr>
          <p:spPr bwMode="auto">
            <a:xfrm rot="7612" flipH="1">
              <a:off x="748" y="1523"/>
              <a:ext cx="544" cy="776"/>
            </a:xfrm>
            <a:custGeom>
              <a:avLst/>
              <a:gdLst>
                <a:gd name="G0" fmla="+- 21556 0 0"/>
                <a:gd name="G1" fmla="+- 21600 0 0"/>
                <a:gd name="G2" fmla="+- 21600 0 0"/>
                <a:gd name="T0" fmla="*/ 0 w 43108"/>
                <a:gd name="T1" fmla="*/ 20217 h 21600"/>
                <a:gd name="T2" fmla="*/ 43108 w 43108"/>
                <a:gd name="T3" fmla="*/ 20158 h 21600"/>
                <a:gd name="T4" fmla="*/ 21556 w 4310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08" h="21600" fill="none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</a:path>
                <a:path w="43108" h="21600" stroke="0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  <a:lnTo>
                    <a:pt x="2155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2" name="Arc 239"/>
            <p:cNvSpPr>
              <a:spLocks/>
            </p:cNvSpPr>
            <p:nvPr/>
          </p:nvSpPr>
          <p:spPr bwMode="auto">
            <a:xfrm rot="10790916" flipH="1">
              <a:off x="1290" y="2161"/>
              <a:ext cx="501" cy="771"/>
            </a:xfrm>
            <a:custGeom>
              <a:avLst/>
              <a:gdLst>
                <a:gd name="G0" fmla="+- 21432 0 0"/>
                <a:gd name="G1" fmla="+- 21600 0 0"/>
                <a:gd name="G2" fmla="+- 21600 0 0"/>
                <a:gd name="T0" fmla="*/ 0 w 42745"/>
                <a:gd name="T1" fmla="*/ 18908 h 21600"/>
                <a:gd name="T2" fmla="*/ 42745 w 42745"/>
                <a:gd name="T3" fmla="*/ 18092 h 21600"/>
                <a:gd name="T4" fmla="*/ 21432 w 427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45" h="21600" fill="none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</a:path>
                <a:path w="42745" h="21600" stroke="0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  <a:lnTo>
                    <a:pt x="21432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13" name="Arc 240"/>
            <p:cNvSpPr>
              <a:spLocks/>
            </p:cNvSpPr>
            <p:nvPr/>
          </p:nvSpPr>
          <p:spPr bwMode="auto">
            <a:xfrm rot="7612" flipH="1">
              <a:off x="1791" y="1524"/>
              <a:ext cx="545" cy="766"/>
            </a:xfrm>
            <a:custGeom>
              <a:avLst/>
              <a:gdLst>
                <a:gd name="G0" fmla="+- 21579 0 0"/>
                <a:gd name="G1" fmla="+- 21600 0 0"/>
                <a:gd name="G2" fmla="+- 21600 0 0"/>
                <a:gd name="T0" fmla="*/ 0 w 43179"/>
                <a:gd name="T1" fmla="*/ 20651 h 22685"/>
                <a:gd name="T2" fmla="*/ 43152 w 43179"/>
                <a:gd name="T3" fmla="*/ 22685 h 22685"/>
                <a:gd name="T4" fmla="*/ 21579 w 43179"/>
                <a:gd name="T5" fmla="*/ 21600 h 22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79" h="22685" fill="none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</a:path>
                <a:path w="43179" h="22685" stroke="0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  <a:lnTo>
                    <a:pt x="21579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14" name="Arc 241"/>
            <p:cNvSpPr>
              <a:spLocks/>
            </p:cNvSpPr>
            <p:nvPr/>
          </p:nvSpPr>
          <p:spPr bwMode="auto">
            <a:xfrm rot="10790916" flipH="1">
              <a:off x="2336" y="2114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5" name="Arc 242"/>
            <p:cNvSpPr>
              <a:spLocks/>
            </p:cNvSpPr>
            <p:nvPr/>
          </p:nvSpPr>
          <p:spPr bwMode="auto">
            <a:xfrm rot="7612" flipH="1">
              <a:off x="2880" y="1524"/>
              <a:ext cx="544" cy="822"/>
            </a:xfrm>
            <a:custGeom>
              <a:avLst/>
              <a:gdLst>
                <a:gd name="G0" fmla="+- 21408 0 0"/>
                <a:gd name="G1" fmla="+- 21600 0 0"/>
                <a:gd name="G2" fmla="+- 21600 0 0"/>
                <a:gd name="T0" fmla="*/ 0 w 42874"/>
                <a:gd name="T1" fmla="*/ 18726 h 21600"/>
                <a:gd name="T2" fmla="*/ 42874 w 42874"/>
                <a:gd name="T3" fmla="*/ 19199 h 21600"/>
                <a:gd name="T4" fmla="*/ 21408 w 4287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874" h="21600" fill="none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</a:path>
                <a:path w="42874" h="21600" stroke="0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  <a:lnTo>
                    <a:pt x="21408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6" name="Arc 243"/>
            <p:cNvSpPr>
              <a:spLocks/>
            </p:cNvSpPr>
            <p:nvPr/>
          </p:nvSpPr>
          <p:spPr bwMode="auto">
            <a:xfrm rot="10790916" flipH="1">
              <a:off x="3424" y="2115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sp>
        <p:nvSpPr>
          <p:cNvPr id="17" name="Line 245"/>
          <p:cNvSpPr>
            <a:spLocks noChangeShapeType="1"/>
          </p:cNvSpPr>
          <p:nvPr/>
        </p:nvSpPr>
        <p:spPr bwMode="auto">
          <a:xfrm>
            <a:off x="1600200" y="3124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s-EC"/>
          </a:p>
        </p:txBody>
      </p:sp>
      <p:sp>
        <p:nvSpPr>
          <p:cNvPr id="18" name="Text Box 246"/>
          <p:cNvSpPr txBox="1">
            <a:spLocks noChangeArrowheads="1"/>
          </p:cNvSpPr>
          <p:nvPr/>
        </p:nvSpPr>
        <p:spPr bwMode="auto">
          <a:xfrm>
            <a:off x="1828800" y="2743200"/>
            <a:ext cx="396262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θ</a:t>
            </a:r>
            <a:r>
              <a:rPr lang="es-ES" i="1" baseline="-25000" dirty="0">
                <a:solidFill>
                  <a:srgbClr val="FF0000"/>
                </a:solidFill>
              </a:rPr>
              <a:t>v</a:t>
            </a:r>
          </a:p>
        </p:txBody>
      </p:sp>
      <p:grpSp>
        <p:nvGrpSpPr>
          <p:cNvPr id="20" name="Group 236"/>
          <p:cNvGrpSpPr>
            <a:grpSpLocks/>
          </p:cNvGrpSpPr>
          <p:nvPr/>
        </p:nvGrpSpPr>
        <p:grpSpPr bwMode="auto">
          <a:xfrm>
            <a:off x="1529194" y="3125980"/>
            <a:ext cx="5688013" cy="2244725"/>
            <a:chOff x="385" y="1523"/>
            <a:chExt cx="3583" cy="1414"/>
          </a:xfrm>
        </p:grpSpPr>
        <p:sp>
          <p:nvSpPr>
            <p:cNvPr id="22" name="Arc 237"/>
            <p:cNvSpPr>
              <a:spLocks/>
            </p:cNvSpPr>
            <p:nvPr/>
          </p:nvSpPr>
          <p:spPr bwMode="auto">
            <a:xfrm flipV="1">
              <a:off x="385" y="2163"/>
              <a:ext cx="363" cy="766"/>
            </a:xfrm>
            <a:custGeom>
              <a:avLst/>
              <a:gdLst>
                <a:gd name="G0" fmla="+- 0 0 0"/>
                <a:gd name="G1" fmla="+- 21493 0 0"/>
                <a:gd name="G2" fmla="+- 21600 0 0"/>
                <a:gd name="T0" fmla="*/ 2148 w 21408"/>
                <a:gd name="T1" fmla="*/ 0 h 21493"/>
                <a:gd name="T2" fmla="*/ 21408 w 21408"/>
                <a:gd name="T3" fmla="*/ 18620 h 21493"/>
                <a:gd name="T4" fmla="*/ 0 w 21408"/>
                <a:gd name="T5" fmla="*/ 21493 h 2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08" h="21493" fill="none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</a:path>
                <a:path w="21408" h="21493" stroke="0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  <a:lnTo>
                    <a:pt x="0" y="21493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3" name="Arc 238"/>
            <p:cNvSpPr>
              <a:spLocks/>
            </p:cNvSpPr>
            <p:nvPr/>
          </p:nvSpPr>
          <p:spPr bwMode="auto">
            <a:xfrm rot="7612" flipH="1">
              <a:off x="748" y="1523"/>
              <a:ext cx="544" cy="776"/>
            </a:xfrm>
            <a:custGeom>
              <a:avLst/>
              <a:gdLst>
                <a:gd name="G0" fmla="+- 21556 0 0"/>
                <a:gd name="G1" fmla="+- 21600 0 0"/>
                <a:gd name="G2" fmla="+- 21600 0 0"/>
                <a:gd name="T0" fmla="*/ 0 w 43108"/>
                <a:gd name="T1" fmla="*/ 20217 h 21600"/>
                <a:gd name="T2" fmla="*/ 43108 w 43108"/>
                <a:gd name="T3" fmla="*/ 20158 h 21600"/>
                <a:gd name="T4" fmla="*/ 21556 w 4310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08" h="21600" fill="none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</a:path>
                <a:path w="43108" h="21600" stroke="0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  <a:lnTo>
                    <a:pt x="21556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4" name="Arc 239"/>
            <p:cNvSpPr>
              <a:spLocks/>
            </p:cNvSpPr>
            <p:nvPr/>
          </p:nvSpPr>
          <p:spPr bwMode="auto">
            <a:xfrm rot="10790916" flipH="1">
              <a:off x="1290" y="2161"/>
              <a:ext cx="501" cy="771"/>
            </a:xfrm>
            <a:custGeom>
              <a:avLst/>
              <a:gdLst>
                <a:gd name="G0" fmla="+- 21432 0 0"/>
                <a:gd name="G1" fmla="+- 21600 0 0"/>
                <a:gd name="G2" fmla="+- 21600 0 0"/>
                <a:gd name="T0" fmla="*/ 0 w 42745"/>
                <a:gd name="T1" fmla="*/ 18908 h 21600"/>
                <a:gd name="T2" fmla="*/ 42745 w 42745"/>
                <a:gd name="T3" fmla="*/ 18092 h 21600"/>
                <a:gd name="T4" fmla="*/ 21432 w 427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45" h="21600" fill="none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</a:path>
                <a:path w="42745" h="21600" stroke="0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  <a:lnTo>
                    <a:pt x="21432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25" name="Arc 240"/>
            <p:cNvSpPr>
              <a:spLocks/>
            </p:cNvSpPr>
            <p:nvPr/>
          </p:nvSpPr>
          <p:spPr bwMode="auto">
            <a:xfrm rot="7612" flipH="1">
              <a:off x="1791" y="1524"/>
              <a:ext cx="545" cy="766"/>
            </a:xfrm>
            <a:custGeom>
              <a:avLst/>
              <a:gdLst>
                <a:gd name="G0" fmla="+- 21579 0 0"/>
                <a:gd name="G1" fmla="+- 21600 0 0"/>
                <a:gd name="G2" fmla="+- 21600 0 0"/>
                <a:gd name="T0" fmla="*/ 0 w 43179"/>
                <a:gd name="T1" fmla="*/ 20651 h 22685"/>
                <a:gd name="T2" fmla="*/ 43152 w 43179"/>
                <a:gd name="T3" fmla="*/ 22685 h 22685"/>
                <a:gd name="T4" fmla="*/ 21579 w 43179"/>
                <a:gd name="T5" fmla="*/ 21600 h 22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79" h="22685" fill="none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</a:path>
                <a:path w="43179" h="22685" stroke="0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  <a:lnTo>
                    <a:pt x="21579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26" name="Arc 241"/>
            <p:cNvSpPr>
              <a:spLocks/>
            </p:cNvSpPr>
            <p:nvPr/>
          </p:nvSpPr>
          <p:spPr bwMode="auto">
            <a:xfrm rot="10790916" flipH="1">
              <a:off x="2336" y="2114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7" name="Arc 242"/>
            <p:cNvSpPr>
              <a:spLocks/>
            </p:cNvSpPr>
            <p:nvPr/>
          </p:nvSpPr>
          <p:spPr bwMode="auto">
            <a:xfrm rot="7612" flipH="1">
              <a:off x="2880" y="1524"/>
              <a:ext cx="544" cy="822"/>
            </a:xfrm>
            <a:custGeom>
              <a:avLst/>
              <a:gdLst>
                <a:gd name="G0" fmla="+- 21408 0 0"/>
                <a:gd name="G1" fmla="+- 21600 0 0"/>
                <a:gd name="G2" fmla="+- 21600 0 0"/>
                <a:gd name="T0" fmla="*/ 0 w 42874"/>
                <a:gd name="T1" fmla="*/ 18726 h 21600"/>
                <a:gd name="T2" fmla="*/ 42874 w 42874"/>
                <a:gd name="T3" fmla="*/ 19199 h 21600"/>
                <a:gd name="T4" fmla="*/ 21408 w 4287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874" h="21600" fill="none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</a:path>
                <a:path w="42874" h="21600" stroke="0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  <a:lnTo>
                    <a:pt x="21408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8" name="Arc 243"/>
            <p:cNvSpPr>
              <a:spLocks/>
            </p:cNvSpPr>
            <p:nvPr/>
          </p:nvSpPr>
          <p:spPr bwMode="auto">
            <a:xfrm rot="10790916" flipH="1">
              <a:off x="3424" y="2115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aphicFrame>
        <p:nvGraphicFramePr>
          <p:cNvPr id="31" name="30 Objeto"/>
          <p:cNvGraphicFramePr>
            <a:graphicFrameLocks noChangeAspect="1"/>
          </p:cNvGraphicFramePr>
          <p:nvPr/>
        </p:nvGraphicFramePr>
        <p:xfrm>
          <a:off x="5109377" y="1457312"/>
          <a:ext cx="3105961" cy="614366"/>
        </p:xfrm>
        <a:graphic>
          <a:graphicData uri="http://schemas.openxmlformats.org/presentationml/2006/ole">
            <p:oleObj spid="_x0000_s27654" name="Ecuación" r:id="rId5" imgW="1155600" imgH="228600" progId="Equation.3">
              <p:embed/>
            </p:oleObj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4949825" y="2286000"/>
          <a:ext cx="3925888" cy="614363"/>
        </p:xfrm>
        <a:graphic>
          <a:graphicData uri="http://schemas.openxmlformats.org/presentationml/2006/ole">
            <p:oleObj spid="_x0000_s27655" name="Ecuación" r:id="rId6" imgW="1460160" imgH="228600" progId="Equation.3">
              <p:embed/>
            </p:oleObj>
          </a:graphicData>
        </a:graphic>
      </p:graphicFrame>
      <p:cxnSp>
        <p:nvCxnSpPr>
          <p:cNvPr id="34" name="33 Conector curvado"/>
          <p:cNvCxnSpPr/>
          <p:nvPr/>
        </p:nvCxnSpPr>
        <p:spPr>
          <a:xfrm rot="5400000" flipH="1" flipV="1">
            <a:off x="4036215" y="2035959"/>
            <a:ext cx="1143008" cy="785818"/>
          </a:xfrm>
          <a:prstGeom prst="curvedConnector3">
            <a:avLst>
              <a:gd name="adj1" fmla="val 6915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curvado"/>
          <p:cNvCxnSpPr/>
          <p:nvPr/>
        </p:nvCxnSpPr>
        <p:spPr>
          <a:xfrm flipV="1">
            <a:off x="5143504" y="2928934"/>
            <a:ext cx="500066" cy="2143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Rectángulo redondeado"/>
          <p:cNvSpPr/>
          <p:nvPr/>
        </p:nvSpPr>
        <p:spPr>
          <a:xfrm>
            <a:off x="785786" y="6000768"/>
            <a:ext cx="8001056" cy="642942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dirty="0" smtClean="0">
                <a:solidFill>
                  <a:schemeClr val="tx1"/>
                </a:solidFill>
              </a:rPr>
              <a:t>La onda en </a:t>
            </a:r>
            <a:r>
              <a:rPr lang="es-EC" sz="2000" dirty="0" smtClean="0">
                <a:solidFill>
                  <a:srgbClr val="FF0000"/>
                </a:solidFill>
              </a:rPr>
              <a:t>rojo</a:t>
            </a:r>
            <a:r>
              <a:rPr lang="es-EC" sz="2000" dirty="0" smtClean="0">
                <a:solidFill>
                  <a:schemeClr val="tx1"/>
                </a:solidFill>
              </a:rPr>
              <a:t> [</a:t>
            </a:r>
            <a:r>
              <a:rPr lang="es-EC" sz="2000" i="1" dirty="0" smtClean="0">
                <a:solidFill>
                  <a:schemeClr val="tx1"/>
                </a:solidFill>
              </a:rPr>
              <a:t>v’</a:t>
            </a:r>
            <a:r>
              <a:rPr lang="es-EC" sz="2000" dirty="0" smtClean="0">
                <a:solidFill>
                  <a:schemeClr val="tx1"/>
                </a:solidFill>
              </a:rPr>
              <a:t>], ADELANTA a la onda en </a:t>
            </a:r>
            <a:r>
              <a:rPr lang="es-EC" sz="2000" dirty="0" smtClean="0">
                <a:solidFill>
                  <a:srgbClr val="002060"/>
                </a:solidFill>
              </a:rPr>
              <a:t>azul</a:t>
            </a:r>
            <a:r>
              <a:rPr lang="es-EC" sz="2000" dirty="0" smtClean="0">
                <a:solidFill>
                  <a:schemeClr val="tx1"/>
                </a:solidFill>
              </a:rPr>
              <a:t> [</a:t>
            </a:r>
            <a:r>
              <a:rPr lang="es-EC" sz="2000" i="1" dirty="0" smtClean="0">
                <a:solidFill>
                  <a:schemeClr val="tx1"/>
                </a:solidFill>
              </a:rPr>
              <a:t>v</a:t>
            </a:r>
            <a:r>
              <a:rPr lang="es-EC" sz="2000" dirty="0" smtClean="0">
                <a:solidFill>
                  <a:schemeClr val="tx1"/>
                </a:solidFill>
              </a:rPr>
              <a:t>] en </a:t>
            </a:r>
            <a:r>
              <a:rPr lang="en-US" sz="2800" dirty="0" err="1" smtClean="0">
                <a:solidFill>
                  <a:schemeClr val="tx1"/>
                </a:solidFill>
              </a:rPr>
              <a:t>ɵ</a:t>
            </a:r>
            <a:r>
              <a:rPr lang="en-US" sz="2000" i="1" baseline="-25000" dirty="0" err="1" smtClean="0">
                <a:solidFill>
                  <a:schemeClr val="tx1"/>
                </a:solidFill>
              </a:rPr>
              <a:t>v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grados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s-EC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09566 -0.003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1" grpId="0" animBg="1"/>
      <p:bldP spid="2" grpId="0"/>
      <p:bldP spid="4" grpId="0" animBg="1"/>
      <p:bldP spid="5" grpId="0" animBg="1"/>
      <p:bldP spid="17" grpId="0" animBg="1"/>
      <p:bldP spid="18" grpId="0"/>
      <p:bldP spid="4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9848"/>
          </a:xfrm>
        </p:spPr>
        <p:txBody>
          <a:bodyPr>
            <a:normAutofit/>
          </a:bodyPr>
          <a:lstStyle/>
          <a:p>
            <a:r>
              <a:rPr lang="es-EC" dirty="0" smtClean="0"/>
              <a:t>Retraso</a:t>
            </a:r>
            <a:endParaRPr lang="es-EC" dirty="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28855"/>
            <a:ext cx="6934200" cy="196215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486292"/>
            <a:ext cx="6858000" cy="13716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Rectángulo redondeado"/>
          <p:cNvSpPr/>
          <p:nvPr/>
        </p:nvSpPr>
        <p:spPr>
          <a:xfrm>
            <a:off x="5143504" y="2214554"/>
            <a:ext cx="3643338" cy="571504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8" name="27 Rectángulo redondeado"/>
          <p:cNvSpPr/>
          <p:nvPr/>
        </p:nvSpPr>
        <p:spPr>
          <a:xfrm>
            <a:off x="5429256" y="1214422"/>
            <a:ext cx="3143272" cy="5715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69848"/>
          </a:xfrm>
        </p:spPr>
        <p:txBody>
          <a:bodyPr/>
          <a:lstStyle/>
          <a:p>
            <a:r>
              <a:rPr lang="es-EC" dirty="0" smtClean="0"/>
              <a:t>Retraso</a:t>
            </a:r>
            <a:endParaRPr lang="es-EC" dirty="0"/>
          </a:p>
        </p:txBody>
      </p:sp>
      <p:graphicFrame>
        <p:nvGraphicFramePr>
          <p:cNvPr id="3" name="Object 22"/>
          <p:cNvGraphicFramePr>
            <a:graphicFrameLocks noChangeAspect="1"/>
          </p:cNvGraphicFramePr>
          <p:nvPr/>
        </p:nvGraphicFramePr>
        <p:xfrm>
          <a:off x="2667000" y="1981200"/>
          <a:ext cx="495300" cy="377825"/>
        </p:xfrm>
        <a:graphic>
          <a:graphicData uri="http://schemas.openxmlformats.org/presentationml/2006/ole">
            <p:oleObj spid="_x0000_s32770" name="Ecuación" r:id="rId3" imgW="266400" imgH="203040" progId="Equation.3">
              <p:embed/>
            </p:oleObj>
          </a:graphicData>
        </a:graphic>
      </p:graphicFrame>
      <p:sp>
        <p:nvSpPr>
          <p:cNvPr id="4" name="Line 179"/>
          <p:cNvSpPr>
            <a:spLocks noChangeShapeType="1"/>
          </p:cNvSpPr>
          <p:nvPr/>
        </p:nvSpPr>
        <p:spPr bwMode="auto">
          <a:xfrm>
            <a:off x="2514600" y="2514600"/>
            <a:ext cx="0" cy="3429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5" name="Line 180"/>
          <p:cNvSpPr>
            <a:spLocks noChangeShapeType="1"/>
          </p:cNvSpPr>
          <p:nvPr/>
        </p:nvSpPr>
        <p:spPr bwMode="auto">
          <a:xfrm>
            <a:off x="685800" y="4267200"/>
            <a:ext cx="685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s-EC"/>
          </a:p>
        </p:txBody>
      </p:sp>
      <p:graphicFrame>
        <p:nvGraphicFramePr>
          <p:cNvPr id="6" name="Object 183"/>
          <p:cNvGraphicFramePr>
            <a:graphicFrameLocks noChangeAspect="1"/>
          </p:cNvGraphicFramePr>
          <p:nvPr/>
        </p:nvGraphicFramePr>
        <p:xfrm>
          <a:off x="7643813" y="4083050"/>
          <a:ext cx="333375" cy="266700"/>
        </p:xfrm>
        <a:graphic>
          <a:graphicData uri="http://schemas.openxmlformats.org/presentationml/2006/ole">
            <p:oleObj spid="_x0000_s32771" name="Ecuación" r:id="rId4" imgW="190440" imgH="152280" progId="Equation.3">
              <p:embed/>
            </p:oleObj>
          </a:graphicData>
        </a:graphic>
      </p:graphicFrame>
      <p:grpSp>
        <p:nvGrpSpPr>
          <p:cNvPr id="7" name="Group 236"/>
          <p:cNvGrpSpPr>
            <a:grpSpLocks/>
          </p:cNvGrpSpPr>
          <p:nvPr/>
        </p:nvGrpSpPr>
        <p:grpSpPr bwMode="auto">
          <a:xfrm>
            <a:off x="1521357" y="3125980"/>
            <a:ext cx="5688013" cy="2244725"/>
            <a:chOff x="385" y="1523"/>
            <a:chExt cx="3583" cy="1414"/>
          </a:xfrm>
        </p:grpSpPr>
        <p:sp>
          <p:nvSpPr>
            <p:cNvPr id="8" name="Arc 237"/>
            <p:cNvSpPr>
              <a:spLocks/>
            </p:cNvSpPr>
            <p:nvPr/>
          </p:nvSpPr>
          <p:spPr bwMode="auto">
            <a:xfrm flipV="1">
              <a:off x="385" y="2163"/>
              <a:ext cx="363" cy="766"/>
            </a:xfrm>
            <a:custGeom>
              <a:avLst/>
              <a:gdLst>
                <a:gd name="G0" fmla="+- 0 0 0"/>
                <a:gd name="G1" fmla="+- 21493 0 0"/>
                <a:gd name="G2" fmla="+- 21600 0 0"/>
                <a:gd name="T0" fmla="*/ 2148 w 21408"/>
                <a:gd name="T1" fmla="*/ 0 h 21493"/>
                <a:gd name="T2" fmla="*/ 21408 w 21408"/>
                <a:gd name="T3" fmla="*/ 18620 h 21493"/>
                <a:gd name="T4" fmla="*/ 0 w 21408"/>
                <a:gd name="T5" fmla="*/ 21493 h 2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08" h="21493" fill="none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</a:path>
                <a:path w="21408" h="21493" stroke="0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  <a:lnTo>
                    <a:pt x="0" y="21493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9" name="Arc 238"/>
            <p:cNvSpPr>
              <a:spLocks/>
            </p:cNvSpPr>
            <p:nvPr/>
          </p:nvSpPr>
          <p:spPr bwMode="auto">
            <a:xfrm rot="7612" flipH="1">
              <a:off x="748" y="1523"/>
              <a:ext cx="544" cy="776"/>
            </a:xfrm>
            <a:custGeom>
              <a:avLst/>
              <a:gdLst>
                <a:gd name="G0" fmla="+- 21556 0 0"/>
                <a:gd name="G1" fmla="+- 21600 0 0"/>
                <a:gd name="G2" fmla="+- 21600 0 0"/>
                <a:gd name="T0" fmla="*/ 0 w 43108"/>
                <a:gd name="T1" fmla="*/ 20217 h 21600"/>
                <a:gd name="T2" fmla="*/ 43108 w 43108"/>
                <a:gd name="T3" fmla="*/ 20158 h 21600"/>
                <a:gd name="T4" fmla="*/ 21556 w 4310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08" h="21600" fill="none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</a:path>
                <a:path w="43108" h="21600" stroke="0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  <a:lnTo>
                    <a:pt x="21556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" name="Arc 239"/>
            <p:cNvSpPr>
              <a:spLocks/>
            </p:cNvSpPr>
            <p:nvPr/>
          </p:nvSpPr>
          <p:spPr bwMode="auto">
            <a:xfrm rot="10790916" flipH="1">
              <a:off x="1290" y="2161"/>
              <a:ext cx="501" cy="771"/>
            </a:xfrm>
            <a:custGeom>
              <a:avLst/>
              <a:gdLst>
                <a:gd name="G0" fmla="+- 21432 0 0"/>
                <a:gd name="G1" fmla="+- 21600 0 0"/>
                <a:gd name="G2" fmla="+- 21600 0 0"/>
                <a:gd name="T0" fmla="*/ 0 w 42745"/>
                <a:gd name="T1" fmla="*/ 18908 h 21600"/>
                <a:gd name="T2" fmla="*/ 42745 w 42745"/>
                <a:gd name="T3" fmla="*/ 18092 h 21600"/>
                <a:gd name="T4" fmla="*/ 21432 w 427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45" h="21600" fill="none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</a:path>
                <a:path w="42745" h="21600" stroke="0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  <a:lnTo>
                    <a:pt x="21432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11" name="Arc 240"/>
            <p:cNvSpPr>
              <a:spLocks/>
            </p:cNvSpPr>
            <p:nvPr/>
          </p:nvSpPr>
          <p:spPr bwMode="auto">
            <a:xfrm rot="7612" flipH="1">
              <a:off x="1791" y="1524"/>
              <a:ext cx="545" cy="766"/>
            </a:xfrm>
            <a:custGeom>
              <a:avLst/>
              <a:gdLst>
                <a:gd name="G0" fmla="+- 21579 0 0"/>
                <a:gd name="G1" fmla="+- 21600 0 0"/>
                <a:gd name="G2" fmla="+- 21600 0 0"/>
                <a:gd name="T0" fmla="*/ 0 w 43179"/>
                <a:gd name="T1" fmla="*/ 20651 h 22685"/>
                <a:gd name="T2" fmla="*/ 43152 w 43179"/>
                <a:gd name="T3" fmla="*/ 22685 h 22685"/>
                <a:gd name="T4" fmla="*/ 21579 w 43179"/>
                <a:gd name="T5" fmla="*/ 21600 h 22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79" h="22685" fill="none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</a:path>
                <a:path w="43179" h="22685" stroke="0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  <a:lnTo>
                    <a:pt x="21579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12" name="Arc 241"/>
            <p:cNvSpPr>
              <a:spLocks/>
            </p:cNvSpPr>
            <p:nvPr/>
          </p:nvSpPr>
          <p:spPr bwMode="auto">
            <a:xfrm rot="10790916" flipH="1">
              <a:off x="2336" y="2114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3" name="Arc 242"/>
            <p:cNvSpPr>
              <a:spLocks/>
            </p:cNvSpPr>
            <p:nvPr/>
          </p:nvSpPr>
          <p:spPr bwMode="auto">
            <a:xfrm rot="7612" flipH="1">
              <a:off x="2880" y="1524"/>
              <a:ext cx="544" cy="822"/>
            </a:xfrm>
            <a:custGeom>
              <a:avLst/>
              <a:gdLst>
                <a:gd name="G0" fmla="+- 21408 0 0"/>
                <a:gd name="G1" fmla="+- 21600 0 0"/>
                <a:gd name="G2" fmla="+- 21600 0 0"/>
                <a:gd name="T0" fmla="*/ 0 w 42874"/>
                <a:gd name="T1" fmla="*/ 18726 h 21600"/>
                <a:gd name="T2" fmla="*/ 42874 w 42874"/>
                <a:gd name="T3" fmla="*/ 19199 h 21600"/>
                <a:gd name="T4" fmla="*/ 21408 w 4287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874" h="21600" fill="none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</a:path>
                <a:path w="42874" h="21600" stroke="0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  <a:lnTo>
                    <a:pt x="21408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4" name="Arc 243"/>
            <p:cNvSpPr>
              <a:spLocks/>
            </p:cNvSpPr>
            <p:nvPr/>
          </p:nvSpPr>
          <p:spPr bwMode="auto">
            <a:xfrm rot="10790916" flipH="1">
              <a:off x="3424" y="2115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grpSp>
        <p:nvGrpSpPr>
          <p:cNvPr id="15" name="Group 236"/>
          <p:cNvGrpSpPr>
            <a:grpSpLocks/>
          </p:cNvGrpSpPr>
          <p:nvPr/>
        </p:nvGrpSpPr>
        <p:grpSpPr bwMode="auto">
          <a:xfrm>
            <a:off x="1527193" y="3129866"/>
            <a:ext cx="5688013" cy="2244728"/>
            <a:chOff x="385" y="1523"/>
            <a:chExt cx="3583" cy="1414"/>
          </a:xfrm>
        </p:grpSpPr>
        <p:sp>
          <p:nvSpPr>
            <p:cNvPr id="16" name="Arc 237"/>
            <p:cNvSpPr>
              <a:spLocks/>
            </p:cNvSpPr>
            <p:nvPr/>
          </p:nvSpPr>
          <p:spPr bwMode="auto">
            <a:xfrm flipV="1">
              <a:off x="385" y="2163"/>
              <a:ext cx="363" cy="766"/>
            </a:xfrm>
            <a:custGeom>
              <a:avLst/>
              <a:gdLst>
                <a:gd name="G0" fmla="+- 0 0 0"/>
                <a:gd name="G1" fmla="+- 21493 0 0"/>
                <a:gd name="G2" fmla="+- 21600 0 0"/>
                <a:gd name="T0" fmla="*/ 2148 w 21408"/>
                <a:gd name="T1" fmla="*/ 0 h 21493"/>
                <a:gd name="T2" fmla="*/ 21408 w 21408"/>
                <a:gd name="T3" fmla="*/ 18620 h 21493"/>
                <a:gd name="T4" fmla="*/ 0 w 21408"/>
                <a:gd name="T5" fmla="*/ 21493 h 2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08" h="21493" fill="none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</a:path>
                <a:path w="21408" h="21493" stroke="0" extrusionOk="0">
                  <a:moveTo>
                    <a:pt x="2147" y="0"/>
                  </a:moveTo>
                  <a:cubicBezTo>
                    <a:pt x="12106" y="995"/>
                    <a:pt x="20076" y="8700"/>
                    <a:pt x="21408" y="18619"/>
                  </a:cubicBezTo>
                  <a:lnTo>
                    <a:pt x="0" y="21493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7" name="Arc 238"/>
            <p:cNvSpPr>
              <a:spLocks/>
            </p:cNvSpPr>
            <p:nvPr/>
          </p:nvSpPr>
          <p:spPr bwMode="auto">
            <a:xfrm rot="7612" flipH="1">
              <a:off x="748" y="1523"/>
              <a:ext cx="544" cy="776"/>
            </a:xfrm>
            <a:custGeom>
              <a:avLst/>
              <a:gdLst>
                <a:gd name="G0" fmla="+- 21556 0 0"/>
                <a:gd name="G1" fmla="+- 21600 0 0"/>
                <a:gd name="G2" fmla="+- 21600 0 0"/>
                <a:gd name="T0" fmla="*/ 0 w 43108"/>
                <a:gd name="T1" fmla="*/ 20217 h 21600"/>
                <a:gd name="T2" fmla="*/ 43108 w 43108"/>
                <a:gd name="T3" fmla="*/ 20158 h 21600"/>
                <a:gd name="T4" fmla="*/ 21556 w 4310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08" h="21600" fill="none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</a:path>
                <a:path w="43108" h="21600" stroke="0" extrusionOk="0">
                  <a:moveTo>
                    <a:pt x="0" y="20217"/>
                  </a:moveTo>
                  <a:cubicBezTo>
                    <a:pt x="729" y="8847"/>
                    <a:pt x="10163" y="-1"/>
                    <a:pt x="21556" y="0"/>
                  </a:cubicBezTo>
                  <a:cubicBezTo>
                    <a:pt x="32925" y="0"/>
                    <a:pt x="42348" y="8813"/>
                    <a:pt x="43107" y="20158"/>
                  </a:cubicBezTo>
                  <a:lnTo>
                    <a:pt x="2155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8" name="Arc 239"/>
            <p:cNvSpPr>
              <a:spLocks/>
            </p:cNvSpPr>
            <p:nvPr/>
          </p:nvSpPr>
          <p:spPr bwMode="auto">
            <a:xfrm rot="10790916" flipH="1">
              <a:off x="1290" y="2161"/>
              <a:ext cx="501" cy="771"/>
            </a:xfrm>
            <a:custGeom>
              <a:avLst/>
              <a:gdLst>
                <a:gd name="G0" fmla="+- 21432 0 0"/>
                <a:gd name="G1" fmla="+- 21600 0 0"/>
                <a:gd name="G2" fmla="+- 21600 0 0"/>
                <a:gd name="T0" fmla="*/ 0 w 42745"/>
                <a:gd name="T1" fmla="*/ 18908 h 21600"/>
                <a:gd name="T2" fmla="*/ 42745 w 42745"/>
                <a:gd name="T3" fmla="*/ 18092 h 21600"/>
                <a:gd name="T4" fmla="*/ 21432 w 427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745" h="21600" fill="none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</a:path>
                <a:path w="42745" h="21600" stroke="0" extrusionOk="0">
                  <a:moveTo>
                    <a:pt x="0" y="18908"/>
                  </a:moveTo>
                  <a:cubicBezTo>
                    <a:pt x="1357" y="8104"/>
                    <a:pt x="10543" y="-1"/>
                    <a:pt x="21432" y="0"/>
                  </a:cubicBezTo>
                  <a:cubicBezTo>
                    <a:pt x="32007" y="0"/>
                    <a:pt x="41027" y="7656"/>
                    <a:pt x="42745" y="18091"/>
                  </a:cubicBezTo>
                  <a:lnTo>
                    <a:pt x="21432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19" name="Arc 240"/>
            <p:cNvSpPr>
              <a:spLocks/>
            </p:cNvSpPr>
            <p:nvPr/>
          </p:nvSpPr>
          <p:spPr bwMode="auto">
            <a:xfrm rot="7612" flipH="1">
              <a:off x="1791" y="1524"/>
              <a:ext cx="545" cy="766"/>
            </a:xfrm>
            <a:custGeom>
              <a:avLst/>
              <a:gdLst>
                <a:gd name="G0" fmla="+- 21579 0 0"/>
                <a:gd name="G1" fmla="+- 21600 0 0"/>
                <a:gd name="G2" fmla="+- 21600 0 0"/>
                <a:gd name="T0" fmla="*/ 0 w 43179"/>
                <a:gd name="T1" fmla="*/ 20651 h 22685"/>
                <a:gd name="T2" fmla="*/ 43152 w 43179"/>
                <a:gd name="T3" fmla="*/ 22685 h 22685"/>
                <a:gd name="T4" fmla="*/ 21579 w 43179"/>
                <a:gd name="T5" fmla="*/ 21600 h 22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79" h="22685" fill="none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</a:path>
                <a:path w="43179" h="22685" stroke="0" extrusionOk="0">
                  <a:moveTo>
                    <a:pt x="-1" y="20650"/>
                  </a:moveTo>
                  <a:cubicBezTo>
                    <a:pt x="507" y="9101"/>
                    <a:pt x="10018" y="-1"/>
                    <a:pt x="21579" y="0"/>
                  </a:cubicBezTo>
                  <a:cubicBezTo>
                    <a:pt x="33508" y="0"/>
                    <a:pt x="43179" y="9670"/>
                    <a:pt x="43179" y="21600"/>
                  </a:cubicBezTo>
                  <a:cubicBezTo>
                    <a:pt x="43179" y="21961"/>
                    <a:pt x="43169" y="22323"/>
                    <a:pt x="43151" y="22684"/>
                  </a:cubicBezTo>
                  <a:lnTo>
                    <a:pt x="21579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>
                <a:solidFill>
                  <a:srgbClr val="FFFF00"/>
                </a:solidFill>
              </a:endParaRPr>
            </a:p>
          </p:txBody>
        </p:sp>
        <p:sp>
          <p:nvSpPr>
            <p:cNvPr id="20" name="Arc 241"/>
            <p:cNvSpPr>
              <a:spLocks/>
            </p:cNvSpPr>
            <p:nvPr/>
          </p:nvSpPr>
          <p:spPr bwMode="auto">
            <a:xfrm rot="10790916" flipH="1">
              <a:off x="2336" y="2114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1" name="Arc 242"/>
            <p:cNvSpPr>
              <a:spLocks/>
            </p:cNvSpPr>
            <p:nvPr/>
          </p:nvSpPr>
          <p:spPr bwMode="auto">
            <a:xfrm rot="7612" flipH="1">
              <a:off x="2880" y="1524"/>
              <a:ext cx="544" cy="822"/>
            </a:xfrm>
            <a:custGeom>
              <a:avLst/>
              <a:gdLst>
                <a:gd name="G0" fmla="+- 21408 0 0"/>
                <a:gd name="G1" fmla="+- 21600 0 0"/>
                <a:gd name="G2" fmla="+- 21600 0 0"/>
                <a:gd name="T0" fmla="*/ 0 w 42874"/>
                <a:gd name="T1" fmla="*/ 18726 h 21600"/>
                <a:gd name="T2" fmla="*/ 42874 w 42874"/>
                <a:gd name="T3" fmla="*/ 19199 h 21600"/>
                <a:gd name="T4" fmla="*/ 21408 w 4287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874" h="21600" fill="none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</a:path>
                <a:path w="42874" h="21600" stroke="0" extrusionOk="0">
                  <a:moveTo>
                    <a:pt x="0" y="18726"/>
                  </a:moveTo>
                  <a:cubicBezTo>
                    <a:pt x="1439" y="8003"/>
                    <a:pt x="10589" y="-1"/>
                    <a:pt x="21408" y="0"/>
                  </a:cubicBezTo>
                  <a:cubicBezTo>
                    <a:pt x="32408" y="0"/>
                    <a:pt x="41651" y="8266"/>
                    <a:pt x="42874" y="19198"/>
                  </a:cubicBezTo>
                  <a:lnTo>
                    <a:pt x="21408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2" name="Arc 243"/>
            <p:cNvSpPr>
              <a:spLocks/>
            </p:cNvSpPr>
            <p:nvPr/>
          </p:nvSpPr>
          <p:spPr bwMode="auto">
            <a:xfrm rot="10790916" flipH="1">
              <a:off x="3424" y="2115"/>
              <a:ext cx="544" cy="822"/>
            </a:xfrm>
            <a:custGeom>
              <a:avLst/>
              <a:gdLst>
                <a:gd name="G0" fmla="+- 21366 0 0"/>
                <a:gd name="G1" fmla="+- 21600 0 0"/>
                <a:gd name="G2" fmla="+- 21600 0 0"/>
                <a:gd name="T0" fmla="*/ 0 w 42679"/>
                <a:gd name="T1" fmla="*/ 18430 h 21600"/>
                <a:gd name="T2" fmla="*/ 42679 w 42679"/>
                <a:gd name="T3" fmla="*/ 18092 h 21600"/>
                <a:gd name="T4" fmla="*/ 21366 w 4267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679" h="21600" fill="none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</a:path>
                <a:path w="42679" h="21600" stroke="0" extrusionOk="0">
                  <a:moveTo>
                    <a:pt x="-1" y="18429"/>
                  </a:moveTo>
                  <a:cubicBezTo>
                    <a:pt x="1570" y="7840"/>
                    <a:pt x="10660" y="-1"/>
                    <a:pt x="21366" y="0"/>
                  </a:cubicBezTo>
                  <a:cubicBezTo>
                    <a:pt x="31941" y="0"/>
                    <a:pt x="40961" y="7656"/>
                    <a:pt x="42679" y="18091"/>
                  </a:cubicBezTo>
                  <a:lnTo>
                    <a:pt x="21366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</p:grpSp>
      <p:cxnSp>
        <p:nvCxnSpPr>
          <p:cNvPr id="24" name="23 Conector recto de flecha"/>
          <p:cNvCxnSpPr/>
          <p:nvPr/>
        </p:nvCxnSpPr>
        <p:spPr>
          <a:xfrm>
            <a:off x="2500298" y="3042782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2714612" y="270247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θ</a:t>
            </a:r>
            <a:r>
              <a:rPr lang="es-ES" i="1" baseline="-25000" dirty="0" smtClean="0"/>
              <a:t>v</a:t>
            </a:r>
          </a:p>
        </p:txBody>
      </p:sp>
      <p:graphicFrame>
        <p:nvGraphicFramePr>
          <p:cNvPr id="27" name="26 Objeto"/>
          <p:cNvGraphicFramePr>
            <a:graphicFrameLocks noChangeAspect="1"/>
          </p:cNvGraphicFramePr>
          <p:nvPr/>
        </p:nvGraphicFramePr>
        <p:xfrm>
          <a:off x="5539596" y="1214422"/>
          <a:ext cx="2961494" cy="585790"/>
        </p:xfrm>
        <a:graphic>
          <a:graphicData uri="http://schemas.openxmlformats.org/presentationml/2006/ole">
            <p:oleObj spid="_x0000_s32772" name="Ecuación" r:id="rId5" imgW="1155600" imgH="228600" progId="Equation.3">
              <p:embed/>
            </p:oleObj>
          </a:graphicData>
        </a:graphic>
      </p:graphicFrame>
      <p:graphicFrame>
        <p:nvGraphicFramePr>
          <p:cNvPr id="29" name="28 Objeto"/>
          <p:cNvGraphicFramePr>
            <a:graphicFrameLocks noChangeAspect="1"/>
          </p:cNvGraphicFramePr>
          <p:nvPr/>
        </p:nvGraphicFramePr>
        <p:xfrm>
          <a:off x="5151438" y="2214563"/>
          <a:ext cx="3651250" cy="571500"/>
        </p:xfrm>
        <a:graphic>
          <a:graphicData uri="http://schemas.openxmlformats.org/presentationml/2006/ole">
            <p:oleObj spid="_x0000_s32773" name="Ecuación" r:id="rId6" imgW="1460160" imgH="228600" progId="Equation.3">
              <p:embed/>
            </p:oleObj>
          </a:graphicData>
        </a:graphic>
      </p:graphicFrame>
      <p:cxnSp>
        <p:nvCxnSpPr>
          <p:cNvPr id="38" name="37 Forma"/>
          <p:cNvCxnSpPr>
            <a:stCxn id="28" idx="1"/>
          </p:cNvCxnSpPr>
          <p:nvPr/>
        </p:nvCxnSpPr>
        <p:spPr>
          <a:xfrm rot="10800000" flipV="1">
            <a:off x="4143372" y="1500174"/>
            <a:ext cx="1285884" cy="150019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39 Conector curvado"/>
          <p:cNvCxnSpPr/>
          <p:nvPr/>
        </p:nvCxnSpPr>
        <p:spPr>
          <a:xfrm rot="10800000" flipV="1">
            <a:off x="7000892" y="2786058"/>
            <a:ext cx="571504" cy="5000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41 Redondear rectángulo de esquina diagonal"/>
          <p:cNvSpPr/>
          <p:nvPr/>
        </p:nvSpPr>
        <p:spPr>
          <a:xfrm>
            <a:off x="714348" y="6143644"/>
            <a:ext cx="8001056" cy="500066"/>
          </a:xfrm>
          <a:prstGeom prst="round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2000" dirty="0" smtClean="0">
                <a:solidFill>
                  <a:schemeClr val="tx1"/>
                </a:solidFill>
              </a:rPr>
              <a:t>La onda en </a:t>
            </a:r>
            <a:r>
              <a:rPr lang="es-EC" sz="2000" dirty="0" smtClean="0">
                <a:solidFill>
                  <a:srgbClr val="FF0000"/>
                </a:solidFill>
              </a:rPr>
              <a:t>rojo</a:t>
            </a:r>
            <a:r>
              <a:rPr lang="es-EC" sz="2000" dirty="0" smtClean="0">
                <a:solidFill>
                  <a:schemeClr val="tx1"/>
                </a:solidFill>
              </a:rPr>
              <a:t> [</a:t>
            </a:r>
            <a:r>
              <a:rPr lang="es-EC" sz="2000" i="1" dirty="0" smtClean="0">
                <a:solidFill>
                  <a:schemeClr val="tx1"/>
                </a:solidFill>
              </a:rPr>
              <a:t>v’</a:t>
            </a:r>
            <a:r>
              <a:rPr lang="es-EC" sz="2000" dirty="0" smtClean="0">
                <a:solidFill>
                  <a:schemeClr val="tx1"/>
                </a:solidFill>
              </a:rPr>
              <a:t>] ATRASA a la onda en </a:t>
            </a:r>
            <a:r>
              <a:rPr lang="es-EC" sz="2000" dirty="0" smtClean="0">
                <a:solidFill>
                  <a:srgbClr val="0070C0"/>
                </a:solidFill>
              </a:rPr>
              <a:t>azul</a:t>
            </a:r>
            <a:r>
              <a:rPr lang="es-EC" sz="2000" dirty="0" smtClean="0">
                <a:solidFill>
                  <a:schemeClr val="tx1"/>
                </a:solidFill>
              </a:rPr>
              <a:t> en </a:t>
            </a:r>
            <a:r>
              <a:rPr lang="es-ES" sz="2000" dirty="0" smtClean="0">
                <a:solidFill>
                  <a:schemeClr val="tx1"/>
                </a:solidFill>
              </a:rPr>
              <a:t>θ</a:t>
            </a:r>
            <a:r>
              <a:rPr lang="es-ES" sz="2000" i="1" baseline="-25000" dirty="0" smtClean="0">
                <a:solidFill>
                  <a:schemeClr val="tx1"/>
                </a:solidFill>
              </a:rPr>
              <a:t>v</a:t>
            </a:r>
            <a:r>
              <a:rPr lang="es-EC" sz="2000" dirty="0" smtClean="0">
                <a:solidFill>
                  <a:schemeClr val="tx1"/>
                </a:solidFill>
              </a:rPr>
              <a:t>  grados.</a:t>
            </a:r>
            <a:endParaRPr lang="es-EC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96532E-6 L 0.09288 0.0057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800" decel="100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8" grpId="0" animBg="1"/>
      <p:bldP spid="2" grpId="0"/>
      <p:bldP spid="4" grpId="0" animBg="1"/>
      <p:bldP spid="5" grpId="0" animBg="1"/>
      <p:bldP spid="26" grpId="0"/>
      <p:bldP spid="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/>
          <a:lstStyle/>
          <a:p>
            <a:r>
              <a:rPr lang="es-EC" dirty="0" smtClean="0"/>
              <a:t>Retraso y Adelanto</a:t>
            </a:r>
            <a:endParaRPr lang="es-EC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00100" y="1785926"/>
            <a:ext cx="684370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457200" indent="-457200"/>
            <a:r>
              <a:rPr lang="es-ES" sz="2400" dirty="0" smtClean="0"/>
              <a:t>	Cuando se desea </a:t>
            </a:r>
            <a:r>
              <a:rPr lang="es-ES" sz="2400" i="1" dirty="0" smtClean="0"/>
              <a:t>comparar</a:t>
            </a:r>
            <a:r>
              <a:rPr lang="es-ES" sz="2400" dirty="0" smtClean="0"/>
              <a:t> </a:t>
            </a:r>
            <a:r>
              <a:rPr lang="es-ES" sz="2400" b="1" dirty="0" smtClean="0"/>
              <a:t>2 funciones senoidales</a:t>
            </a:r>
            <a:r>
              <a:rPr lang="es-ES" sz="2400" dirty="0" smtClean="0"/>
              <a:t>, antes se debe tener en cuenta lo siguiente:</a:t>
            </a:r>
            <a:endParaRPr lang="es-ES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428728" y="3500438"/>
            <a:ext cx="6715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000" dirty="0" smtClean="0"/>
              <a:t> Escribir ambas como funciones de SENO o de COSENO.</a:t>
            </a:r>
            <a:endParaRPr lang="es-EC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428728" y="4029022"/>
            <a:ext cx="6715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000" dirty="0" smtClean="0"/>
              <a:t> Expresarse con amplitudes positivas.</a:t>
            </a:r>
            <a:endParaRPr lang="es-EC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428728" y="4600526"/>
            <a:ext cx="6715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s-EC" sz="2000" dirty="0" smtClean="0"/>
              <a:t> Tener cada una la misma frecuencia.</a:t>
            </a:r>
            <a:endParaRPr lang="es-EC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/>
          <a:lstStyle/>
          <a:p>
            <a:r>
              <a:rPr lang="es-EC" dirty="0" smtClean="0"/>
              <a:t>Angulo de Fase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925752" y="1773784"/>
            <a:ext cx="7498080" cy="1143008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definitiva, nos indica el desplazamiento de la onda con respecto al origen.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071538" y="2916792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 typeface="Arial" pitchFamily="34" charset="0"/>
              <a:buChar char="•"/>
            </a:pPr>
            <a:r>
              <a:rPr lang="es-EC" sz="2800" dirty="0" smtClean="0"/>
              <a:t> Es decir, cuán adelantada o retrasada está la onda respecto al origen.</a:t>
            </a:r>
            <a:endParaRPr lang="es-EC" sz="2800" dirty="0"/>
          </a:p>
        </p:txBody>
      </p:sp>
      <p:grpSp>
        <p:nvGrpSpPr>
          <p:cNvPr id="5" name="4 Grupo"/>
          <p:cNvGrpSpPr/>
          <p:nvPr/>
        </p:nvGrpSpPr>
        <p:grpSpPr>
          <a:xfrm>
            <a:off x="785786" y="4202676"/>
            <a:ext cx="2643206" cy="714380"/>
            <a:chOff x="1372736" y="3714752"/>
            <a:chExt cx="2357454" cy="714380"/>
          </a:xfrm>
        </p:grpSpPr>
        <p:graphicFrame>
          <p:nvGraphicFramePr>
            <p:cNvPr id="6" name="Object 28"/>
            <p:cNvGraphicFramePr>
              <a:graphicFrameLocks noChangeAspect="1"/>
            </p:cNvGraphicFramePr>
            <p:nvPr/>
          </p:nvGraphicFramePr>
          <p:xfrm>
            <a:off x="3284185" y="4071942"/>
            <a:ext cx="312541" cy="357190"/>
          </p:xfrm>
          <a:graphic>
            <a:graphicData uri="http://schemas.openxmlformats.org/presentationml/2006/ole">
              <p:oleObj spid="_x0000_s33794" name="Ecuación" r:id="rId3" imgW="126720" imgH="177480" progId="Equation.3">
                <p:embed/>
              </p:oleObj>
            </a:graphicData>
          </a:graphic>
        </p:graphicFrame>
        <p:sp>
          <p:nvSpPr>
            <p:cNvPr id="7" name="6 CuadroTexto"/>
            <p:cNvSpPr txBox="1"/>
            <p:nvPr/>
          </p:nvSpPr>
          <p:spPr>
            <a:xfrm>
              <a:off x="1372736" y="3714752"/>
              <a:ext cx="23574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20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AnzeigenGroT" pitchFamily="34" charset="0"/>
                </a:rPr>
                <a:t>El ángulo de fase en este ejemplo es:</a:t>
              </a:r>
              <a:endParaRPr lang="es-EC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zeigenGroT" pitchFamily="34" charset="0"/>
              </a:endParaRPr>
            </a:p>
          </p:txBody>
        </p:sp>
      </p:grpSp>
      <p:sp>
        <p:nvSpPr>
          <p:cNvPr id="8" name="7 CuadroTexto"/>
          <p:cNvSpPr txBox="1"/>
          <p:nvPr/>
        </p:nvSpPr>
        <p:spPr>
          <a:xfrm>
            <a:off x="928662" y="5417122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zeigenGroT" pitchFamily="34" charset="0"/>
              </a:rPr>
              <a:t>Y la onda está retrasada.</a:t>
            </a:r>
            <a:endParaRPr lang="es-EC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nzeigenGroT" pitchFamily="34" charset="0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4071934" y="4202676"/>
            <a:ext cx="4000496" cy="2441034"/>
            <a:chOff x="4429124" y="3857628"/>
            <a:chExt cx="4000496" cy="2441034"/>
          </a:xfrm>
        </p:grpSpPr>
        <p:grpSp>
          <p:nvGrpSpPr>
            <p:cNvPr id="10" name="7 Grupo"/>
            <p:cNvGrpSpPr/>
            <p:nvPr/>
          </p:nvGrpSpPr>
          <p:grpSpPr>
            <a:xfrm>
              <a:off x="4429124" y="3857628"/>
              <a:ext cx="4000494" cy="2395550"/>
              <a:chOff x="928662" y="1643050"/>
              <a:chExt cx="7500958" cy="4610128"/>
            </a:xfrm>
          </p:grpSpPr>
          <p:graphicFrame>
            <p:nvGraphicFramePr>
              <p:cNvPr id="12" name="Object 25"/>
              <p:cNvGraphicFramePr>
                <a:graphicFrameLocks noChangeAspect="1"/>
              </p:cNvGraphicFramePr>
              <p:nvPr/>
            </p:nvGraphicFramePr>
            <p:xfrm>
              <a:off x="1857356" y="5643578"/>
              <a:ext cx="5486400" cy="609600"/>
            </p:xfrm>
            <a:graphic>
              <a:graphicData uri="http://schemas.openxmlformats.org/presentationml/2006/ole">
                <p:oleObj spid="_x0000_s33795" name="Ecuación" r:id="rId4" imgW="1244520" imgH="228600" progId="Equation.3">
                  <p:embed/>
                </p:oleObj>
              </a:graphicData>
            </a:graphic>
          </p:graphicFrame>
          <p:grpSp>
            <p:nvGrpSpPr>
              <p:cNvPr id="13" name="28 Grupo"/>
              <p:cNvGrpSpPr/>
              <p:nvPr/>
            </p:nvGrpSpPr>
            <p:grpSpPr>
              <a:xfrm>
                <a:off x="928662" y="1643050"/>
                <a:ext cx="7500958" cy="3595694"/>
                <a:chOff x="1066800" y="2209800"/>
                <a:chExt cx="8077200" cy="3886200"/>
              </a:xfrm>
            </p:grpSpPr>
            <p:sp>
              <p:nvSpPr>
                <p:cNvPr id="14" name="Freeform 5"/>
                <p:cNvSpPr>
                  <a:spLocks/>
                </p:cNvSpPr>
                <p:nvPr/>
              </p:nvSpPr>
              <p:spPr bwMode="auto">
                <a:xfrm>
                  <a:off x="2743200" y="3657600"/>
                  <a:ext cx="3790950" cy="2214563"/>
                </a:xfrm>
                <a:custGeom>
                  <a:avLst/>
                  <a:gdLst/>
                  <a:ahLst/>
                  <a:cxnLst>
                    <a:cxn ang="0">
                      <a:pos x="0" y="666"/>
                    </a:cxn>
                    <a:cxn ang="0">
                      <a:pos x="183" y="342"/>
                    </a:cxn>
                    <a:cxn ang="0">
                      <a:pos x="407" y="76"/>
                    </a:cxn>
                    <a:cxn ang="0">
                      <a:pos x="743" y="54"/>
                    </a:cxn>
                    <a:cxn ang="0">
                      <a:pos x="1060" y="402"/>
                    </a:cxn>
                    <a:cxn ang="0">
                      <a:pos x="1340" y="966"/>
                    </a:cxn>
                    <a:cxn ang="0">
                      <a:pos x="1462" y="1170"/>
                    </a:cxn>
                    <a:cxn ang="0">
                      <a:pos x="1645" y="1350"/>
                    </a:cxn>
                    <a:cxn ang="0">
                      <a:pos x="1891" y="1385"/>
                    </a:cxn>
                    <a:cxn ang="0">
                      <a:pos x="2083" y="1290"/>
                    </a:cxn>
                    <a:cxn ang="0">
                      <a:pos x="2193" y="1170"/>
                    </a:cxn>
                    <a:cxn ang="0">
                      <a:pos x="2315" y="882"/>
                    </a:cxn>
                    <a:cxn ang="0">
                      <a:pos x="2388" y="654"/>
                    </a:cxn>
                  </a:cxnLst>
                  <a:rect l="0" t="0" r="r" b="b"/>
                  <a:pathLst>
                    <a:path w="2388" h="1395">
                      <a:moveTo>
                        <a:pt x="0" y="666"/>
                      </a:moveTo>
                      <a:cubicBezTo>
                        <a:pt x="57" y="552"/>
                        <a:pt x="115" y="440"/>
                        <a:pt x="183" y="342"/>
                      </a:cubicBezTo>
                      <a:cubicBezTo>
                        <a:pt x="251" y="244"/>
                        <a:pt x="314" y="124"/>
                        <a:pt x="407" y="76"/>
                      </a:cubicBezTo>
                      <a:cubicBezTo>
                        <a:pt x="500" y="28"/>
                        <a:pt x="634" y="0"/>
                        <a:pt x="743" y="54"/>
                      </a:cubicBezTo>
                      <a:cubicBezTo>
                        <a:pt x="852" y="108"/>
                        <a:pt x="960" y="250"/>
                        <a:pt x="1060" y="402"/>
                      </a:cubicBezTo>
                      <a:cubicBezTo>
                        <a:pt x="1159" y="554"/>
                        <a:pt x="1273" y="838"/>
                        <a:pt x="1340" y="966"/>
                      </a:cubicBezTo>
                      <a:cubicBezTo>
                        <a:pt x="1407" y="1094"/>
                        <a:pt x="1411" y="1106"/>
                        <a:pt x="1462" y="1170"/>
                      </a:cubicBezTo>
                      <a:cubicBezTo>
                        <a:pt x="1513" y="1234"/>
                        <a:pt x="1573" y="1314"/>
                        <a:pt x="1645" y="1350"/>
                      </a:cubicBezTo>
                      <a:cubicBezTo>
                        <a:pt x="1717" y="1386"/>
                        <a:pt x="1818" y="1395"/>
                        <a:pt x="1891" y="1385"/>
                      </a:cubicBezTo>
                      <a:cubicBezTo>
                        <a:pt x="1964" y="1375"/>
                        <a:pt x="2033" y="1326"/>
                        <a:pt x="2083" y="1290"/>
                      </a:cubicBezTo>
                      <a:cubicBezTo>
                        <a:pt x="2133" y="1254"/>
                        <a:pt x="2154" y="1238"/>
                        <a:pt x="2193" y="1170"/>
                      </a:cubicBezTo>
                      <a:cubicBezTo>
                        <a:pt x="2254" y="1098"/>
                        <a:pt x="2282" y="968"/>
                        <a:pt x="2315" y="882"/>
                      </a:cubicBezTo>
                      <a:cubicBezTo>
                        <a:pt x="2347" y="796"/>
                        <a:pt x="2376" y="692"/>
                        <a:pt x="2388" y="654"/>
                      </a:cubicBezTo>
                    </a:path>
                  </a:pathLst>
                </a:custGeom>
                <a:noFill/>
                <a:ln w="38100" cap="flat" cmpd="sng">
                  <a:solidFill>
                    <a:schemeClr val="bg2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C"/>
                </a:p>
              </p:txBody>
            </p:sp>
            <p:sp>
              <p:nvSpPr>
                <p:cNvPr id="15" name="Line 6"/>
                <p:cNvSpPr>
                  <a:spLocks noChangeShapeType="1"/>
                </p:cNvSpPr>
                <p:nvPr/>
              </p:nvSpPr>
              <p:spPr bwMode="auto">
                <a:xfrm flipH="1" flipV="1">
                  <a:off x="2743200" y="2590800"/>
                  <a:ext cx="0" cy="350520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C"/>
                </a:p>
              </p:txBody>
            </p:sp>
            <p:sp>
              <p:nvSpPr>
                <p:cNvPr id="16" name="Line 7"/>
                <p:cNvSpPr>
                  <a:spLocks noChangeShapeType="1"/>
                </p:cNvSpPr>
                <p:nvPr/>
              </p:nvSpPr>
              <p:spPr bwMode="auto">
                <a:xfrm>
                  <a:off x="1066800" y="4724400"/>
                  <a:ext cx="7258050" cy="0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/>
                <a:lstStyle/>
                <a:p>
                  <a:endParaRPr lang="es-EC"/>
                </a:p>
              </p:txBody>
            </p:sp>
            <p:sp>
              <p:nvSpPr>
                <p:cNvPr id="17" name="Rectangle 8"/>
                <p:cNvSpPr>
                  <a:spLocks noChangeArrowheads="1"/>
                </p:cNvSpPr>
                <p:nvPr/>
              </p:nvSpPr>
              <p:spPr bwMode="auto">
                <a:xfrm>
                  <a:off x="1676400" y="2209800"/>
                  <a:ext cx="990600" cy="838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ES" sz="1400" dirty="0">
                      <a:solidFill>
                        <a:schemeClr val="tx2"/>
                      </a:solidFill>
                    </a:rPr>
                    <a:t>v(t)</a:t>
                  </a:r>
                </a:p>
              </p:txBody>
            </p:sp>
            <p:graphicFrame>
              <p:nvGraphicFramePr>
                <p:cNvPr id="18" name="Object 9"/>
                <p:cNvGraphicFramePr>
                  <a:graphicFrameLocks noChangeAspect="1"/>
                </p:cNvGraphicFramePr>
                <p:nvPr/>
              </p:nvGraphicFramePr>
              <p:xfrm>
                <a:off x="8382000" y="4419600"/>
                <a:ext cx="762000" cy="600075"/>
              </p:xfrm>
              <a:graphic>
                <a:graphicData uri="http://schemas.openxmlformats.org/presentationml/2006/ole">
                  <p:oleObj spid="_x0000_s33796" name="Ecuación" r:id="rId5" imgW="190440" imgH="152280" progId="Equation.3">
                    <p:embed/>
                  </p:oleObj>
                </a:graphicData>
              </a:graphic>
            </p:graphicFrame>
            <p:sp>
              <p:nvSpPr>
                <p:cNvPr id="19" name="Rectangle 10"/>
                <p:cNvSpPr>
                  <a:spLocks noChangeArrowheads="1"/>
                </p:cNvSpPr>
                <p:nvPr/>
              </p:nvSpPr>
              <p:spPr bwMode="auto">
                <a:xfrm>
                  <a:off x="2362200" y="4876800"/>
                  <a:ext cx="381000" cy="228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pPr algn="ctr"/>
                  <a:r>
                    <a:rPr lang="es-ES" sz="3200" dirty="0">
                      <a:solidFill>
                        <a:schemeClr val="tx2"/>
                      </a:solidFill>
                    </a:rPr>
                    <a:t>0</a:t>
                  </a:r>
                  <a:endParaRPr lang="es-ES" sz="4400" dirty="0">
                    <a:solidFill>
                      <a:schemeClr val="tx2"/>
                    </a:solidFill>
                  </a:endParaRPr>
                </a:p>
              </p:txBody>
            </p:sp>
            <p:graphicFrame>
              <p:nvGraphicFramePr>
                <p:cNvPr id="20" name="Object 11"/>
                <p:cNvGraphicFramePr>
                  <a:graphicFrameLocks noChangeAspect="1"/>
                </p:cNvGraphicFramePr>
                <p:nvPr/>
              </p:nvGraphicFramePr>
              <p:xfrm>
                <a:off x="3505200" y="4876800"/>
                <a:ext cx="239713" cy="838200"/>
              </p:xfrm>
              <a:graphic>
                <a:graphicData uri="http://schemas.openxmlformats.org/presentationml/2006/ole">
                  <p:oleObj spid="_x0000_s33797" name="Ecuación" r:id="rId6" imgW="164880" imgH="393480" progId="Equation.3">
                    <p:embed/>
                  </p:oleObj>
                </a:graphicData>
              </a:graphic>
            </p:graphicFrame>
            <p:sp>
              <p:nvSpPr>
                <p:cNvPr id="21" name="Line 12"/>
                <p:cNvSpPr>
                  <a:spLocks noChangeShapeType="1"/>
                </p:cNvSpPr>
                <p:nvPr/>
              </p:nvSpPr>
              <p:spPr bwMode="auto">
                <a:xfrm>
                  <a:off x="3657600" y="4572000"/>
                  <a:ext cx="0" cy="3048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sp>
              <p:nvSpPr>
                <p:cNvPr id="22" name="Line 13"/>
                <p:cNvSpPr>
                  <a:spLocks noChangeShapeType="1"/>
                </p:cNvSpPr>
                <p:nvPr/>
              </p:nvSpPr>
              <p:spPr bwMode="auto">
                <a:xfrm>
                  <a:off x="5638800" y="4572000"/>
                  <a:ext cx="0" cy="3048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graphicFrame>
              <p:nvGraphicFramePr>
                <p:cNvPr id="23" name="Object 14"/>
                <p:cNvGraphicFramePr>
                  <a:graphicFrameLocks noChangeAspect="1"/>
                </p:cNvGraphicFramePr>
                <p:nvPr/>
              </p:nvGraphicFramePr>
              <p:xfrm>
                <a:off x="4495800" y="4953000"/>
                <a:ext cx="298450" cy="298450"/>
              </p:xfrm>
              <a:graphic>
                <a:graphicData uri="http://schemas.openxmlformats.org/presentationml/2006/ole">
                  <p:oleObj spid="_x0000_s33798" name="Ecuación" r:id="rId7" imgW="139680" imgH="139680" progId="Equation.3">
                    <p:embed/>
                  </p:oleObj>
                </a:graphicData>
              </a:graphic>
            </p:graphicFrame>
            <p:sp>
              <p:nvSpPr>
                <p:cNvPr id="24" name="Line 15"/>
                <p:cNvSpPr>
                  <a:spLocks noChangeShapeType="1"/>
                </p:cNvSpPr>
                <p:nvPr/>
              </p:nvSpPr>
              <p:spPr bwMode="auto">
                <a:xfrm>
                  <a:off x="4648200" y="4572000"/>
                  <a:ext cx="0" cy="3048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graphicFrame>
              <p:nvGraphicFramePr>
                <p:cNvPr id="25" name="Object 16"/>
                <p:cNvGraphicFramePr>
                  <a:graphicFrameLocks noChangeAspect="1"/>
                </p:cNvGraphicFramePr>
                <p:nvPr/>
              </p:nvGraphicFramePr>
              <p:xfrm>
                <a:off x="5410200" y="4876800"/>
                <a:ext cx="457200" cy="685800"/>
              </p:xfrm>
              <a:graphic>
                <a:graphicData uri="http://schemas.openxmlformats.org/presentationml/2006/ole">
                  <p:oleObj spid="_x0000_s33799" name="Ecuación" r:id="rId8" imgW="241200" imgH="393480" progId="Equation.3">
                    <p:embed/>
                  </p:oleObj>
                </a:graphicData>
              </a:graphic>
            </p:graphicFrame>
            <p:graphicFrame>
              <p:nvGraphicFramePr>
                <p:cNvPr id="26" name="Object 17"/>
                <p:cNvGraphicFramePr>
                  <a:graphicFrameLocks noChangeAspect="1"/>
                </p:cNvGraphicFramePr>
                <p:nvPr/>
              </p:nvGraphicFramePr>
              <p:xfrm>
                <a:off x="6534150" y="4837113"/>
                <a:ext cx="488950" cy="379412"/>
              </p:xfrm>
              <a:graphic>
                <a:graphicData uri="http://schemas.openxmlformats.org/presentationml/2006/ole">
                  <p:oleObj spid="_x0000_s33800" name="Ecuación" r:id="rId9" imgW="228600" imgH="177480" progId="Equation.3">
                    <p:embed/>
                  </p:oleObj>
                </a:graphicData>
              </a:graphic>
            </p:graphicFrame>
            <p:sp>
              <p:nvSpPr>
                <p:cNvPr id="27" name="Line 18"/>
                <p:cNvSpPr>
                  <a:spLocks noChangeShapeType="1"/>
                </p:cNvSpPr>
                <p:nvPr/>
              </p:nvSpPr>
              <p:spPr bwMode="auto">
                <a:xfrm>
                  <a:off x="6553200" y="4572000"/>
                  <a:ext cx="0" cy="30480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sp>
              <p:nvSpPr>
                <p:cNvPr id="28" name="Line 19"/>
                <p:cNvSpPr>
                  <a:spLocks noChangeShapeType="1"/>
                </p:cNvSpPr>
                <p:nvPr/>
              </p:nvSpPr>
              <p:spPr bwMode="auto">
                <a:xfrm>
                  <a:off x="2514600" y="3581400"/>
                  <a:ext cx="3810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graphicFrame>
              <p:nvGraphicFramePr>
                <p:cNvPr id="29" name="Object 20"/>
                <p:cNvGraphicFramePr>
                  <a:graphicFrameLocks noChangeAspect="1"/>
                </p:cNvGraphicFramePr>
                <p:nvPr/>
              </p:nvGraphicFramePr>
              <p:xfrm>
                <a:off x="1905000" y="3200400"/>
                <a:ext cx="603250" cy="723900"/>
              </p:xfrm>
              <a:graphic>
                <a:graphicData uri="http://schemas.openxmlformats.org/presentationml/2006/ole">
                  <p:oleObj spid="_x0000_s33801" name="Ecuación" r:id="rId10" imgW="190440" imgH="228600" progId="Equation.3">
                    <p:embed/>
                  </p:oleObj>
                </a:graphicData>
              </a:graphic>
            </p:graphicFrame>
            <p:sp>
              <p:nvSpPr>
                <p:cNvPr id="30" name="Line 21"/>
                <p:cNvSpPr>
                  <a:spLocks noChangeShapeType="1"/>
                </p:cNvSpPr>
                <p:nvPr/>
              </p:nvSpPr>
              <p:spPr bwMode="auto">
                <a:xfrm>
                  <a:off x="2514600" y="5867400"/>
                  <a:ext cx="38100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graphicFrame>
              <p:nvGraphicFramePr>
                <p:cNvPr id="31" name="Object 22"/>
                <p:cNvGraphicFramePr>
                  <a:graphicFrameLocks noChangeAspect="1"/>
                </p:cNvGraphicFramePr>
                <p:nvPr/>
              </p:nvGraphicFramePr>
              <p:xfrm>
                <a:off x="1600200" y="5334000"/>
                <a:ext cx="965200" cy="723900"/>
              </p:xfrm>
              <a:graphic>
                <a:graphicData uri="http://schemas.openxmlformats.org/presentationml/2006/ole">
                  <p:oleObj spid="_x0000_s33802" name="Ecuación" r:id="rId11" imgW="304560" imgH="228600" progId="Equation.3">
                    <p:embed/>
                  </p:oleObj>
                </a:graphicData>
              </a:graphic>
            </p:graphicFrame>
            <p:graphicFrame>
              <p:nvGraphicFramePr>
                <p:cNvPr id="32" name="Object 23"/>
                <p:cNvGraphicFramePr>
                  <a:graphicFrameLocks noChangeAspect="1"/>
                </p:cNvGraphicFramePr>
                <p:nvPr/>
              </p:nvGraphicFramePr>
              <p:xfrm>
                <a:off x="3932238" y="2819400"/>
                <a:ext cx="4478337" cy="609600"/>
              </p:xfrm>
              <a:graphic>
                <a:graphicData uri="http://schemas.openxmlformats.org/presentationml/2006/ole">
                  <p:oleObj spid="_x0000_s33803" name="Ecuación" r:id="rId12" imgW="1015920" imgH="228600" progId="Equation.3">
                    <p:embed/>
                  </p:oleObj>
                </a:graphicData>
              </a:graphic>
            </p:graphicFrame>
            <p:sp>
              <p:nvSpPr>
                <p:cNvPr id="33" name="Freeform 24"/>
                <p:cNvSpPr>
                  <a:spLocks/>
                </p:cNvSpPr>
                <p:nvPr/>
              </p:nvSpPr>
              <p:spPr bwMode="auto">
                <a:xfrm>
                  <a:off x="3200400" y="3657600"/>
                  <a:ext cx="3790950" cy="2214563"/>
                </a:xfrm>
                <a:custGeom>
                  <a:avLst/>
                  <a:gdLst/>
                  <a:ahLst/>
                  <a:cxnLst>
                    <a:cxn ang="0">
                      <a:pos x="0" y="666"/>
                    </a:cxn>
                    <a:cxn ang="0">
                      <a:pos x="183" y="342"/>
                    </a:cxn>
                    <a:cxn ang="0">
                      <a:pos x="407" y="76"/>
                    </a:cxn>
                    <a:cxn ang="0">
                      <a:pos x="743" y="54"/>
                    </a:cxn>
                    <a:cxn ang="0">
                      <a:pos x="1060" y="402"/>
                    </a:cxn>
                    <a:cxn ang="0">
                      <a:pos x="1340" y="966"/>
                    </a:cxn>
                    <a:cxn ang="0">
                      <a:pos x="1462" y="1170"/>
                    </a:cxn>
                    <a:cxn ang="0">
                      <a:pos x="1645" y="1350"/>
                    </a:cxn>
                    <a:cxn ang="0">
                      <a:pos x="1891" y="1385"/>
                    </a:cxn>
                    <a:cxn ang="0">
                      <a:pos x="2083" y="1290"/>
                    </a:cxn>
                    <a:cxn ang="0">
                      <a:pos x="2193" y="1170"/>
                    </a:cxn>
                    <a:cxn ang="0">
                      <a:pos x="2315" y="882"/>
                    </a:cxn>
                    <a:cxn ang="0">
                      <a:pos x="2388" y="654"/>
                    </a:cxn>
                  </a:cxnLst>
                  <a:rect l="0" t="0" r="r" b="b"/>
                  <a:pathLst>
                    <a:path w="2388" h="1395">
                      <a:moveTo>
                        <a:pt x="0" y="666"/>
                      </a:moveTo>
                      <a:cubicBezTo>
                        <a:pt x="57" y="552"/>
                        <a:pt x="115" y="440"/>
                        <a:pt x="183" y="342"/>
                      </a:cubicBezTo>
                      <a:cubicBezTo>
                        <a:pt x="251" y="244"/>
                        <a:pt x="314" y="124"/>
                        <a:pt x="407" y="76"/>
                      </a:cubicBezTo>
                      <a:cubicBezTo>
                        <a:pt x="500" y="28"/>
                        <a:pt x="634" y="0"/>
                        <a:pt x="743" y="54"/>
                      </a:cubicBezTo>
                      <a:cubicBezTo>
                        <a:pt x="852" y="108"/>
                        <a:pt x="960" y="250"/>
                        <a:pt x="1060" y="402"/>
                      </a:cubicBezTo>
                      <a:cubicBezTo>
                        <a:pt x="1159" y="554"/>
                        <a:pt x="1273" y="838"/>
                        <a:pt x="1340" y="966"/>
                      </a:cubicBezTo>
                      <a:cubicBezTo>
                        <a:pt x="1407" y="1094"/>
                        <a:pt x="1411" y="1106"/>
                        <a:pt x="1462" y="1170"/>
                      </a:cubicBezTo>
                      <a:cubicBezTo>
                        <a:pt x="1513" y="1234"/>
                        <a:pt x="1573" y="1314"/>
                        <a:pt x="1645" y="1350"/>
                      </a:cubicBezTo>
                      <a:cubicBezTo>
                        <a:pt x="1717" y="1386"/>
                        <a:pt x="1818" y="1395"/>
                        <a:pt x="1891" y="1385"/>
                      </a:cubicBezTo>
                      <a:cubicBezTo>
                        <a:pt x="1964" y="1375"/>
                        <a:pt x="2033" y="1326"/>
                        <a:pt x="2083" y="1290"/>
                      </a:cubicBezTo>
                      <a:cubicBezTo>
                        <a:pt x="2133" y="1254"/>
                        <a:pt x="2154" y="1238"/>
                        <a:pt x="2193" y="1170"/>
                      </a:cubicBezTo>
                      <a:cubicBezTo>
                        <a:pt x="2254" y="1098"/>
                        <a:pt x="2282" y="968"/>
                        <a:pt x="2315" y="882"/>
                      </a:cubicBezTo>
                      <a:cubicBezTo>
                        <a:pt x="2347" y="796"/>
                        <a:pt x="2376" y="692"/>
                        <a:pt x="2388" y="654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7030A0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C"/>
                </a:p>
              </p:txBody>
            </p:sp>
            <p:sp>
              <p:nvSpPr>
                <p:cNvPr id="34" name="Line 26"/>
                <p:cNvSpPr>
                  <a:spLocks noChangeShapeType="1"/>
                </p:cNvSpPr>
                <p:nvPr/>
              </p:nvSpPr>
              <p:spPr bwMode="auto">
                <a:xfrm>
                  <a:off x="1828800" y="4419600"/>
                  <a:ext cx="10668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sp>
              <p:nvSpPr>
                <p:cNvPr id="35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3352800" y="4419600"/>
                  <a:ext cx="9906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EC"/>
                </a:p>
              </p:txBody>
            </p:sp>
            <p:graphicFrame>
              <p:nvGraphicFramePr>
                <p:cNvPr id="36" name="Object 28"/>
                <p:cNvGraphicFramePr>
                  <a:graphicFrameLocks noChangeAspect="1"/>
                </p:cNvGraphicFramePr>
                <p:nvPr/>
              </p:nvGraphicFramePr>
              <p:xfrm>
                <a:off x="2971800" y="4191000"/>
                <a:ext cx="271463" cy="381000"/>
              </p:xfrm>
              <a:graphic>
                <a:graphicData uri="http://schemas.openxmlformats.org/presentationml/2006/ole">
                  <p:oleObj spid="_x0000_s33804" name="Ecuación" r:id="rId13" imgW="126720" imgH="177480" progId="Equation.3">
                    <p:embed/>
                  </p:oleObj>
                </a:graphicData>
              </a:graphic>
            </p:graphicFrame>
          </p:grpSp>
        </p:grpSp>
        <p:sp>
          <p:nvSpPr>
            <p:cNvPr id="11" name="10 CuadroTexto"/>
            <p:cNvSpPr txBox="1"/>
            <p:nvPr/>
          </p:nvSpPr>
          <p:spPr>
            <a:xfrm>
              <a:off x="7500958" y="592933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v</a:t>
              </a:r>
              <a:endParaRPr lang="es-EC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069848"/>
          </a:xfrm>
        </p:spPr>
        <p:txBody>
          <a:bodyPr/>
          <a:lstStyle/>
          <a:p>
            <a:r>
              <a:rPr lang="es-EC" dirty="0" smtClean="0"/>
              <a:t>Fuente Senoidal</a:t>
            </a:r>
            <a:endParaRPr lang="es-EC" dirty="0"/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0" y="2286000"/>
            <a:ext cx="7315230" cy="3000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571744"/>
            <a:ext cx="2881187" cy="1995489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000760" y="478632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Espira</a:t>
            </a:r>
            <a:endParaRPr lang="es-EC" dirty="0"/>
          </a:p>
        </p:txBody>
      </p:sp>
      <p:cxnSp>
        <p:nvCxnSpPr>
          <p:cNvPr id="7" name="6 Conector recto de flecha"/>
          <p:cNvCxnSpPr>
            <a:stCxn id="4" idx="3"/>
          </p:cNvCxnSpPr>
          <p:nvPr/>
        </p:nvCxnSpPr>
        <p:spPr>
          <a:xfrm>
            <a:off x="5095733" y="3569489"/>
            <a:ext cx="1190779" cy="12168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 redondeado"/>
          <p:cNvSpPr/>
          <p:nvPr/>
        </p:nvSpPr>
        <p:spPr>
          <a:xfrm>
            <a:off x="2285984" y="5214950"/>
            <a:ext cx="4786346" cy="571504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10 Rectángulo redondeado"/>
          <p:cNvSpPr/>
          <p:nvPr/>
        </p:nvSpPr>
        <p:spPr>
          <a:xfrm>
            <a:off x="2285984" y="4357694"/>
            <a:ext cx="4714908" cy="57150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0" name="9 Rectángulo redondeado"/>
          <p:cNvSpPr/>
          <p:nvPr/>
        </p:nvSpPr>
        <p:spPr>
          <a:xfrm>
            <a:off x="2571736" y="3429000"/>
            <a:ext cx="4143404" cy="64294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8 Rectángulo redondeado"/>
          <p:cNvSpPr/>
          <p:nvPr/>
        </p:nvSpPr>
        <p:spPr>
          <a:xfrm>
            <a:off x="2571736" y="2643182"/>
            <a:ext cx="4143404" cy="64294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/>
          <a:lstStyle/>
          <a:p>
            <a:r>
              <a:rPr lang="es-EC" dirty="0" smtClean="0"/>
              <a:t>Conversión de Senos y Cosenos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1142976" y="1597871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El seno y el coseno son en esencia una misma función, pero con una diferencia de fase de 90°.</a:t>
            </a:r>
            <a:endParaRPr lang="es-EC" sz="2400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714612" y="2714620"/>
          <a:ext cx="3943571" cy="530228"/>
        </p:xfrm>
        <a:graphic>
          <a:graphicData uri="http://schemas.openxmlformats.org/presentationml/2006/ole">
            <p:oleObj spid="_x0000_s34818" name="Ecuación" r:id="rId3" imgW="1511280" imgH="203040" progId="Equation.3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2700352" y="3541717"/>
          <a:ext cx="3943350" cy="530225"/>
        </p:xfrm>
        <a:graphic>
          <a:graphicData uri="http://schemas.openxmlformats.org/presentationml/2006/ole">
            <p:oleObj spid="_x0000_s34819" name="Ecuación" r:id="rId4" imgW="1511280" imgH="20304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2486025" y="4398973"/>
          <a:ext cx="4373563" cy="530225"/>
        </p:xfrm>
        <a:graphic>
          <a:graphicData uri="http://schemas.openxmlformats.org/presentationml/2006/ole">
            <p:oleObj spid="_x0000_s34820" name="Ecuación" r:id="rId5" imgW="1676160" imgH="203040" progId="Equation.3">
              <p:embed/>
            </p:oleObj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2452688" y="5256229"/>
          <a:ext cx="4438650" cy="530225"/>
        </p:xfrm>
        <a:graphic>
          <a:graphicData uri="http://schemas.openxmlformats.org/presentationml/2006/ole">
            <p:oleObj spid="_x0000_s34821" name="Ecuación" r:id="rId6" imgW="1701720" imgH="2030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9" grpId="0" animBg="1"/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C" dirty="0" smtClean="0"/>
              <a:t>Ejercicio: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000100" y="1519238"/>
            <a:ext cx="7498080" cy="552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Hallar el ángulo de fase entre las siguientes dos funciones: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554287" y="2214563"/>
          <a:ext cx="4827588" cy="608012"/>
        </p:xfrm>
        <a:graphic>
          <a:graphicData uri="http://schemas.openxmlformats.org/presentationml/2006/ole">
            <p:oleObj spid="_x0000_s35842" name="Ecuación" r:id="rId3" imgW="1714320" imgH="21564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571736" y="3035300"/>
          <a:ext cx="4684713" cy="608013"/>
        </p:xfrm>
        <a:graphic>
          <a:graphicData uri="http://schemas.openxmlformats.org/presentationml/2006/ole">
            <p:oleObj spid="_x0000_s35843" name="Ecuación" r:id="rId4" imgW="1663560" imgH="215640" progId="Equation.3">
              <p:embed/>
            </p:oleObj>
          </a:graphicData>
        </a:graphic>
      </p:graphicFrame>
      <p:sp>
        <p:nvSpPr>
          <p:cNvPr id="6" name="5 Flecha a la derecha con bandas"/>
          <p:cNvSpPr/>
          <p:nvPr/>
        </p:nvSpPr>
        <p:spPr>
          <a:xfrm>
            <a:off x="1785918" y="2500306"/>
            <a:ext cx="500066" cy="142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6 Flecha a la derecha con bandas"/>
          <p:cNvSpPr/>
          <p:nvPr/>
        </p:nvSpPr>
        <p:spPr>
          <a:xfrm>
            <a:off x="1785918" y="3286124"/>
            <a:ext cx="500066" cy="142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7 Rectángulo"/>
          <p:cNvSpPr/>
          <p:nvPr/>
        </p:nvSpPr>
        <p:spPr>
          <a:xfrm>
            <a:off x="1714480" y="4214818"/>
            <a:ext cx="6143668" cy="178595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C" dirty="0" smtClean="0"/>
              <a:t>Respuesta:</a:t>
            </a:r>
          </a:p>
          <a:p>
            <a:endParaRPr lang="es-EC" dirty="0" smtClean="0"/>
          </a:p>
          <a:p>
            <a:r>
              <a:rPr lang="es-EC" dirty="0" smtClean="0"/>
              <a:t>NO ES POSIBLE HAYAR EL ÁNGULO DE FASE, YA QUE LAS FUNCIONES NO CUMPLEN CON LA CONDICION DE </a:t>
            </a:r>
            <a:r>
              <a:rPr lang="es-EC" b="1" dirty="0" smtClean="0"/>
              <a:t>TENER LA MISMA FRECUENCIA.</a:t>
            </a:r>
            <a:endParaRPr lang="es-EC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/>
          <a:lstStyle/>
          <a:p>
            <a:r>
              <a:rPr lang="es-EC" dirty="0" smtClean="0"/>
              <a:t>Ejercicio: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788696" y="1714488"/>
            <a:ext cx="7498080" cy="552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Hallar el ángulo de fase entre las siguientes dos funciones: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026458" y="2409804"/>
          <a:ext cx="4827588" cy="608012"/>
        </p:xfrm>
        <a:graphic>
          <a:graphicData uri="http://schemas.openxmlformats.org/presentationml/2006/ole">
            <p:oleObj spid="_x0000_s36866" name="Ecuación" r:id="rId3" imgW="1714320" imgH="21564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150263" y="3230551"/>
          <a:ext cx="4470400" cy="608012"/>
        </p:xfrm>
        <a:graphic>
          <a:graphicData uri="http://schemas.openxmlformats.org/presentationml/2006/ole">
            <p:oleObj spid="_x0000_s36867" name="Ecuación" r:id="rId4" imgW="1587240" imgH="215640" progId="Equation.3">
              <p:embed/>
            </p:oleObj>
          </a:graphicData>
        </a:graphic>
      </p:graphicFrame>
      <p:sp>
        <p:nvSpPr>
          <p:cNvPr id="6" name="5 Flecha a la derecha con bandas"/>
          <p:cNvSpPr/>
          <p:nvPr/>
        </p:nvSpPr>
        <p:spPr>
          <a:xfrm>
            <a:off x="1258089" y="2695547"/>
            <a:ext cx="500066" cy="142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6 Flecha a la derecha con bandas"/>
          <p:cNvSpPr/>
          <p:nvPr/>
        </p:nvSpPr>
        <p:spPr>
          <a:xfrm>
            <a:off x="1258089" y="3481365"/>
            <a:ext cx="500066" cy="142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781816" y="3786190"/>
            <a:ext cx="7498080" cy="90963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Solución: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s-EC" sz="2000" dirty="0" smtClean="0"/>
              <a:t>Primero vamos a expresar la primera función en términos de </a:t>
            </a:r>
            <a:r>
              <a:rPr lang="es-EC" sz="2000" i="1" dirty="0" smtClean="0"/>
              <a:t>Coseno</a:t>
            </a:r>
            <a:r>
              <a:rPr lang="es-EC" sz="2000" dirty="0" smtClean="0"/>
              <a:t>.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888201" y="4692658"/>
          <a:ext cx="7188200" cy="1931988"/>
        </p:xfrm>
        <a:graphic>
          <a:graphicData uri="http://schemas.openxmlformats.org/presentationml/2006/ole">
            <p:oleObj spid="_x0000_s36868" name="Ecuación" r:id="rId5" imgW="2552400" imgH="6858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14348" y="1142984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/>
              <a:t> Luego hacemos la diferencia con el ángulo de la otra función:</a:t>
            </a:r>
            <a:endParaRPr lang="es-EC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4895800" y="1643050"/>
          <a:ext cx="3676728" cy="500066"/>
        </p:xfrm>
        <a:graphic>
          <a:graphicData uri="http://schemas.openxmlformats.org/presentationml/2006/ole">
            <p:oleObj spid="_x0000_s37890" name="Ecuación" r:id="rId3" imgW="1587240" imgH="215640" progId="Equation.3">
              <p:embed/>
            </p:oleObj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500034" y="1685464"/>
          <a:ext cx="3794125" cy="500062"/>
        </p:xfrm>
        <a:graphic>
          <a:graphicData uri="http://schemas.openxmlformats.org/presentationml/2006/ole">
            <p:oleObj spid="_x0000_s37891" name="Ecuación" r:id="rId4" imgW="1638000" imgH="21564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42910" y="2916792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u="sng" dirty="0" smtClean="0"/>
              <a:t>Angulo de fase de v</a:t>
            </a:r>
            <a:r>
              <a:rPr lang="es-EC" i="1" u="sng" baseline="-25000" dirty="0" smtClean="0"/>
              <a:t>1</a:t>
            </a:r>
            <a:r>
              <a:rPr lang="es-EC" i="1" u="sng" dirty="0" smtClean="0"/>
              <a:t> con respecto a v</a:t>
            </a:r>
            <a:r>
              <a:rPr lang="es-EC" i="1" u="sng" baseline="-25000" dirty="0" smtClean="0"/>
              <a:t>2</a:t>
            </a:r>
            <a:r>
              <a:rPr lang="es-EC" i="1" u="sng" dirty="0" smtClean="0"/>
              <a:t>:</a:t>
            </a:r>
            <a:endParaRPr lang="es-EC" i="1" u="sng" dirty="0"/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1214414" y="3419176"/>
          <a:ext cx="3357587" cy="2224402"/>
        </p:xfrm>
        <a:graphic>
          <a:graphicData uri="http://schemas.openxmlformats.org/presentationml/2006/ole">
            <p:oleObj spid="_x0000_s37893" name="Ecuación" r:id="rId5" imgW="1015920" imgH="672840" progId="Equation.3">
              <p:embed/>
            </p:oleObj>
          </a:graphicData>
        </a:graphic>
      </p:graphicFrame>
      <p:grpSp>
        <p:nvGrpSpPr>
          <p:cNvPr id="32" name="31 Grupo"/>
          <p:cNvGrpSpPr/>
          <p:nvPr/>
        </p:nvGrpSpPr>
        <p:grpSpPr>
          <a:xfrm>
            <a:off x="5429256" y="3072604"/>
            <a:ext cx="3194072" cy="2928164"/>
            <a:chOff x="5429256" y="3072604"/>
            <a:chExt cx="3194072" cy="2928164"/>
          </a:xfrm>
        </p:grpSpPr>
        <p:grpSp>
          <p:nvGrpSpPr>
            <p:cNvPr id="29" name="28 Grupo"/>
            <p:cNvGrpSpPr/>
            <p:nvPr/>
          </p:nvGrpSpPr>
          <p:grpSpPr>
            <a:xfrm>
              <a:off x="5429256" y="3072604"/>
              <a:ext cx="3194072" cy="2928164"/>
              <a:chOff x="5572132" y="3001166"/>
              <a:chExt cx="3194072" cy="2928164"/>
            </a:xfrm>
          </p:grpSpPr>
          <p:cxnSp>
            <p:nvCxnSpPr>
              <p:cNvPr id="12" name="11 Conector recto de flecha"/>
              <p:cNvCxnSpPr/>
              <p:nvPr/>
            </p:nvCxnSpPr>
            <p:spPr>
              <a:xfrm rot="5400000" flipH="1" flipV="1">
                <a:off x="4786314" y="4214818"/>
                <a:ext cx="2428892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13 Conector recto de flecha"/>
              <p:cNvCxnSpPr/>
              <p:nvPr/>
            </p:nvCxnSpPr>
            <p:spPr>
              <a:xfrm>
                <a:off x="5572132" y="5214950"/>
                <a:ext cx="2786082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15 Conector recto de flecha"/>
              <p:cNvCxnSpPr/>
              <p:nvPr/>
            </p:nvCxnSpPr>
            <p:spPr>
              <a:xfrm flipV="1">
                <a:off x="5986246" y="4643446"/>
                <a:ext cx="2071702" cy="57150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" name="17 Conector recto de flecha"/>
              <p:cNvCxnSpPr/>
              <p:nvPr/>
            </p:nvCxnSpPr>
            <p:spPr>
              <a:xfrm flipV="1">
                <a:off x="6000760" y="3714752"/>
                <a:ext cx="2571768" cy="150019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9" name="18 Objeto"/>
              <p:cNvGraphicFramePr>
                <a:graphicFrameLocks noChangeAspect="1"/>
              </p:cNvGraphicFramePr>
              <p:nvPr/>
            </p:nvGraphicFramePr>
            <p:xfrm>
              <a:off x="8466166" y="5143512"/>
              <a:ext cx="177800" cy="177800"/>
            </p:xfrm>
            <a:graphic>
              <a:graphicData uri="http://schemas.openxmlformats.org/presentationml/2006/ole">
                <p:oleObj spid="_x0000_s37894" name="Ecuación" r:id="rId6" imgW="177480" imgH="177480" progId="Equation.3">
                  <p:embed/>
                </p:oleObj>
              </a:graphicData>
            </a:graphic>
          </p:graphicFrame>
          <p:sp>
            <p:nvSpPr>
              <p:cNvPr id="23" name="22 Arco"/>
              <p:cNvSpPr/>
              <p:nvPr/>
            </p:nvSpPr>
            <p:spPr>
              <a:xfrm>
                <a:off x="6929454" y="4924436"/>
                <a:ext cx="285752" cy="571504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sp>
            <p:nvSpPr>
              <p:cNvPr id="24" name="23 Arco"/>
              <p:cNvSpPr/>
              <p:nvPr/>
            </p:nvSpPr>
            <p:spPr>
              <a:xfrm>
                <a:off x="6929454" y="4500570"/>
                <a:ext cx="714380" cy="1428760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graphicFrame>
            <p:nvGraphicFramePr>
              <p:cNvPr id="37895" name="Object 7"/>
              <p:cNvGraphicFramePr>
                <a:graphicFrameLocks noChangeAspect="1"/>
              </p:cNvGraphicFramePr>
              <p:nvPr/>
            </p:nvGraphicFramePr>
            <p:xfrm>
              <a:off x="6908816" y="5046674"/>
              <a:ext cx="254000" cy="177800"/>
            </p:xfrm>
            <a:graphic>
              <a:graphicData uri="http://schemas.openxmlformats.org/presentationml/2006/ole">
                <p:oleObj spid="_x0000_s37895" name="Ecuación" r:id="rId7" imgW="253800" imgH="177480" progId="Equation.3">
                  <p:embed/>
                </p:oleObj>
              </a:graphicData>
            </a:graphic>
          </p:graphicFrame>
          <p:graphicFrame>
            <p:nvGraphicFramePr>
              <p:cNvPr id="37896" name="Object 8"/>
              <p:cNvGraphicFramePr>
                <a:graphicFrameLocks noChangeAspect="1"/>
              </p:cNvGraphicFramePr>
              <p:nvPr/>
            </p:nvGraphicFramePr>
            <p:xfrm>
              <a:off x="7389834" y="5000636"/>
              <a:ext cx="254000" cy="177800"/>
            </p:xfrm>
            <a:graphic>
              <a:graphicData uri="http://schemas.openxmlformats.org/presentationml/2006/ole">
                <p:oleObj spid="_x0000_s37896" name="Ecuación" r:id="rId8" imgW="253800" imgH="177480" progId="Equation.3">
                  <p:embed/>
                </p:oleObj>
              </a:graphicData>
            </a:graphic>
          </p:graphicFrame>
          <p:graphicFrame>
            <p:nvGraphicFramePr>
              <p:cNvPr id="37897" name="Object 9"/>
              <p:cNvGraphicFramePr>
                <a:graphicFrameLocks noChangeAspect="1"/>
              </p:cNvGraphicFramePr>
              <p:nvPr/>
            </p:nvGraphicFramePr>
            <p:xfrm>
              <a:off x="8018516" y="4371738"/>
              <a:ext cx="268260" cy="414584"/>
            </p:xfrm>
            <a:graphic>
              <a:graphicData uri="http://schemas.openxmlformats.org/presentationml/2006/ole">
                <p:oleObj spid="_x0000_s37897" name="Ecuación" r:id="rId9" imgW="139680" imgH="215640" progId="Equation.3">
                  <p:embed/>
                </p:oleObj>
              </a:graphicData>
            </a:graphic>
          </p:graphicFrame>
          <p:graphicFrame>
            <p:nvGraphicFramePr>
              <p:cNvPr id="37898" name="Object 10"/>
              <p:cNvGraphicFramePr>
                <a:graphicFrameLocks noChangeAspect="1"/>
              </p:cNvGraphicFramePr>
              <p:nvPr/>
            </p:nvGraphicFramePr>
            <p:xfrm>
              <a:off x="8448704" y="3346452"/>
              <a:ext cx="317500" cy="414338"/>
            </p:xfrm>
            <a:graphic>
              <a:graphicData uri="http://schemas.openxmlformats.org/presentationml/2006/ole">
                <p:oleObj spid="_x0000_s37898" name="Ecuación" r:id="rId10" imgW="164880" imgH="215640" progId="Equation.3">
                  <p:embed/>
                </p:oleObj>
              </a:graphicData>
            </a:graphic>
          </p:graphicFrame>
        </p:grpSp>
        <p:sp>
          <p:nvSpPr>
            <p:cNvPr id="30" name="29 Arco"/>
            <p:cNvSpPr/>
            <p:nvPr/>
          </p:nvSpPr>
          <p:spPr>
            <a:xfrm>
              <a:off x="7500958" y="4214818"/>
              <a:ext cx="357190" cy="100013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aphicFrame>
          <p:nvGraphicFramePr>
            <p:cNvPr id="31" name="Object 8"/>
            <p:cNvGraphicFramePr>
              <a:graphicFrameLocks noChangeAspect="1"/>
            </p:cNvGraphicFramePr>
            <p:nvPr/>
          </p:nvGraphicFramePr>
          <p:xfrm>
            <a:off x="7902600" y="4322770"/>
            <a:ext cx="241300" cy="177800"/>
          </p:xfrm>
          <a:graphic>
            <a:graphicData uri="http://schemas.openxmlformats.org/presentationml/2006/ole">
              <p:oleObj spid="_x0000_s37899" name="Ecuación" r:id="rId11" imgW="241200" imgH="177480" progId="Equation.3">
                <p:embed/>
              </p:oleObj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69848"/>
          </a:xfrm>
        </p:spPr>
        <p:txBody>
          <a:bodyPr/>
          <a:lstStyle/>
          <a:p>
            <a:r>
              <a:rPr lang="es-EC" dirty="0" smtClean="0"/>
              <a:t>Ejercicio:</a:t>
            </a:r>
            <a:endParaRPr lang="es-EC" dirty="0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5286380" y="1874830"/>
          <a:ext cx="2987675" cy="482600"/>
        </p:xfrm>
        <a:graphic>
          <a:graphicData uri="http://schemas.openxmlformats.org/presentationml/2006/ole">
            <p:oleObj spid="_x0000_s38914" name="Ecuación" r:id="rId3" imgW="1396800" imgH="22860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357422" y="2928934"/>
            <a:ext cx="52149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  <a:buFont typeface="Webdings" pitchFamily="18" charset="2"/>
              <a:buChar char=""/>
            </a:pPr>
            <a:r>
              <a:rPr lang="es-EC" sz="2000" dirty="0" smtClean="0"/>
              <a:t>Ambas están escritas como ondas senoidales.</a:t>
            </a:r>
          </a:p>
          <a:p>
            <a:pPr>
              <a:buClr>
                <a:schemeClr val="accent2"/>
              </a:buClr>
              <a:buFont typeface="Webdings" pitchFamily="18" charset="2"/>
              <a:buChar char=""/>
            </a:pPr>
            <a:r>
              <a:rPr lang="es-EC" sz="2000" dirty="0" smtClean="0"/>
              <a:t>Sus amplitudes son positivas.</a:t>
            </a:r>
          </a:p>
          <a:p>
            <a:pPr>
              <a:buClr>
                <a:schemeClr val="accent2"/>
              </a:buClr>
              <a:buFont typeface="Webdings" pitchFamily="18" charset="2"/>
              <a:buChar char=""/>
            </a:pPr>
            <a:r>
              <a:rPr lang="es-EC" sz="2000" dirty="0" smtClean="0"/>
              <a:t>Tienen la misma frecuencia.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142976" y="1492243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gency FB" pitchFamily="34" charset="0"/>
              </a:rPr>
              <a:t>Dadas dos senoides:</a:t>
            </a:r>
            <a:endParaRPr lang="es-EC" b="1" dirty="0">
              <a:latin typeface="Agency FB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142976" y="4139991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gency FB" pitchFamily="34" charset="0"/>
              </a:rPr>
              <a:t>De las ondas se puede decir que:</a:t>
            </a:r>
            <a:endParaRPr lang="es-EC" b="1" dirty="0">
              <a:latin typeface="Agency FB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00298" y="4586125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 2" pitchFamily="18" charset="2"/>
              <a:buChar char=""/>
            </a:pPr>
            <a:r>
              <a:rPr lang="es-EC" dirty="0" smtClean="0">
                <a:latin typeface="Berlin Sans FB" pitchFamily="34" charset="0"/>
              </a:rPr>
              <a:t>v1 adelanta a v2 en 130°</a:t>
            </a:r>
          </a:p>
          <a:p>
            <a:pPr marL="342900" indent="-342900">
              <a:buClr>
                <a:schemeClr val="accent1"/>
              </a:buClr>
              <a:buFont typeface="Wingdings 2" pitchFamily="18" charset="2"/>
              <a:buChar char=""/>
            </a:pPr>
            <a:r>
              <a:rPr lang="es-EC" dirty="0" smtClean="0">
                <a:latin typeface="Berlin Sans FB" pitchFamily="34" charset="0"/>
              </a:rPr>
              <a:t> v2 retrasa a v1 en 130°</a:t>
            </a:r>
          </a:p>
          <a:p>
            <a:pPr marL="342900" indent="-342900">
              <a:buClr>
                <a:schemeClr val="accent1"/>
              </a:buClr>
              <a:buFont typeface="Wingdings 2" pitchFamily="18" charset="2"/>
              <a:buChar char=""/>
            </a:pPr>
            <a:r>
              <a:rPr lang="es-EC" dirty="0" smtClean="0">
                <a:latin typeface="Berlin Sans FB" pitchFamily="34" charset="0"/>
              </a:rPr>
              <a:t>v2 adelanta a v1 en 230°</a:t>
            </a:r>
          </a:p>
          <a:p>
            <a:pPr marL="342900" indent="-342900">
              <a:buClr>
                <a:schemeClr val="accent1"/>
              </a:buClr>
              <a:buFont typeface="Wingdings 2" pitchFamily="18" charset="2"/>
              <a:buChar char=""/>
            </a:pPr>
            <a:r>
              <a:rPr lang="es-EC" dirty="0" smtClean="0">
                <a:latin typeface="Berlin Sans FB" pitchFamily="34" charset="0"/>
              </a:rPr>
              <a:t>v1 retrasa a v2 en 230°</a:t>
            </a:r>
            <a:endParaRPr lang="es-EC" dirty="0">
              <a:latin typeface="Berlin Sans FB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85852" y="5997379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i="1" dirty="0" smtClean="0">
                <a:latin typeface="ArabBruD" pitchFamily="66" charset="0"/>
              </a:rPr>
              <a:t>Nota:  </a:t>
            </a:r>
            <a:r>
              <a:rPr lang="es-EC" i="1" dirty="0" smtClean="0">
                <a:latin typeface="ArabBruD" pitchFamily="66" charset="0"/>
              </a:rPr>
              <a:t>La diferencia de fase entre dos </a:t>
            </a:r>
            <a:r>
              <a:rPr lang="es-EC" i="1" dirty="0" err="1" smtClean="0">
                <a:latin typeface="ArabBruD" pitchFamily="66" charset="0"/>
              </a:rPr>
              <a:t>senoides</a:t>
            </a:r>
            <a:r>
              <a:rPr lang="es-EC" i="1" dirty="0" smtClean="0">
                <a:latin typeface="ArabBruD" pitchFamily="66" charset="0"/>
              </a:rPr>
              <a:t> se expresa mediante el ángulo que sea menor o igual a 180° en magnitud.</a:t>
            </a:r>
            <a:endParaRPr lang="es-EC" i="1" dirty="0">
              <a:latin typeface="ArabBruD" pitchFamily="66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1071538" y="1849433"/>
          <a:ext cx="3070225" cy="481012"/>
        </p:xfrm>
        <a:graphic>
          <a:graphicData uri="http://schemas.openxmlformats.org/presentationml/2006/ole">
            <p:oleObj spid="_x0000_s38915" name="Ecuación" r:id="rId4" imgW="1434960" imgH="228600" progId="Equation.3">
              <p:embed/>
            </p:oleObj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142976" y="255960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Agency FB" pitchFamily="34" charset="0"/>
              </a:rPr>
              <a:t>Y debido a que:</a:t>
            </a:r>
            <a:endParaRPr lang="es-EC" b="1" dirty="0">
              <a:latin typeface="Agency FB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senoidales: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000100" y="2000240"/>
            <a:ext cx="6786610" cy="119538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Webdings" pitchFamily="18" charset="2"/>
              <a:buChar char="X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Una vez comprendidos los conceptos anteriores, estamos listos para aplicar una función forzada senoidal a un circuito simple y obtener la respuesta forzada.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71538" y="3484907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accent3"/>
              </a:buClr>
              <a:buFont typeface="Webdings" pitchFamily="18" charset="2"/>
              <a:buChar char="X"/>
            </a:pPr>
            <a:r>
              <a:rPr lang="es-EC" sz="2000" dirty="0" smtClean="0"/>
              <a:t> La solución completa de esta ecuación está compuesta de dos partes: La solución complementaria (respuesta natural) y la integral particular (o respuesta forzada).</a:t>
            </a:r>
            <a:endParaRPr lang="es-EC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000100" y="5072074"/>
            <a:ext cx="7429552" cy="121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>
                <a:latin typeface="BrodyD" pitchFamily="66" charset="0"/>
              </a:rPr>
              <a:t>En este capítulo, se analizará con más detalle la respuesta de largo plazo o de “estado permanente”, que la respuesta natural.</a:t>
            </a:r>
            <a:endParaRPr lang="es-EC" sz="2400" dirty="0">
              <a:latin typeface="BrodyD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3202"/>
            <a:ext cx="8229600" cy="1069848"/>
          </a:xfrm>
        </p:spPr>
        <p:txBody>
          <a:bodyPr/>
          <a:lstStyle/>
          <a:p>
            <a:r>
              <a:rPr lang="es-EC" dirty="0" smtClean="0"/>
              <a:t>Respuesta de estado permanente</a:t>
            </a:r>
            <a:endParaRPr lang="es-EC" dirty="0"/>
          </a:p>
        </p:txBody>
      </p:sp>
      <p:grpSp>
        <p:nvGrpSpPr>
          <p:cNvPr id="17" name="16 Grupo"/>
          <p:cNvGrpSpPr/>
          <p:nvPr/>
        </p:nvGrpSpPr>
        <p:grpSpPr>
          <a:xfrm>
            <a:off x="777848" y="3500438"/>
            <a:ext cx="4437094" cy="2786520"/>
            <a:chOff x="3063864" y="3857628"/>
            <a:chExt cx="4437094" cy="2786520"/>
          </a:xfrm>
        </p:grpSpPr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2066" y="3857628"/>
              <a:ext cx="2428892" cy="2786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6" name="15 Grupo"/>
            <p:cNvGrpSpPr/>
            <p:nvPr/>
          </p:nvGrpSpPr>
          <p:grpSpPr>
            <a:xfrm>
              <a:off x="3063864" y="3929066"/>
              <a:ext cx="3903690" cy="1870088"/>
              <a:chOff x="3063864" y="3929066"/>
              <a:chExt cx="3903690" cy="1870088"/>
            </a:xfrm>
          </p:grpSpPr>
          <p:sp>
            <p:nvSpPr>
              <p:cNvPr id="5" name="4 CuadroTexto"/>
              <p:cNvSpPr txBox="1"/>
              <p:nvPr/>
            </p:nvSpPr>
            <p:spPr>
              <a:xfrm>
                <a:off x="5227642" y="5118112"/>
                <a:ext cx="2857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100" b="1" dirty="0" smtClean="0"/>
                  <a:t>+</a:t>
                </a:r>
                <a:endParaRPr lang="es-EC" sz="1100" b="1" dirty="0"/>
              </a:p>
            </p:txBody>
          </p:sp>
          <p:sp>
            <p:nvSpPr>
              <p:cNvPr id="7" name="6 CuadroTexto"/>
              <p:cNvSpPr txBox="1"/>
              <p:nvPr/>
            </p:nvSpPr>
            <p:spPr>
              <a:xfrm>
                <a:off x="5253042" y="5323230"/>
                <a:ext cx="28575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1100" b="1" dirty="0" smtClean="0"/>
                  <a:t>-</a:t>
                </a:r>
                <a:endParaRPr lang="es-EC" sz="1100" b="1" dirty="0"/>
              </a:p>
            </p:txBody>
          </p:sp>
          <p:graphicFrame>
            <p:nvGraphicFramePr>
              <p:cNvPr id="8" name="7 Objeto"/>
              <p:cNvGraphicFramePr>
                <a:graphicFrameLocks noChangeAspect="1"/>
              </p:cNvGraphicFramePr>
              <p:nvPr/>
            </p:nvGraphicFramePr>
            <p:xfrm>
              <a:off x="3063864" y="5172088"/>
              <a:ext cx="2111386" cy="400052"/>
            </p:xfrm>
            <a:graphic>
              <a:graphicData uri="http://schemas.openxmlformats.org/presentationml/2006/ole">
                <p:oleObj spid="_x0000_s39941" name="Ecuación" r:id="rId4" imgW="1206360" imgH="228600" progId="Equation.3">
                  <p:embed/>
                </p:oleObj>
              </a:graphicData>
            </a:graphic>
          </p:graphicFrame>
          <p:graphicFrame>
            <p:nvGraphicFramePr>
              <p:cNvPr id="39942" name="Object 6"/>
              <p:cNvGraphicFramePr>
                <a:graphicFrameLocks noChangeAspect="1"/>
              </p:cNvGraphicFramePr>
              <p:nvPr/>
            </p:nvGraphicFramePr>
            <p:xfrm>
              <a:off x="6253163" y="4337050"/>
              <a:ext cx="444500" cy="280988"/>
            </p:xfrm>
            <a:graphic>
              <a:graphicData uri="http://schemas.openxmlformats.org/presentationml/2006/ole">
                <p:oleObj spid="_x0000_s39942" name="Ecuación" r:id="rId5" imgW="342720" imgH="215640" progId="Equation.3">
                  <p:embed/>
                </p:oleObj>
              </a:graphicData>
            </a:graphic>
          </p:graphicFrame>
          <p:graphicFrame>
            <p:nvGraphicFramePr>
              <p:cNvPr id="39943" name="Object 7"/>
              <p:cNvGraphicFramePr>
                <a:graphicFrameLocks noChangeAspect="1"/>
              </p:cNvGraphicFramePr>
              <p:nvPr/>
            </p:nvGraphicFramePr>
            <p:xfrm>
              <a:off x="6421438" y="5214938"/>
              <a:ext cx="444500" cy="280987"/>
            </p:xfrm>
            <a:graphic>
              <a:graphicData uri="http://schemas.openxmlformats.org/presentationml/2006/ole">
                <p:oleObj spid="_x0000_s39943" name="Ecuación" r:id="rId6" imgW="342720" imgH="215640" progId="Equation.3">
                  <p:embed/>
                </p:oleObj>
              </a:graphicData>
            </a:graphic>
          </p:graphicFrame>
          <p:sp>
            <p:nvSpPr>
              <p:cNvPr id="11" name="10 CuadroTexto"/>
              <p:cNvSpPr txBox="1"/>
              <p:nvPr/>
            </p:nvSpPr>
            <p:spPr>
              <a:xfrm>
                <a:off x="5967422" y="4312214"/>
                <a:ext cx="10001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/>
                  <a:t>+         -</a:t>
                </a:r>
                <a:endParaRPr lang="es-EC" b="1" dirty="0"/>
              </a:p>
            </p:txBody>
          </p:sp>
          <p:sp>
            <p:nvSpPr>
              <p:cNvPr id="12" name="11 CuadroTexto"/>
              <p:cNvSpPr txBox="1"/>
              <p:nvPr/>
            </p:nvSpPr>
            <p:spPr>
              <a:xfrm>
                <a:off x="6502412" y="4875824"/>
                <a:ext cx="30956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/>
                  <a:t>+</a:t>
                </a:r>
              </a:p>
              <a:p>
                <a:endParaRPr lang="es-EC" b="1" dirty="0" smtClean="0"/>
              </a:p>
              <a:p>
                <a:r>
                  <a:rPr lang="es-EC" b="1" dirty="0" smtClean="0"/>
                  <a:t>-</a:t>
                </a:r>
                <a:endParaRPr lang="es-EC" b="1" dirty="0"/>
              </a:p>
            </p:txBody>
          </p:sp>
          <p:graphicFrame>
            <p:nvGraphicFramePr>
              <p:cNvPr id="13" name="12 Objeto"/>
              <p:cNvGraphicFramePr>
                <a:graphicFrameLocks noChangeAspect="1"/>
              </p:cNvGraphicFramePr>
              <p:nvPr/>
            </p:nvGraphicFramePr>
            <p:xfrm>
              <a:off x="5451482" y="3944023"/>
              <a:ext cx="406402" cy="342233"/>
            </p:xfrm>
            <a:graphic>
              <a:graphicData uri="http://schemas.openxmlformats.org/presentationml/2006/ole">
                <p:oleObj spid="_x0000_s39944" name="Ecuación" r:id="rId7" imgW="241200" imgH="203040" progId="Equation.3">
                  <p:embed/>
                </p:oleObj>
              </a:graphicData>
            </a:graphic>
          </p:graphicFrame>
          <p:cxnSp>
            <p:nvCxnSpPr>
              <p:cNvPr id="15" name="14 Conector recto de flecha"/>
              <p:cNvCxnSpPr/>
              <p:nvPr/>
            </p:nvCxnSpPr>
            <p:spPr>
              <a:xfrm>
                <a:off x="5429256" y="3929066"/>
                <a:ext cx="428628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17 CuadroTexto"/>
          <p:cNvSpPr txBox="1"/>
          <p:nvPr/>
        </p:nvSpPr>
        <p:spPr>
          <a:xfrm>
            <a:off x="571472" y="1643050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b="1" dirty="0" smtClean="0"/>
              <a:t> Respuesta de estado permanente </a:t>
            </a:r>
            <a:r>
              <a:rPr lang="es-EC" i="1" dirty="0" smtClean="0"/>
              <a:t>es equivalente a </a:t>
            </a:r>
            <a:r>
              <a:rPr lang="es-EC" b="1" dirty="0" smtClean="0"/>
              <a:t>Respuesta  Forzada</a:t>
            </a:r>
            <a:endParaRPr lang="es-EC" b="1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71472" y="2357430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dirty="0" smtClean="0">
                <a:solidFill>
                  <a:srgbClr val="00B050"/>
                </a:solidFill>
              </a:rPr>
              <a:t>Para encontrar la </a:t>
            </a:r>
            <a:r>
              <a:rPr lang="es-EC" b="1" i="1" dirty="0" smtClean="0"/>
              <a:t>respuesta forzada</a:t>
            </a:r>
            <a:r>
              <a:rPr lang="es-EC" i="1" dirty="0" smtClean="0">
                <a:solidFill>
                  <a:srgbClr val="00B050"/>
                </a:solidFill>
              </a:rPr>
              <a:t>, considere el siguiente circuito RL en serie: (figura)</a:t>
            </a:r>
            <a:endParaRPr lang="es-EC" i="1" dirty="0">
              <a:solidFill>
                <a:srgbClr val="00B050"/>
              </a:solidFill>
            </a:endParaRPr>
          </a:p>
        </p:txBody>
      </p:sp>
      <p:sp>
        <p:nvSpPr>
          <p:cNvPr id="20" name="19 Rectángulo"/>
          <p:cNvSpPr/>
          <p:nvPr/>
        </p:nvSpPr>
        <p:spPr>
          <a:xfrm>
            <a:off x="5786446" y="3571876"/>
            <a:ext cx="2643206" cy="2643206"/>
          </a:xfrm>
          <a:prstGeom prst="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/>
                </a:solidFill>
              </a:rPr>
              <a:t> La tensión de la fuente senoidal es:</a:t>
            </a:r>
          </a:p>
          <a:p>
            <a:pPr>
              <a:buFont typeface="Arial" pitchFamily="34" charset="0"/>
              <a:buChar char="•"/>
            </a:pPr>
            <a:endParaRPr lang="es-EC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es-EC" dirty="0" smtClean="0">
              <a:solidFill>
                <a:schemeClr val="tx1"/>
              </a:solidFill>
            </a:endParaRPr>
          </a:p>
          <a:p>
            <a:endParaRPr lang="es-EC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C" dirty="0" smtClean="0">
                <a:solidFill>
                  <a:schemeClr val="tx1"/>
                </a:solidFill>
              </a:rPr>
              <a:t> Se conmutó el circuito en algún tiempo previo y la respuesta natural se anuló por completo.</a:t>
            </a:r>
          </a:p>
        </p:txBody>
      </p:sp>
      <p:graphicFrame>
        <p:nvGraphicFramePr>
          <p:cNvPr id="21" name="20 Objeto"/>
          <p:cNvGraphicFramePr>
            <a:graphicFrameLocks noChangeAspect="1"/>
          </p:cNvGraphicFramePr>
          <p:nvPr/>
        </p:nvGraphicFramePr>
        <p:xfrm>
          <a:off x="6070614" y="4310070"/>
          <a:ext cx="2111386" cy="400052"/>
        </p:xfrm>
        <a:graphic>
          <a:graphicData uri="http://schemas.openxmlformats.org/presentationml/2006/ole">
            <p:oleObj spid="_x0000_s39945" name="Ecuación" r:id="rId8" imgW="1206360" imgH="2286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/>
          <p:cNvSpPr txBox="1">
            <a:spLocks/>
          </p:cNvSpPr>
          <p:nvPr/>
        </p:nvSpPr>
        <p:spPr>
          <a:xfrm>
            <a:off x="1071538" y="934165"/>
            <a:ext cx="7215238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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Buscamos la  respuesta forzada (o “estado permanente”), que debe cumplir la ecuación diferencial: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214414" y="2863990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accent2"/>
              </a:buClr>
              <a:buFont typeface="Wingdings 2" pitchFamily="18" charset="2"/>
              <a:buChar char="ª"/>
            </a:pPr>
            <a:r>
              <a:rPr lang="es-EC" sz="2000" dirty="0" smtClean="0"/>
              <a:t> En cualquier instante en el que la derivada es cero,</a:t>
            </a:r>
          </a:p>
          <a:p>
            <a:pPr algn="just">
              <a:buClr>
                <a:schemeClr val="accent2"/>
              </a:buClr>
            </a:pPr>
            <a:r>
              <a:rPr lang="es-EC" sz="2000" dirty="0" smtClean="0"/>
              <a:t>     vemos que la corriente debe tener la forma:  </a:t>
            </a:r>
            <a:endParaRPr lang="es-EC" sz="2000" dirty="0"/>
          </a:p>
        </p:txBody>
      </p:sp>
      <p:sp>
        <p:nvSpPr>
          <p:cNvPr id="6" name="5 Rectángulo"/>
          <p:cNvSpPr/>
          <p:nvPr/>
        </p:nvSpPr>
        <p:spPr>
          <a:xfrm>
            <a:off x="1214414" y="4648941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2"/>
              </a:buClr>
              <a:buFont typeface="Wingdings 2" pitchFamily="18" charset="2"/>
              <a:buChar char="ª"/>
            </a:pPr>
            <a:r>
              <a:rPr lang="es-EC" sz="2000" dirty="0" smtClean="0"/>
              <a:t> De manera similar, en el instante en el que la  resistencia es cero , la derivada debe ser proporcional </a:t>
            </a:r>
          </a:p>
          <a:p>
            <a:pPr algn="just">
              <a:buClr>
                <a:schemeClr val="accent2"/>
              </a:buClr>
            </a:pPr>
            <a:r>
              <a:rPr lang="es-EC" sz="2000" dirty="0" smtClean="0"/>
              <a:t>a:                    ,    lo que implica una corriente </a:t>
            </a:r>
          </a:p>
          <a:p>
            <a:pPr algn="just">
              <a:buClr>
                <a:schemeClr val="accent2"/>
              </a:buClr>
            </a:pPr>
            <a:r>
              <a:rPr lang="es-EC" sz="2000" dirty="0" smtClean="0"/>
              <a:t>de la forma:</a:t>
            </a:r>
            <a:endParaRPr lang="es-EC" sz="2000" dirty="0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3060280" y="1857364"/>
          <a:ext cx="2940480" cy="785818"/>
        </p:xfrm>
        <a:graphic>
          <a:graphicData uri="http://schemas.openxmlformats.org/presentationml/2006/ole">
            <p:oleObj spid="_x0000_s44034" name="Ecuación" r:id="rId3" imgW="1473120" imgH="393480" progId="Equation.3">
              <p:embed/>
            </p:oleObj>
          </a:graphicData>
        </a:graphic>
      </p:graphicFrame>
      <p:graphicFrame>
        <p:nvGraphicFramePr>
          <p:cNvPr id="12" name="11 Objeto"/>
          <p:cNvGraphicFramePr>
            <a:graphicFrameLocks noChangeAspect="1"/>
          </p:cNvGraphicFramePr>
          <p:nvPr/>
        </p:nvGraphicFramePr>
        <p:xfrm>
          <a:off x="3500430" y="3743595"/>
          <a:ext cx="2264491" cy="614099"/>
        </p:xfrm>
        <a:graphic>
          <a:graphicData uri="http://schemas.openxmlformats.org/presentationml/2006/ole">
            <p:oleObj spid="_x0000_s44037" name="Ecuación" r:id="rId4" imgW="749160" imgH="203040" progId="Equation.3">
              <p:embed/>
            </p:oleObj>
          </a:graphicData>
        </a:graphic>
      </p:graphicFrame>
      <p:graphicFrame>
        <p:nvGraphicFramePr>
          <p:cNvPr id="13" name="12 Objeto"/>
          <p:cNvGraphicFramePr>
            <a:graphicFrameLocks noChangeAspect="1"/>
          </p:cNvGraphicFramePr>
          <p:nvPr/>
        </p:nvGraphicFramePr>
        <p:xfrm>
          <a:off x="1622404" y="5294326"/>
          <a:ext cx="968380" cy="387352"/>
        </p:xfrm>
        <a:graphic>
          <a:graphicData uri="http://schemas.openxmlformats.org/presentationml/2006/ole">
            <p:oleObj spid="_x0000_s44038" name="Ecuación" r:id="rId5" imgW="507960" imgH="203040" progId="Equation.3">
              <p:embed/>
            </p:oleObj>
          </a:graphicData>
        </a:graphic>
      </p:graphicFrame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2676525" y="5584840"/>
          <a:ext cx="968375" cy="387350"/>
        </p:xfrm>
        <a:graphic>
          <a:graphicData uri="http://schemas.openxmlformats.org/presentationml/2006/ole">
            <p:oleObj spid="_x0000_s44039" name="Ecuación" r:id="rId6" imgW="507960" imgH="2030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10" y="1988098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Podríamos esperar que la respuesta forzada tenga la forma general:</a:t>
            </a:r>
            <a:endParaRPr lang="es-EC" dirty="0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881206" y="2604057"/>
          <a:ext cx="5334000" cy="598487"/>
        </p:xfrm>
        <a:graphic>
          <a:graphicData uri="http://schemas.openxmlformats.org/presentationml/2006/ole">
            <p:oleObj spid="_x0000_s45058" name="Ecuación" r:id="rId3" imgW="1511280" imgH="21564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14348" y="3702610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Donde: </a:t>
            </a:r>
            <a:r>
              <a:rPr lang="es-EC" i="1" dirty="0" smtClean="0"/>
              <a:t>I</a:t>
            </a:r>
            <a:r>
              <a:rPr lang="es-EC" i="1" baseline="-25000" dirty="0" smtClean="0"/>
              <a:t>1</a:t>
            </a:r>
            <a:r>
              <a:rPr lang="es-EC" dirty="0" smtClean="0"/>
              <a:t> e </a:t>
            </a:r>
            <a:r>
              <a:rPr lang="es-EC" i="1" dirty="0" smtClean="0"/>
              <a:t>I</a:t>
            </a:r>
            <a:r>
              <a:rPr lang="es-EC" i="1" baseline="-25000" dirty="0" smtClean="0"/>
              <a:t>2</a:t>
            </a:r>
            <a:r>
              <a:rPr lang="es-EC" dirty="0" smtClean="0"/>
              <a:t>, son constantes cuyos valores dependen de:</a:t>
            </a:r>
            <a:endParaRPr lang="es-EC" dirty="0"/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3857620" y="4143380"/>
          <a:ext cx="985837" cy="2393950"/>
        </p:xfrm>
        <a:graphic>
          <a:graphicData uri="http://schemas.openxmlformats.org/presentationml/2006/ole">
            <p:oleObj spid="_x0000_s45059" name="Ecuación" r:id="rId4" imgW="279360" imgH="8632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428596" y="5429264"/>
            <a:ext cx="8358246" cy="428628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CuadroTexto"/>
          <p:cNvSpPr txBox="1"/>
          <p:nvPr/>
        </p:nvSpPr>
        <p:spPr>
          <a:xfrm>
            <a:off x="428596" y="1568223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Derivando esta ecuación y reemplazando en la ecuación diferencial, se obtiene:</a:t>
            </a:r>
            <a:endParaRPr lang="es-EC" dirty="0"/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2609850" y="928673"/>
          <a:ext cx="3819525" cy="428625"/>
        </p:xfrm>
        <a:graphic>
          <a:graphicData uri="http://schemas.openxmlformats.org/presentationml/2006/ole">
            <p:oleObj spid="_x0000_s46082" name="Ecuación" r:id="rId3" imgW="1511280" imgH="215640" progId="Equation.3">
              <p:embed/>
            </p:oleObj>
          </a:graphicData>
        </a:graphic>
      </p:graphicFrame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2571736" y="2232018"/>
          <a:ext cx="4063510" cy="839792"/>
        </p:xfrm>
        <a:graphic>
          <a:graphicData uri="http://schemas.openxmlformats.org/presentationml/2006/ole">
            <p:oleObj spid="_x0000_s46084" name="Ecuación" r:id="rId4" imgW="1904760" imgH="393480" progId="Equation.3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642910" y="328612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Ecuación diferencial:</a:t>
            </a:r>
            <a:endParaRPr lang="es-EC" dirty="0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2571736" y="3714752"/>
          <a:ext cx="2875131" cy="768354"/>
        </p:xfrm>
        <a:graphic>
          <a:graphicData uri="http://schemas.openxmlformats.org/presentationml/2006/ole">
            <p:oleObj spid="_x0000_s46087" name="Ecuación" r:id="rId5" imgW="1473120" imgH="393480" progId="Equation.3">
              <p:embed/>
            </p:oleObj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642910" y="477418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Resultado:</a:t>
            </a:r>
            <a:endParaRPr lang="es-EC" dirty="0"/>
          </a:p>
        </p:txBody>
      </p:sp>
      <p:graphicFrame>
        <p:nvGraphicFramePr>
          <p:cNvPr id="16" name="15 Objeto"/>
          <p:cNvGraphicFramePr>
            <a:graphicFrameLocks noChangeAspect="1"/>
          </p:cNvGraphicFramePr>
          <p:nvPr/>
        </p:nvGraphicFramePr>
        <p:xfrm>
          <a:off x="571472" y="5429264"/>
          <a:ext cx="8191557" cy="428628"/>
        </p:xfrm>
        <a:graphic>
          <a:graphicData uri="http://schemas.openxmlformats.org/presentationml/2006/ole">
            <p:oleObj spid="_x0000_s46091" name="Ecuación" r:id="rId6" imgW="4368600" imgH="2286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Característica de la función excitatriz senoidal</a:t>
            </a:r>
            <a:endParaRPr lang="es-EC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81370" y="1785926"/>
          <a:ext cx="2362200" cy="500063"/>
        </p:xfrm>
        <a:graphic>
          <a:graphicData uri="http://schemas.openxmlformats.org/presentationml/2006/ole">
            <p:oleObj spid="_x0000_s1026" name="Ecuación" r:id="rId3" imgW="749160" imgH="228600" progId="Equation.3">
              <p:embed/>
            </p:oleObj>
          </a:graphicData>
        </a:graphic>
      </p:graphicFrame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862285"/>
            <a:ext cx="1638300" cy="1571625"/>
          </a:xfrm>
          <a:prstGeom prst="rect">
            <a:avLst/>
          </a:prstGeom>
          <a:noFill/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200400" y="5300685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i="1" dirty="0">
                <a:solidFill>
                  <a:schemeClr val="tx1"/>
                </a:solidFill>
              </a:rPr>
              <a:t> </a:t>
            </a:r>
            <a:endParaRPr lang="es-EC" sz="1600" i="1" dirty="0">
              <a:solidFill>
                <a:schemeClr val="tx1"/>
              </a:solidFill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124200" y="5681685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i="1" dirty="0">
                <a:solidFill>
                  <a:schemeClr val="tx1"/>
                </a:solidFill>
              </a:rPr>
              <a:t> </a:t>
            </a:r>
            <a:endParaRPr lang="es-EC" i="1" dirty="0">
              <a:solidFill>
                <a:schemeClr val="tx1"/>
              </a:solidFill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838200" y="2481285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dirty="0">
                <a:solidFill>
                  <a:schemeClr val="tx1"/>
                </a:solidFill>
              </a:rPr>
              <a:t>t=0, </a:t>
            </a:r>
            <a:r>
              <a:rPr lang="es-ES" dirty="0" err="1">
                <a:solidFill>
                  <a:schemeClr val="tx1"/>
                </a:solidFill>
              </a:rPr>
              <a:t>λa</a:t>
            </a:r>
            <a:r>
              <a:rPr lang="es-ES" dirty="0">
                <a:solidFill>
                  <a:schemeClr val="tx1"/>
                </a:solidFill>
              </a:rPr>
              <a:t>=0</a:t>
            </a: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2862285"/>
            <a:ext cx="1600200" cy="1570038"/>
          </a:xfrm>
          <a:prstGeom prst="rect">
            <a:avLst/>
          </a:prstGeom>
          <a:noFill/>
        </p:spPr>
      </p:pic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3352800" y="2481285"/>
            <a:ext cx="171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</a:rPr>
              <a:t>t= Π/2, λa màx</a:t>
            </a:r>
          </a:p>
        </p:txBody>
      </p:sp>
      <p:pic>
        <p:nvPicPr>
          <p:cNvPr id="10" name="Picture 2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2862285"/>
            <a:ext cx="1638300" cy="1571625"/>
          </a:xfrm>
          <a:prstGeom prst="rect">
            <a:avLst/>
          </a:prstGeom>
          <a:noFill/>
        </p:spPr>
      </p:pic>
      <p:sp>
        <p:nvSpPr>
          <p:cNvPr id="11" name="Text Box 30"/>
          <p:cNvSpPr txBox="1">
            <a:spLocks noChangeArrowheads="1"/>
          </p:cNvSpPr>
          <p:nvPr/>
        </p:nvSpPr>
        <p:spPr bwMode="auto">
          <a:xfrm>
            <a:off x="6156325" y="2517798"/>
            <a:ext cx="1390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</a:rPr>
              <a:t>t= Π, λa = 0</a:t>
            </a:r>
          </a:p>
          <a:p>
            <a:pPr algn="l"/>
            <a:endParaRPr lang="es-ES">
              <a:solidFill>
                <a:schemeClr val="tx1"/>
              </a:solidFill>
            </a:endParaRPr>
          </a:p>
        </p:txBody>
      </p:sp>
      <p:pic>
        <p:nvPicPr>
          <p:cNvPr id="12" name="Picture 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5148285"/>
            <a:ext cx="1533525" cy="1495425"/>
          </a:xfrm>
          <a:prstGeom prst="rect">
            <a:avLst/>
          </a:prstGeom>
          <a:noFill/>
        </p:spPr>
      </p:pic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2270125" y="4727598"/>
            <a:ext cx="184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</a:rPr>
              <a:t>t= 3Π/2, λa màx</a:t>
            </a:r>
          </a:p>
        </p:txBody>
      </p:sp>
      <p:pic>
        <p:nvPicPr>
          <p:cNvPr id="14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5072085"/>
            <a:ext cx="1638300" cy="1571625"/>
          </a:xfrm>
          <a:prstGeom prst="rect">
            <a:avLst/>
          </a:prstGeom>
          <a:noFill/>
        </p:spPr>
      </p:pic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4937125" y="4651398"/>
            <a:ext cx="170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>
                <a:solidFill>
                  <a:schemeClr val="tx1"/>
                </a:solidFill>
              </a:rPr>
              <a:t>t= 4Π/2, λa = 0</a:t>
            </a:r>
          </a:p>
          <a:p>
            <a:pPr algn="l"/>
            <a:endParaRPr lang="es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1" grpId="0"/>
      <p:bldP spid="13" grpId="0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00034" y="1857364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Agrupando los términos senos y cosenos, tenemos:</a:t>
            </a:r>
            <a:endParaRPr lang="es-EC" dirty="0"/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428596" y="2285992"/>
          <a:ext cx="8382059" cy="571504"/>
        </p:xfrm>
        <a:graphic>
          <a:graphicData uri="http://schemas.openxmlformats.org/presentationml/2006/ole">
            <p:oleObj spid="_x0000_s47109" name="Ecuación" r:id="rId3" imgW="3352680" imgH="228600" progId="Equation.3">
              <p:embed/>
            </p:oleObj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00034" y="2925545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Haciendo cero a cada uno de los factores que multiplican al seno y al coseno.</a:t>
            </a:r>
            <a:endParaRPr lang="es-EC" dirty="0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1428728" y="3786190"/>
          <a:ext cx="2361423" cy="1000132"/>
        </p:xfrm>
        <a:graphic>
          <a:graphicData uri="http://schemas.openxmlformats.org/presentationml/2006/ole">
            <p:oleObj spid="_x0000_s47110" name="Ecuación" r:id="rId4" imgW="1079280" imgH="457200" progId="Equation.3">
              <p:embed/>
            </p:oleObj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5000628" y="378619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(1)</a:t>
            </a:r>
            <a:endParaRPr lang="es-EC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000628" y="434555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(2)</a:t>
            </a:r>
            <a:endParaRPr lang="es-EC" dirty="0"/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3929058" y="400050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3954458" y="455137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642910" y="5214950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Al término	se lo denomina  </a:t>
            </a:r>
            <a:r>
              <a:rPr lang="es-EC" b="1" u="sng" dirty="0" smtClean="0">
                <a:solidFill>
                  <a:srgbClr val="C00000"/>
                </a:solidFill>
              </a:rPr>
              <a:t>REACTANCIA INDUCTIVA</a:t>
            </a:r>
            <a:r>
              <a:rPr lang="es-EC" dirty="0" smtClean="0"/>
              <a:t>    </a:t>
            </a:r>
            <a:endParaRPr lang="es-EC" dirty="0"/>
          </a:p>
        </p:txBody>
      </p:sp>
      <p:graphicFrame>
        <p:nvGraphicFramePr>
          <p:cNvPr id="17" name="16 Objeto"/>
          <p:cNvGraphicFramePr>
            <a:graphicFrameLocks noChangeAspect="1"/>
          </p:cNvGraphicFramePr>
          <p:nvPr/>
        </p:nvGraphicFramePr>
        <p:xfrm>
          <a:off x="1890694" y="5168912"/>
          <a:ext cx="542928" cy="422277"/>
        </p:xfrm>
        <a:graphic>
          <a:graphicData uri="http://schemas.openxmlformats.org/presentationml/2006/ole">
            <p:oleObj spid="_x0000_s47111" name="Ecuación" r:id="rId5" imgW="228600" imgH="177480" progId="Equation.3">
              <p:embed/>
            </p:oleObj>
          </a:graphicData>
        </a:graphic>
      </p:graphicFrame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714348" y="5715016"/>
          <a:ext cx="2654300" cy="512762"/>
        </p:xfrm>
        <a:graphic>
          <a:graphicData uri="http://schemas.openxmlformats.org/presentationml/2006/ole">
            <p:oleObj spid="_x0000_s47112" name="Ecuación" r:id="rId6" imgW="1117440" imgH="215640" progId="Equation.3">
              <p:embed/>
            </p:oleObj>
          </a:graphicData>
        </a:graphic>
      </p:graphicFrame>
      <p:sp>
        <p:nvSpPr>
          <p:cNvPr id="19" name="18 CuadroTexto"/>
          <p:cNvSpPr txBox="1"/>
          <p:nvPr/>
        </p:nvSpPr>
        <p:spPr>
          <a:xfrm>
            <a:off x="4286248" y="578645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Y se lo mide en </a:t>
            </a:r>
            <a:r>
              <a:rPr lang="es-EC" i="1" dirty="0" err="1" smtClean="0"/>
              <a:t>ohms</a:t>
            </a:r>
            <a:r>
              <a:rPr lang="es-EC" dirty="0" smtClean="0"/>
              <a:t>.</a:t>
            </a:r>
            <a:endParaRPr lang="es-EC" dirty="0"/>
          </a:p>
        </p:txBody>
      </p:sp>
      <p:cxnSp>
        <p:nvCxnSpPr>
          <p:cNvPr id="21" name="20 Conector recto de flecha"/>
          <p:cNvCxnSpPr/>
          <p:nvPr/>
        </p:nvCxnSpPr>
        <p:spPr>
          <a:xfrm rot="10800000">
            <a:off x="3500430" y="60007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7581920" y="6345816"/>
            <a:ext cx="141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dirty="0" smtClean="0"/>
              <a:t>continúa...</a:t>
            </a:r>
            <a:endParaRPr lang="es-EC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10" grpId="0"/>
      <p:bldP spid="11" grpId="0"/>
      <p:bldP spid="16" grpId="0"/>
      <p:bldP spid="19" grpId="0"/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42910" y="8572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De (1):</a:t>
            </a:r>
            <a:endParaRPr lang="es-EC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/>
        </p:nvGraphicFramePr>
        <p:xfrm>
          <a:off x="2033385" y="1249348"/>
          <a:ext cx="1967111" cy="608016"/>
        </p:xfrm>
        <a:graphic>
          <a:graphicData uri="http://schemas.openxmlformats.org/presentationml/2006/ole">
            <p:oleObj spid="_x0000_s48130" name="Ecuación" r:id="rId3" imgW="698400" imgH="215640" progId="Equation.3">
              <p:embed/>
            </p:oleObj>
          </a:graphicData>
        </a:graphic>
      </p:graphicFrame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2000232" y="2071678"/>
          <a:ext cx="1922522" cy="1071570"/>
        </p:xfrm>
        <a:graphic>
          <a:graphicData uri="http://schemas.openxmlformats.org/presentationml/2006/ole">
            <p:oleObj spid="_x0000_s48131" name="Ecuación" r:id="rId4" imgW="774360" imgH="43164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5357818" y="242886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(a)</a:t>
            </a:r>
            <a:endParaRPr lang="es-EC" dirty="0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4110034" y="2609844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14348" y="3202544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Reemplazando (a) en (2):</a:t>
            </a:r>
            <a:endParaRPr lang="es-EC" dirty="0"/>
          </a:p>
        </p:txBody>
      </p:sp>
      <p:graphicFrame>
        <p:nvGraphicFramePr>
          <p:cNvPr id="10" name="9 Objeto"/>
          <p:cNvGraphicFramePr>
            <a:graphicFrameLocks noChangeAspect="1"/>
          </p:cNvGraphicFramePr>
          <p:nvPr/>
        </p:nvGraphicFramePr>
        <p:xfrm>
          <a:off x="1643041" y="3714751"/>
          <a:ext cx="4034149" cy="1143009"/>
        </p:xfrm>
        <a:graphic>
          <a:graphicData uri="http://schemas.openxmlformats.org/presentationml/2006/ole">
            <p:oleObj spid="_x0000_s48132" name="Ecuación" r:id="rId5" imgW="1523880" imgH="431640" progId="Equation.3">
              <p:embed/>
            </p:oleObj>
          </a:graphicData>
        </a:graphic>
      </p:graphicFrame>
      <p:graphicFrame>
        <p:nvGraphicFramePr>
          <p:cNvPr id="11" name="10 Objeto"/>
          <p:cNvGraphicFramePr>
            <a:graphicFrameLocks noChangeAspect="1"/>
          </p:cNvGraphicFramePr>
          <p:nvPr/>
        </p:nvGraphicFramePr>
        <p:xfrm>
          <a:off x="1571604" y="5072073"/>
          <a:ext cx="3636846" cy="1071571"/>
        </p:xfrm>
        <a:graphic>
          <a:graphicData uri="http://schemas.openxmlformats.org/presentationml/2006/ole">
            <p:oleObj spid="_x0000_s48133" name="Ecuación" r:id="rId6" imgW="1422360" imgH="419040" progId="Equation.3">
              <p:embed/>
            </p:oleObj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7581920" y="6345816"/>
            <a:ext cx="1419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dirty="0" smtClean="0"/>
              <a:t>continúa...</a:t>
            </a:r>
            <a:endParaRPr lang="es-EC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2000232" y="3071810"/>
            <a:ext cx="5357850" cy="3071834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234528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Y la solución simultánea de </a:t>
            </a:r>
            <a:r>
              <a:rPr lang="es-EC" i="1" dirty="0" smtClean="0"/>
              <a:t>I</a:t>
            </a:r>
            <a:r>
              <a:rPr lang="es-EC" i="1" baseline="-25000" dirty="0" smtClean="0"/>
              <a:t>1</a:t>
            </a:r>
            <a:r>
              <a:rPr lang="es-EC" dirty="0" smtClean="0"/>
              <a:t> e </a:t>
            </a:r>
            <a:r>
              <a:rPr lang="es-EC" i="1" dirty="0" smtClean="0"/>
              <a:t>I</a:t>
            </a:r>
            <a:r>
              <a:rPr lang="es-EC" i="1" baseline="-25000" dirty="0" smtClean="0"/>
              <a:t>2</a:t>
            </a:r>
            <a:r>
              <a:rPr lang="es-EC" dirty="0" smtClean="0"/>
              <a:t>, conduce a:</a:t>
            </a:r>
            <a:endParaRPr lang="es-EC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751138" y="3286125"/>
          <a:ext cx="3214687" cy="2286000"/>
        </p:xfrm>
        <a:graphic>
          <a:graphicData uri="http://schemas.openxmlformats.org/presentationml/2006/ole">
            <p:oleObj spid="_x0000_s49154" name="Ecuación" r:id="rId3" imgW="1143000" imgH="81252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71472" y="2286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 dirty="0" smtClean="0"/>
              <a:t>De tal modo que la respuesta forzada se obtiene mediante:</a:t>
            </a:r>
            <a:endParaRPr lang="es-ES" sz="2800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566863" y="3857628"/>
          <a:ext cx="8148541" cy="1143008"/>
        </p:xfrm>
        <a:graphic>
          <a:graphicData uri="http://schemas.openxmlformats.org/presentationml/2006/ole">
            <p:oleObj spid="_x0000_s50180" name="Ecuación" r:id="rId3" imgW="2806560" imgH="3934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320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714348" y="3876264"/>
            <a:ext cx="3855906" cy="33855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5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5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/>
              <a:t>Nos damos cuenta de que:</a:t>
            </a:r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4216556" y="4381512"/>
            <a:ext cx="60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 dirty="0"/>
              <a:t>y</a:t>
            </a: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714348" y="5233586"/>
            <a:ext cx="4284534" cy="338554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  <a:tint val="66000"/>
                  <a:satMod val="160000"/>
                </a:schemeClr>
              </a:gs>
              <a:gs pos="50000">
                <a:schemeClr val="accent3">
                  <a:lumMod val="75000"/>
                  <a:tint val="44500"/>
                  <a:satMod val="160000"/>
                </a:schemeClr>
              </a:gs>
              <a:gs pos="100000">
                <a:schemeClr val="accent3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/>
              <a:t>Ahora dividimos ambas ecuaciones:</a:t>
            </a: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930408" y="5786454"/>
            <a:ext cx="2214578" cy="590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 dirty="0">
                <a:latin typeface="Hobo Medium" pitchFamily="82" charset="0"/>
              </a:rPr>
              <a:t>Ecuación (1)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736600" y="3090863"/>
          <a:ext cx="7713663" cy="623887"/>
        </p:xfrm>
        <a:graphic>
          <a:graphicData uri="http://schemas.openxmlformats.org/presentationml/2006/ole">
            <p:oleObj spid="_x0000_s52226" name="Ecuación" r:id="rId3" imgW="4914720" imgH="393480" progId="Equation.3">
              <p:embed/>
            </p:oleObj>
          </a:graphicData>
        </a:graphic>
      </p:graphicFrame>
      <p:graphicFrame>
        <p:nvGraphicFramePr>
          <p:cNvPr id="8" name="Object 8"/>
          <p:cNvGraphicFramePr>
            <a:graphicFrameLocks noChangeAspect="1"/>
          </p:cNvGraphicFramePr>
          <p:nvPr/>
        </p:nvGraphicFramePr>
        <p:xfrm>
          <a:off x="3716338" y="5761038"/>
          <a:ext cx="2984500" cy="836612"/>
        </p:xfrm>
        <a:graphic>
          <a:graphicData uri="http://schemas.openxmlformats.org/presentationml/2006/ole">
            <p:oleObj spid="_x0000_s52227" name="Ecuación" r:id="rId4" imgW="1434960" imgH="419040" progId="Equation.3">
              <p:embed/>
            </p:oleObj>
          </a:graphicData>
        </a:graphic>
      </p:graphicFrame>
      <p:graphicFrame>
        <p:nvGraphicFramePr>
          <p:cNvPr id="9" name="Object 9"/>
          <p:cNvGraphicFramePr>
            <a:graphicFrameLocks noChangeAspect="1"/>
          </p:cNvGraphicFramePr>
          <p:nvPr/>
        </p:nvGraphicFramePr>
        <p:xfrm>
          <a:off x="1082675" y="4392613"/>
          <a:ext cx="2611438" cy="692150"/>
        </p:xfrm>
        <a:graphic>
          <a:graphicData uri="http://schemas.openxmlformats.org/presentationml/2006/ole">
            <p:oleObj spid="_x0000_s52228" name="Ecuación" r:id="rId5" imgW="1485720" imgH="393480" progId="Equation.3">
              <p:embed/>
            </p:oleObj>
          </a:graphicData>
        </a:graphic>
      </p:graphicFrame>
      <p:graphicFrame>
        <p:nvGraphicFramePr>
          <p:cNvPr id="10" name="Object 10"/>
          <p:cNvGraphicFramePr>
            <a:graphicFrameLocks noChangeAspect="1"/>
          </p:cNvGraphicFramePr>
          <p:nvPr/>
        </p:nvGraphicFramePr>
        <p:xfrm>
          <a:off x="4867275" y="4321175"/>
          <a:ext cx="2849563" cy="762000"/>
        </p:xfrm>
        <a:graphic>
          <a:graphicData uri="http://schemas.openxmlformats.org/presentationml/2006/ole">
            <p:oleObj spid="_x0000_s52229" name="Ecuación" r:id="rId6" imgW="1473120" imgH="393480" progId="Equation.3">
              <p:embed/>
            </p:oleObj>
          </a:graphicData>
        </a:graphic>
      </p:graphicFrame>
      <p:graphicFrame>
        <p:nvGraphicFramePr>
          <p:cNvPr id="11" name="Object 11"/>
          <p:cNvGraphicFramePr>
            <a:graphicFrameLocks noChangeAspect="1"/>
          </p:cNvGraphicFramePr>
          <p:nvPr/>
        </p:nvGraphicFramePr>
        <p:xfrm>
          <a:off x="3371850" y="2185988"/>
          <a:ext cx="2090738" cy="360362"/>
        </p:xfrm>
        <a:graphic>
          <a:graphicData uri="http://schemas.openxmlformats.org/presentationml/2006/ole">
            <p:oleObj spid="_x0000_s52230" name="Ecuación" r:id="rId7" imgW="1333440" imgH="228600" progId="Equation.3">
              <p:embed/>
            </p:oleObj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638148" y="1783924"/>
            <a:ext cx="6427674" cy="3385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1600" dirty="0" smtClean="0"/>
              <a:t>Elegimos expresar la respuesta como función de coseno:</a:t>
            </a:r>
            <a:endParaRPr lang="es-EC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42910" y="2661818"/>
            <a:ext cx="5856170" cy="33855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  <a:tint val="66000"/>
                  <a:satMod val="160000"/>
                </a:schemeClr>
              </a:gs>
              <a:gs pos="50000">
                <a:schemeClr val="bg1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75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1600" dirty="0" smtClean="0"/>
              <a:t>Se expande la función y se iguala a la función anterior:</a:t>
            </a:r>
            <a:endParaRPr lang="es-EC" sz="1600" dirty="0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2428860" y="607220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12" grpId="0" animBg="1"/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785786" y="1938343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400" dirty="0"/>
              <a:t>Elevando al cuadrado y sumando ambas ecuaciones:</a:t>
            </a: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928662" y="3652855"/>
            <a:ext cx="428628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400" dirty="0"/>
              <a:t>Tenemos lo siguiente:</a:t>
            </a:r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928662" y="4581549"/>
            <a:ext cx="2143140" cy="47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400" dirty="0">
                <a:solidFill>
                  <a:srgbClr val="0070C0"/>
                </a:solidFill>
                <a:latin typeface="Georgia Ref" pitchFamily="18" charset="0"/>
                <a:cs typeface="Gautami" pitchFamily="2"/>
              </a:rPr>
              <a:t>Ecuación (2)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081088" y="2806700"/>
          <a:ext cx="2613025" cy="692150"/>
        </p:xfrm>
        <a:graphic>
          <a:graphicData uri="http://schemas.openxmlformats.org/presentationml/2006/ole">
            <p:oleObj spid="_x0000_s53250" name="Ecuación" r:id="rId3" imgW="1485720" imgH="39348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937125" y="2735263"/>
          <a:ext cx="2847975" cy="762000"/>
        </p:xfrm>
        <a:graphic>
          <a:graphicData uri="http://schemas.openxmlformats.org/presentationml/2006/ole">
            <p:oleObj spid="_x0000_s53251" name="Ecuación" r:id="rId4" imgW="1473120" imgH="39348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923925" y="5162550"/>
          <a:ext cx="7720013" cy="695325"/>
        </p:xfrm>
        <a:graphic>
          <a:graphicData uri="http://schemas.openxmlformats.org/presentationml/2006/ole">
            <p:oleObj spid="_x0000_s53252" name="Ecuación" r:id="rId5" imgW="4940280" imgH="4442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Respuesta forzada a funciones senoidales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1996851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Combinando las ecuaciones (1) y (2), obtenemos los siguientes resultados:</a:t>
            </a:r>
            <a:endParaRPr lang="es-EC" dirty="0"/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1258888" y="2928938"/>
          <a:ext cx="2236787" cy="1000125"/>
        </p:xfrm>
        <a:graphic>
          <a:graphicData uri="http://schemas.openxmlformats.org/presentationml/2006/ole">
            <p:oleObj spid="_x0000_s54274" name="Ecuación" r:id="rId3" imgW="965160" imgH="431640" progId="Equation.3">
              <p:embed/>
            </p:oleObj>
          </a:graphicData>
        </a:graphic>
      </p:graphicFrame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5338535" y="2941634"/>
          <a:ext cx="2540251" cy="928694"/>
        </p:xfrm>
        <a:graphic>
          <a:graphicData uri="http://schemas.openxmlformats.org/presentationml/2006/ole">
            <p:oleObj spid="_x0000_s54275" name="Ecuación" r:id="rId4" imgW="1180800" imgH="431640" progId="Equation.3">
              <p:embed/>
            </p:oleObj>
          </a:graphicData>
        </a:graphic>
      </p:graphicFrame>
      <p:sp>
        <p:nvSpPr>
          <p:cNvPr id="10" name="9 Rectángulo redondeado"/>
          <p:cNvSpPr/>
          <p:nvPr/>
        </p:nvSpPr>
        <p:spPr>
          <a:xfrm>
            <a:off x="1000100" y="2786058"/>
            <a:ext cx="2714644" cy="1285884"/>
          </a:xfrm>
          <a:prstGeom prst="roundRect">
            <a:avLst/>
          </a:prstGeom>
          <a:noFill/>
          <a:ln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1" name="10 Rectángulo redondeado"/>
          <p:cNvSpPr/>
          <p:nvPr/>
        </p:nvSpPr>
        <p:spPr>
          <a:xfrm>
            <a:off x="5286380" y="2786058"/>
            <a:ext cx="2643206" cy="1285884"/>
          </a:xfrm>
          <a:prstGeom prst="roundRect">
            <a:avLst/>
          </a:prstGeom>
          <a:noFill/>
          <a:ln>
            <a:solidFill>
              <a:srgbClr val="002060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85786" y="4286256"/>
            <a:ext cx="807249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dirty="0" smtClean="0"/>
              <a:t>La forma alternativa de la respuesta forzada, se convierte por tanto en:</a:t>
            </a:r>
            <a:endParaRPr lang="es-ES" dirty="0"/>
          </a:p>
        </p:txBody>
      </p:sp>
      <p:graphicFrame>
        <p:nvGraphicFramePr>
          <p:cNvPr id="16" name="15 Objeto"/>
          <p:cNvGraphicFramePr>
            <a:graphicFrameLocks noChangeAspect="1"/>
          </p:cNvGraphicFramePr>
          <p:nvPr/>
        </p:nvGraphicFramePr>
        <p:xfrm>
          <a:off x="1643042" y="5143512"/>
          <a:ext cx="5923400" cy="1071570"/>
        </p:xfrm>
        <a:graphic>
          <a:graphicData uri="http://schemas.openxmlformats.org/presentationml/2006/ole">
            <p:oleObj spid="_x0000_s54277" name="Ecuación" r:id="rId5" imgW="2527200" imgH="457200" progId="Equation.3">
              <p:embed/>
            </p:oleObj>
          </a:graphicData>
        </a:graphic>
      </p:graphicFrame>
      <p:sp>
        <p:nvSpPr>
          <p:cNvPr id="17" name="16 Rectángulo redondeado"/>
          <p:cNvSpPr/>
          <p:nvPr/>
        </p:nvSpPr>
        <p:spPr>
          <a:xfrm>
            <a:off x="1500166" y="5000636"/>
            <a:ext cx="6143668" cy="1357322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 animBg="1"/>
      <p:bldP spid="11" grpId="0" animBg="1"/>
      <p:bldP spid="12" grpId="0"/>
      <p:bldP spid="1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2214546" y="5000636"/>
            <a:ext cx="3071834" cy="1357322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Ángulo de fase entre Voltaje y Corriente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1857364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Es importante comparar los ángulos de fase de la respuesta de VOLTATE y de CORRIENTE.</a:t>
            </a:r>
          </a:p>
          <a:p>
            <a:endParaRPr lang="es-EC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42910" y="2609844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 este ángulo       resultante lo definimos así:</a:t>
            </a:r>
          </a:p>
          <a:p>
            <a:endParaRPr lang="es-EC" dirty="0"/>
          </a:p>
        </p:txBody>
      </p:sp>
      <p:sp>
        <p:nvSpPr>
          <p:cNvPr id="6" name="5 Rectángulo redondeado"/>
          <p:cNvSpPr/>
          <p:nvPr/>
        </p:nvSpPr>
        <p:spPr>
          <a:xfrm>
            <a:off x="1044548" y="3071810"/>
            <a:ext cx="2170130" cy="57150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1246188" y="3101975"/>
          <a:ext cx="1771650" cy="612775"/>
        </p:xfrm>
        <a:graphic>
          <a:graphicData uri="http://schemas.openxmlformats.org/presentationml/2006/ole">
            <p:oleObj spid="_x0000_s55298" name="Ecuación" r:id="rId3" imgW="660240" imgH="228600" progId="Equation.3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643042" y="3857628"/>
            <a:ext cx="648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[</a:t>
            </a:r>
            <a:r>
              <a:rPr lang="es-EC" i="1" dirty="0" smtClean="0"/>
              <a:t>phi</a:t>
            </a:r>
            <a:r>
              <a:rPr lang="es-EC" dirty="0" smtClean="0"/>
              <a:t>] , y es la </a:t>
            </a:r>
            <a:r>
              <a:rPr lang="es-EC" i="1" dirty="0" smtClean="0"/>
              <a:t>fase</a:t>
            </a:r>
            <a:r>
              <a:rPr lang="es-EC" dirty="0" smtClean="0"/>
              <a:t> del </a:t>
            </a:r>
            <a:r>
              <a:rPr lang="es-EC" b="1" dirty="0" smtClean="0"/>
              <a:t>voltaje</a:t>
            </a:r>
            <a:r>
              <a:rPr lang="es-EC" dirty="0" smtClean="0"/>
              <a:t> con respecto a la </a:t>
            </a:r>
            <a:r>
              <a:rPr lang="es-EC" b="1" dirty="0" smtClean="0"/>
              <a:t>corriente</a:t>
            </a:r>
            <a:r>
              <a:rPr lang="es-EC" dirty="0" smtClean="0"/>
              <a:t>.</a:t>
            </a:r>
            <a:endParaRPr lang="es-EC" dirty="0"/>
          </a:p>
        </p:txBody>
      </p:sp>
      <p:sp>
        <p:nvSpPr>
          <p:cNvPr id="8" name="7 CuadroTexto"/>
          <p:cNvSpPr txBox="1"/>
          <p:nvPr/>
        </p:nvSpPr>
        <p:spPr>
          <a:xfrm>
            <a:off x="642910" y="4345552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También lo podemos hallar mediante:</a:t>
            </a:r>
            <a:endParaRPr lang="es-EC" dirty="0"/>
          </a:p>
        </p:txBody>
      </p:sp>
      <p:graphicFrame>
        <p:nvGraphicFramePr>
          <p:cNvPr id="9" name="8 Objeto"/>
          <p:cNvGraphicFramePr>
            <a:graphicFrameLocks noChangeAspect="1"/>
          </p:cNvGraphicFramePr>
          <p:nvPr/>
        </p:nvGraphicFramePr>
        <p:xfrm>
          <a:off x="2428860" y="5072074"/>
          <a:ext cx="2554959" cy="1143008"/>
        </p:xfrm>
        <a:graphic>
          <a:graphicData uri="http://schemas.openxmlformats.org/presentationml/2006/ole">
            <p:oleObj spid="_x0000_s55299" name="Ecuación" r:id="rId4" imgW="965160" imgH="431640" progId="Equation.3">
              <p:embed/>
            </p:oleObj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6143636" y="4786322"/>
            <a:ext cx="2786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[</a:t>
            </a:r>
            <a:r>
              <a:rPr lang="es-EC" i="1" dirty="0" smtClean="0"/>
              <a:t>phi</a:t>
            </a:r>
            <a:r>
              <a:rPr lang="es-EC" dirty="0" smtClean="0"/>
              <a:t>], definido en términos de: la frecuencia, la inductancia, y la resistencia.</a:t>
            </a:r>
            <a:endParaRPr lang="es-EC" dirty="0"/>
          </a:p>
        </p:txBody>
      </p:sp>
      <p:cxnSp>
        <p:nvCxnSpPr>
          <p:cNvPr id="13" name="12 Conector curvado"/>
          <p:cNvCxnSpPr/>
          <p:nvPr/>
        </p:nvCxnSpPr>
        <p:spPr>
          <a:xfrm flipV="1">
            <a:off x="5500694" y="5429264"/>
            <a:ext cx="1071570" cy="64294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7834334" y="648869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i="1" dirty="0" smtClean="0"/>
              <a:t>continúa…</a:t>
            </a:r>
            <a:endParaRPr lang="es-EC" i="1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5072066" y="3071810"/>
            <a:ext cx="2714644" cy="57150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5322908" y="3071810"/>
          <a:ext cx="2249488" cy="612775"/>
        </p:xfrm>
        <a:graphic>
          <a:graphicData uri="http://schemas.openxmlformats.org/presentationml/2006/ole">
            <p:oleObj spid="_x0000_s55300" name="Ecuación" r:id="rId5" imgW="838080" imgH="228600" progId="Equation.3">
              <p:embed/>
            </p:oleObj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3428992" y="3041648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400" dirty="0" smtClean="0"/>
              <a:t> </a:t>
            </a:r>
            <a:r>
              <a:rPr lang="es-EC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podemos decir</a:t>
            </a:r>
            <a:endParaRPr lang="es-EC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6643702" y="2211165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 nomenclatura se refiere </a:t>
            </a:r>
          </a:p>
          <a:p>
            <a:pPr algn="ctr"/>
            <a:r>
              <a:rPr lang="es-EC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ángulo de fase de la corriente, voltaje e impedancia.</a:t>
            </a:r>
            <a:endParaRPr lang="es-EC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19 Conector curvado"/>
          <p:cNvCxnSpPr/>
          <p:nvPr/>
        </p:nvCxnSpPr>
        <p:spPr>
          <a:xfrm flipV="1">
            <a:off x="8001024" y="2928934"/>
            <a:ext cx="642942" cy="500066"/>
          </a:xfrm>
          <a:prstGeom prst="curvedConnector3">
            <a:avLst>
              <a:gd name="adj1" fmla="val 9938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2087548" y="2500306"/>
          <a:ext cx="341312" cy="544512"/>
        </p:xfrm>
        <a:graphic>
          <a:graphicData uri="http://schemas.openxmlformats.org/presentationml/2006/ole">
            <p:oleObj spid="_x0000_s55302" name="Ecuación" r:id="rId6" imgW="126720" imgH="2030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  <p:bldP spid="4" grpId="0"/>
      <p:bldP spid="6" grpId="0" animBg="1"/>
      <p:bldP spid="7" grpId="0"/>
      <p:bldP spid="8" grpId="0"/>
      <p:bldP spid="11" grpId="0"/>
      <p:bldP spid="14" grpId="0"/>
      <p:bldP spid="15" grpId="0" animBg="1"/>
      <p:bldP spid="17" grpId="0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Ángulo de fase entre Voltaje y Corriente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191666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Recordando que:</a:t>
            </a:r>
            <a:endParaRPr lang="es-EC" dirty="0"/>
          </a:p>
        </p:txBody>
      </p:sp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2786050" y="1816093"/>
          <a:ext cx="1738313" cy="612775"/>
        </p:xfrm>
        <a:graphic>
          <a:graphicData uri="http://schemas.openxmlformats.org/presentationml/2006/ole">
            <p:oleObj spid="_x0000_s56322" name="Ecuación" r:id="rId3" imgW="647640" imgH="22860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786314" y="192880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Observamos lo siguiente,</a:t>
            </a:r>
            <a:endParaRPr lang="es-EC" dirty="0"/>
          </a:p>
        </p:txBody>
      </p:sp>
      <p:grpSp>
        <p:nvGrpSpPr>
          <p:cNvPr id="45" name="44 Grupo"/>
          <p:cNvGrpSpPr/>
          <p:nvPr/>
        </p:nvGrpSpPr>
        <p:grpSpPr>
          <a:xfrm>
            <a:off x="1428728" y="2643182"/>
            <a:ext cx="2571768" cy="3786214"/>
            <a:chOff x="1428728" y="2643182"/>
            <a:chExt cx="2571768" cy="3786214"/>
          </a:xfrm>
        </p:grpSpPr>
        <p:cxnSp>
          <p:nvCxnSpPr>
            <p:cNvPr id="7" name="6 Conector recto de flecha"/>
            <p:cNvCxnSpPr/>
            <p:nvPr/>
          </p:nvCxnSpPr>
          <p:spPr>
            <a:xfrm rot="5400000" flipH="1" flipV="1">
              <a:off x="606397" y="4321181"/>
              <a:ext cx="2072496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8 Conector recto de flecha"/>
            <p:cNvCxnSpPr/>
            <p:nvPr/>
          </p:nvCxnSpPr>
          <p:spPr>
            <a:xfrm>
              <a:off x="1428728" y="5142718"/>
              <a:ext cx="228601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/>
            <p:nvPr/>
          </p:nvCxnSpPr>
          <p:spPr>
            <a:xfrm flipV="1">
              <a:off x="1643042" y="4571214"/>
              <a:ext cx="1785950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15 Conector recto de flecha"/>
            <p:cNvCxnSpPr/>
            <p:nvPr/>
          </p:nvCxnSpPr>
          <p:spPr>
            <a:xfrm rot="5400000" flipH="1" flipV="1">
              <a:off x="1285852" y="3713958"/>
              <a:ext cx="1785950" cy="107157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16 Arco"/>
            <p:cNvSpPr/>
            <p:nvPr/>
          </p:nvSpPr>
          <p:spPr>
            <a:xfrm>
              <a:off x="2500298" y="4857760"/>
              <a:ext cx="142876" cy="57150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18" name="17 Arco"/>
            <p:cNvSpPr/>
            <p:nvPr/>
          </p:nvSpPr>
          <p:spPr>
            <a:xfrm>
              <a:off x="1785918" y="3929066"/>
              <a:ext cx="1143008" cy="250033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22" name="21 Arco"/>
            <p:cNvSpPr/>
            <p:nvPr/>
          </p:nvSpPr>
          <p:spPr>
            <a:xfrm>
              <a:off x="2058970" y="3403600"/>
              <a:ext cx="1357322" cy="235745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aphicFrame>
          <p:nvGraphicFramePr>
            <p:cNvPr id="23" name="22 Objeto"/>
            <p:cNvGraphicFramePr>
              <a:graphicFrameLocks noChangeAspect="1"/>
            </p:cNvGraphicFramePr>
            <p:nvPr/>
          </p:nvGraphicFramePr>
          <p:xfrm>
            <a:off x="3714744" y="5000636"/>
            <a:ext cx="285752" cy="285752"/>
          </p:xfrm>
          <a:graphic>
            <a:graphicData uri="http://schemas.openxmlformats.org/presentationml/2006/ole">
              <p:oleObj spid="_x0000_s56323" name="Ecuación" r:id="rId4" imgW="177480" imgH="177480" progId="Equation.3">
                <p:embed/>
              </p:oleObj>
            </a:graphicData>
          </a:graphic>
        </p:graphicFrame>
        <p:sp>
          <p:nvSpPr>
            <p:cNvPr id="24" name="23 CuadroTexto"/>
            <p:cNvSpPr txBox="1"/>
            <p:nvPr/>
          </p:nvSpPr>
          <p:spPr>
            <a:xfrm>
              <a:off x="3357554" y="441699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i="1" dirty="0" smtClean="0"/>
                <a:t>i</a:t>
              </a:r>
              <a:endParaRPr lang="es-EC" i="1" dirty="0"/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2428860" y="314324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i="1" dirty="0" smtClean="0"/>
                <a:t>v</a:t>
              </a:r>
              <a:endParaRPr lang="es-EC" i="1" dirty="0"/>
            </a:p>
          </p:txBody>
        </p:sp>
        <p:graphicFrame>
          <p:nvGraphicFramePr>
            <p:cNvPr id="56324" name="Object 4"/>
            <p:cNvGraphicFramePr>
              <a:graphicFrameLocks noChangeAspect="1"/>
            </p:cNvGraphicFramePr>
            <p:nvPr/>
          </p:nvGraphicFramePr>
          <p:xfrm>
            <a:off x="2285984" y="4857760"/>
            <a:ext cx="246063" cy="366712"/>
          </p:xfrm>
          <a:graphic>
            <a:graphicData uri="http://schemas.openxmlformats.org/presentationml/2006/ole">
              <p:oleObj spid="_x0000_s56324" name="Ecuación" r:id="rId5" imgW="152280" imgH="228600" progId="Equation.3">
                <p:embed/>
              </p:oleObj>
            </a:graphicData>
          </a:graphic>
        </p:graphicFrame>
        <p:graphicFrame>
          <p:nvGraphicFramePr>
            <p:cNvPr id="56325" name="Object 5"/>
            <p:cNvGraphicFramePr>
              <a:graphicFrameLocks noChangeAspect="1"/>
            </p:cNvGraphicFramePr>
            <p:nvPr/>
          </p:nvGraphicFramePr>
          <p:xfrm>
            <a:off x="2428860" y="4214818"/>
            <a:ext cx="266700" cy="366712"/>
          </p:xfrm>
          <a:graphic>
            <a:graphicData uri="http://schemas.openxmlformats.org/presentationml/2006/ole">
              <p:oleObj spid="_x0000_s56325" name="Ecuación" r:id="rId6" imgW="164880" imgH="228600" progId="Equation.3">
                <p:embed/>
              </p:oleObj>
            </a:graphicData>
          </a:graphic>
        </p:graphicFrame>
        <p:graphicFrame>
          <p:nvGraphicFramePr>
            <p:cNvPr id="56326" name="Object 6"/>
            <p:cNvGraphicFramePr>
              <a:graphicFrameLocks noChangeAspect="1"/>
            </p:cNvGraphicFramePr>
            <p:nvPr/>
          </p:nvGraphicFramePr>
          <p:xfrm>
            <a:off x="2928926" y="3643314"/>
            <a:ext cx="203200" cy="327025"/>
          </p:xfrm>
          <a:graphic>
            <a:graphicData uri="http://schemas.openxmlformats.org/presentationml/2006/ole">
              <p:oleObj spid="_x0000_s56326" name="Ecuación" r:id="rId7" imgW="126720" imgH="203040" progId="Equation.3">
                <p:embed/>
              </p:oleObj>
            </a:graphicData>
          </a:graphic>
        </p:graphicFrame>
        <p:sp>
          <p:nvSpPr>
            <p:cNvPr id="19" name="18 CuadroTexto"/>
            <p:cNvSpPr txBox="1"/>
            <p:nvPr/>
          </p:nvSpPr>
          <p:spPr>
            <a:xfrm>
              <a:off x="1428728" y="5500702"/>
              <a:ext cx="22860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	(+)</a:t>
              </a:r>
            </a:p>
            <a:p>
              <a:r>
                <a:rPr lang="es-EC" dirty="0" smtClean="0"/>
                <a:t>El </a:t>
              </a:r>
              <a:r>
                <a:rPr lang="es-EC" b="1" dirty="0" smtClean="0"/>
                <a:t>Voltaje</a:t>
              </a:r>
              <a:r>
                <a:rPr lang="es-EC" dirty="0" smtClean="0"/>
                <a:t> adelanta a la </a:t>
              </a:r>
              <a:r>
                <a:rPr lang="es-EC" b="1" dirty="0" smtClean="0"/>
                <a:t>Corriente</a:t>
              </a:r>
              <a:endParaRPr lang="es-EC" b="1" dirty="0"/>
            </a:p>
          </p:txBody>
        </p:sp>
        <p:graphicFrame>
          <p:nvGraphicFramePr>
            <p:cNvPr id="20" name="19 Objeto"/>
            <p:cNvGraphicFramePr>
              <a:graphicFrameLocks noChangeAspect="1"/>
            </p:cNvGraphicFramePr>
            <p:nvPr/>
          </p:nvGraphicFramePr>
          <p:xfrm>
            <a:off x="1643042" y="5403864"/>
            <a:ext cx="328416" cy="525465"/>
          </p:xfrm>
          <a:graphic>
            <a:graphicData uri="http://schemas.openxmlformats.org/presentationml/2006/ole">
              <p:oleObj spid="_x0000_s56327" name="Ecuación" r:id="rId8" imgW="126720" imgH="203040" progId="Equation.3">
                <p:embed/>
              </p:oleObj>
            </a:graphicData>
          </a:graphic>
        </p:graphicFrame>
        <p:cxnSp>
          <p:nvCxnSpPr>
            <p:cNvPr id="26" name="25 Conector recto de flecha"/>
            <p:cNvCxnSpPr/>
            <p:nvPr/>
          </p:nvCxnSpPr>
          <p:spPr>
            <a:xfrm>
              <a:off x="2000232" y="5715016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42 CuadroTexto"/>
            <p:cNvSpPr txBox="1"/>
            <p:nvPr/>
          </p:nvSpPr>
          <p:spPr>
            <a:xfrm>
              <a:off x="1643042" y="2643182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i="1" dirty="0" smtClean="0"/>
                <a:t>Fase positiva</a:t>
              </a:r>
              <a:endParaRPr lang="es-EC" i="1" dirty="0"/>
            </a:p>
          </p:txBody>
        </p:sp>
      </p:grpSp>
      <p:grpSp>
        <p:nvGrpSpPr>
          <p:cNvPr id="46" name="45 Grupo"/>
          <p:cNvGrpSpPr/>
          <p:nvPr/>
        </p:nvGrpSpPr>
        <p:grpSpPr>
          <a:xfrm>
            <a:off x="5286380" y="2643182"/>
            <a:ext cx="2571768" cy="3786214"/>
            <a:chOff x="5286380" y="2643182"/>
            <a:chExt cx="2571768" cy="3786214"/>
          </a:xfrm>
        </p:grpSpPr>
        <p:cxnSp>
          <p:nvCxnSpPr>
            <p:cNvPr id="27" name="26 Conector recto de flecha"/>
            <p:cNvCxnSpPr/>
            <p:nvPr/>
          </p:nvCxnSpPr>
          <p:spPr>
            <a:xfrm rot="5400000" flipH="1" flipV="1">
              <a:off x="4464049" y="4321181"/>
              <a:ext cx="2072496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/>
            <p:nvPr/>
          </p:nvCxnSpPr>
          <p:spPr>
            <a:xfrm>
              <a:off x="5286380" y="5142718"/>
              <a:ext cx="228601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 flipV="1">
              <a:off x="5500694" y="4571214"/>
              <a:ext cx="1785950" cy="571504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29 Conector recto de flecha"/>
            <p:cNvCxnSpPr/>
            <p:nvPr/>
          </p:nvCxnSpPr>
          <p:spPr>
            <a:xfrm rot="5400000" flipH="1" flipV="1">
              <a:off x="5143504" y="3713958"/>
              <a:ext cx="1785950" cy="107157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1" name="30 Arco"/>
            <p:cNvSpPr/>
            <p:nvPr/>
          </p:nvSpPr>
          <p:spPr>
            <a:xfrm>
              <a:off x="6357950" y="4857760"/>
              <a:ext cx="142876" cy="57150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2" name="31 Arco"/>
            <p:cNvSpPr/>
            <p:nvPr/>
          </p:nvSpPr>
          <p:spPr>
            <a:xfrm>
              <a:off x="5643570" y="3929066"/>
              <a:ext cx="1143008" cy="2500330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3" name="32 Arco"/>
            <p:cNvSpPr/>
            <p:nvPr/>
          </p:nvSpPr>
          <p:spPr>
            <a:xfrm>
              <a:off x="5916622" y="3403600"/>
              <a:ext cx="1357322" cy="2357454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aphicFrame>
          <p:nvGraphicFramePr>
            <p:cNvPr id="34" name="33 Objeto"/>
            <p:cNvGraphicFramePr>
              <a:graphicFrameLocks noChangeAspect="1"/>
            </p:cNvGraphicFramePr>
            <p:nvPr/>
          </p:nvGraphicFramePr>
          <p:xfrm>
            <a:off x="7572396" y="5000636"/>
            <a:ext cx="285752" cy="285752"/>
          </p:xfrm>
          <a:graphic>
            <a:graphicData uri="http://schemas.openxmlformats.org/presentationml/2006/ole">
              <p:oleObj spid="_x0000_s56328" name="Ecuación" r:id="rId9" imgW="177480" imgH="177480" progId="Equation.3">
                <p:embed/>
              </p:oleObj>
            </a:graphicData>
          </a:graphic>
        </p:graphicFrame>
        <p:sp>
          <p:nvSpPr>
            <p:cNvPr id="35" name="34 CuadroTexto"/>
            <p:cNvSpPr txBox="1"/>
            <p:nvPr/>
          </p:nvSpPr>
          <p:spPr>
            <a:xfrm>
              <a:off x="7215206" y="441699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i="1" dirty="0" smtClean="0"/>
                <a:t>v</a:t>
              </a:r>
              <a:endParaRPr lang="es-EC" i="1" dirty="0"/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6286512" y="314324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i="1" dirty="0" smtClean="0"/>
                <a:t>i</a:t>
              </a:r>
              <a:endParaRPr lang="es-EC" i="1" dirty="0"/>
            </a:p>
          </p:txBody>
        </p:sp>
        <p:graphicFrame>
          <p:nvGraphicFramePr>
            <p:cNvPr id="37" name="Object 4"/>
            <p:cNvGraphicFramePr>
              <a:graphicFrameLocks noChangeAspect="1"/>
            </p:cNvGraphicFramePr>
            <p:nvPr/>
          </p:nvGraphicFramePr>
          <p:xfrm>
            <a:off x="6134100" y="4857750"/>
            <a:ext cx="265113" cy="366713"/>
          </p:xfrm>
          <a:graphic>
            <a:graphicData uri="http://schemas.openxmlformats.org/presentationml/2006/ole">
              <p:oleObj spid="_x0000_s56329" name="Ecuación" r:id="rId10" imgW="164880" imgH="228600" progId="Equation.3">
                <p:embed/>
              </p:oleObj>
            </a:graphicData>
          </a:graphic>
        </p:graphicFrame>
        <p:graphicFrame>
          <p:nvGraphicFramePr>
            <p:cNvPr id="38" name="Object 5"/>
            <p:cNvGraphicFramePr>
              <a:graphicFrameLocks noChangeAspect="1"/>
            </p:cNvGraphicFramePr>
            <p:nvPr/>
          </p:nvGraphicFramePr>
          <p:xfrm>
            <a:off x="6296025" y="4214813"/>
            <a:ext cx="246063" cy="366712"/>
          </p:xfrm>
          <a:graphic>
            <a:graphicData uri="http://schemas.openxmlformats.org/presentationml/2006/ole">
              <p:oleObj spid="_x0000_s56330" name="Ecuación" r:id="rId11" imgW="152280" imgH="228600" progId="Equation.3">
                <p:embed/>
              </p:oleObj>
            </a:graphicData>
          </a:graphic>
        </p:graphicFrame>
        <p:graphicFrame>
          <p:nvGraphicFramePr>
            <p:cNvPr id="39" name="Object 6"/>
            <p:cNvGraphicFramePr>
              <a:graphicFrameLocks noChangeAspect="1"/>
            </p:cNvGraphicFramePr>
            <p:nvPr/>
          </p:nvGraphicFramePr>
          <p:xfrm>
            <a:off x="6786578" y="3643314"/>
            <a:ext cx="203200" cy="327025"/>
          </p:xfrm>
          <a:graphic>
            <a:graphicData uri="http://schemas.openxmlformats.org/presentationml/2006/ole">
              <p:oleObj spid="_x0000_s56331" name="Ecuación" r:id="rId12" imgW="126720" imgH="203040" progId="Equation.3">
                <p:embed/>
              </p:oleObj>
            </a:graphicData>
          </a:graphic>
        </p:graphicFrame>
        <p:sp>
          <p:nvSpPr>
            <p:cNvPr id="40" name="39 CuadroTexto"/>
            <p:cNvSpPr txBox="1"/>
            <p:nvPr/>
          </p:nvSpPr>
          <p:spPr>
            <a:xfrm>
              <a:off x="5286380" y="5500702"/>
              <a:ext cx="228601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	(-)</a:t>
              </a:r>
            </a:p>
            <a:p>
              <a:r>
                <a:rPr lang="es-EC" dirty="0" smtClean="0"/>
                <a:t>El </a:t>
              </a:r>
              <a:r>
                <a:rPr lang="es-EC" b="1" dirty="0" smtClean="0"/>
                <a:t>Voltaje</a:t>
              </a:r>
              <a:r>
                <a:rPr lang="es-EC" dirty="0" smtClean="0"/>
                <a:t> atrasa a la </a:t>
              </a:r>
              <a:r>
                <a:rPr lang="es-EC" b="1" dirty="0" smtClean="0"/>
                <a:t>Corriente</a:t>
              </a:r>
              <a:endParaRPr lang="es-EC" b="1" dirty="0"/>
            </a:p>
          </p:txBody>
        </p:sp>
        <p:graphicFrame>
          <p:nvGraphicFramePr>
            <p:cNvPr id="41" name="40 Objeto"/>
            <p:cNvGraphicFramePr>
              <a:graphicFrameLocks noChangeAspect="1"/>
            </p:cNvGraphicFramePr>
            <p:nvPr/>
          </p:nvGraphicFramePr>
          <p:xfrm>
            <a:off x="5500694" y="5403864"/>
            <a:ext cx="328416" cy="525465"/>
          </p:xfrm>
          <a:graphic>
            <a:graphicData uri="http://schemas.openxmlformats.org/presentationml/2006/ole">
              <p:oleObj spid="_x0000_s56332" name="Ecuación" r:id="rId13" imgW="126720" imgH="203040" progId="Equation.3">
                <p:embed/>
              </p:oleObj>
            </a:graphicData>
          </a:graphic>
        </p:graphicFrame>
        <p:cxnSp>
          <p:nvCxnSpPr>
            <p:cNvPr id="42" name="41 Conector recto de flecha"/>
            <p:cNvCxnSpPr/>
            <p:nvPr/>
          </p:nvCxnSpPr>
          <p:spPr>
            <a:xfrm>
              <a:off x="5857884" y="5715016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43 CuadroTexto"/>
            <p:cNvSpPr txBox="1"/>
            <p:nvPr/>
          </p:nvSpPr>
          <p:spPr>
            <a:xfrm>
              <a:off x="5572132" y="2643182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i="1" dirty="0" smtClean="0"/>
                <a:t>Fase negativa</a:t>
              </a:r>
              <a:endParaRPr lang="es-EC" i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Elipse"/>
          <p:cNvSpPr/>
          <p:nvPr/>
        </p:nvSpPr>
        <p:spPr>
          <a:xfrm>
            <a:off x="4071934" y="2928934"/>
            <a:ext cx="1214446" cy="42862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C" dirty="0" smtClean="0"/>
              <a:t>Introducción de </a:t>
            </a:r>
            <a:r>
              <a:rPr lang="es-EC" b="1" dirty="0" smtClean="0"/>
              <a:t>Impedancia</a:t>
            </a:r>
            <a:endParaRPr lang="es-EC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1714488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La </a:t>
            </a:r>
            <a:r>
              <a:rPr lang="es-EC" b="1" dirty="0" smtClean="0"/>
              <a:t>impedancia</a:t>
            </a:r>
            <a:r>
              <a:rPr lang="es-EC" dirty="0" smtClean="0"/>
              <a:t> es la oposición </a:t>
            </a:r>
            <a:r>
              <a:rPr lang="es-EC" i="1" dirty="0" smtClean="0"/>
              <a:t>combinada</a:t>
            </a:r>
            <a:r>
              <a:rPr lang="es-EC" dirty="0" smtClean="0"/>
              <a:t>, que presentan ciertos dispositivos eléctricos pasivos al paso de la corriente tanto continua como alterna.</a:t>
            </a:r>
            <a:endParaRPr lang="es-EC" dirty="0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3480792" y="2571744"/>
          <a:ext cx="3948728" cy="714391"/>
        </p:xfrm>
        <a:graphic>
          <a:graphicData uri="http://schemas.openxmlformats.org/presentationml/2006/ole">
            <p:oleObj spid="_x0000_s57346" name="Ecuación" r:id="rId3" imgW="2527200" imgH="45720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71472" y="2714620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De la respuesta de corriente:</a:t>
            </a:r>
            <a:endParaRPr lang="es-EC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2714612" y="300037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571472" y="357187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Podemos formar el siguiente triángulo:</a:t>
            </a:r>
            <a:endParaRPr lang="es-EC" dirty="0"/>
          </a:p>
        </p:txBody>
      </p:sp>
      <p:cxnSp>
        <p:nvCxnSpPr>
          <p:cNvPr id="11" name="10 Conector curvado"/>
          <p:cNvCxnSpPr/>
          <p:nvPr/>
        </p:nvCxnSpPr>
        <p:spPr>
          <a:xfrm rot="10800000" flipV="1">
            <a:off x="3643306" y="3357562"/>
            <a:ext cx="500066" cy="42862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25 Grupo"/>
          <p:cNvGrpSpPr/>
          <p:nvPr/>
        </p:nvGrpSpPr>
        <p:grpSpPr>
          <a:xfrm>
            <a:off x="1643042" y="4500570"/>
            <a:ext cx="3214710" cy="2356660"/>
            <a:chOff x="2500298" y="4358488"/>
            <a:chExt cx="3214710" cy="2356660"/>
          </a:xfrm>
        </p:grpSpPr>
        <p:sp>
          <p:nvSpPr>
            <p:cNvPr id="12" name="11 Triángulo rectángulo"/>
            <p:cNvSpPr/>
            <p:nvPr/>
          </p:nvSpPr>
          <p:spPr>
            <a:xfrm rot="16200000">
              <a:off x="2911067" y="4018364"/>
              <a:ext cx="1750230" cy="2571768"/>
            </a:xfrm>
            <a:prstGeom prst="rtTriangle">
              <a:avLst/>
            </a:prstGeom>
            <a:gradFill flip="none" rotWithShape="1">
              <a:gsLst>
                <a:gs pos="0">
                  <a:srgbClr val="92D050">
                    <a:tint val="66000"/>
                    <a:satMod val="160000"/>
                  </a:srgbClr>
                </a:gs>
                <a:gs pos="50000">
                  <a:srgbClr val="92D050">
                    <a:tint val="44500"/>
                    <a:satMod val="160000"/>
                  </a:srgbClr>
                </a:gs>
                <a:gs pos="100000">
                  <a:srgbClr val="92D050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aphicFrame>
          <p:nvGraphicFramePr>
            <p:cNvPr id="13" name="12 Objeto"/>
            <p:cNvGraphicFramePr>
              <a:graphicFrameLocks noChangeAspect="1"/>
            </p:cNvGraphicFramePr>
            <p:nvPr/>
          </p:nvGraphicFramePr>
          <p:xfrm>
            <a:off x="5072066" y="5000636"/>
            <a:ext cx="642942" cy="500066"/>
          </p:xfrm>
          <a:graphic>
            <a:graphicData uri="http://schemas.openxmlformats.org/presentationml/2006/ole">
              <p:oleObj spid="_x0000_s57347" name="Ecuación" r:id="rId4" imgW="228600" imgH="177480" progId="Equation.3">
                <p:embed/>
              </p:oleObj>
            </a:graphicData>
          </a:graphic>
        </p:graphicFrame>
        <p:cxnSp>
          <p:nvCxnSpPr>
            <p:cNvPr id="15" name="14 Conector recto de flecha"/>
            <p:cNvCxnSpPr/>
            <p:nvPr/>
          </p:nvCxnSpPr>
          <p:spPr>
            <a:xfrm rot="5400000" flipH="1" flipV="1">
              <a:off x="5036347" y="4679165"/>
              <a:ext cx="64294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 de flecha"/>
            <p:cNvCxnSpPr/>
            <p:nvPr/>
          </p:nvCxnSpPr>
          <p:spPr>
            <a:xfrm rot="5400000">
              <a:off x="5000628" y="5857892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7348" name="Object 4"/>
            <p:cNvGraphicFramePr>
              <a:graphicFrameLocks noChangeAspect="1"/>
            </p:cNvGraphicFramePr>
            <p:nvPr/>
          </p:nvGraphicFramePr>
          <p:xfrm>
            <a:off x="3678238" y="6143644"/>
            <a:ext cx="428625" cy="465138"/>
          </p:xfrm>
          <a:graphic>
            <a:graphicData uri="http://schemas.openxmlformats.org/presentationml/2006/ole">
              <p:oleObj spid="_x0000_s57348" name="Ecuación" r:id="rId5" imgW="152280" imgH="164880" progId="Equation.3">
                <p:embed/>
              </p:oleObj>
            </a:graphicData>
          </a:graphic>
        </p:graphicFrame>
        <p:cxnSp>
          <p:nvCxnSpPr>
            <p:cNvPr id="20" name="19 Conector recto de flecha"/>
            <p:cNvCxnSpPr/>
            <p:nvPr/>
          </p:nvCxnSpPr>
          <p:spPr>
            <a:xfrm>
              <a:off x="4071934" y="6357958"/>
              <a:ext cx="100013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 de flecha"/>
            <p:cNvCxnSpPr/>
            <p:nvPr/>
          </p:nvCxnSpPr>
          <p:spPr>
            <a:xfrm rot="10800000">
              <a:off x="2500298" y="6357958"/>
              <a:ext cx="121444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7349" name="Object 5"/>
            <p:cNvGraphicFramePr>
              <a:graphicFrameLocks noChangeAspect="1"/>
            </p:cNvGraphicFramePr>
            <p:nvPr/>
          </p:nvGraphicFramePr>
          <p:xfrm>
            <a:off x="3036861" y="5777066"/>
            <a:ext cx="249255" cy="399916"/>
          </p:xfrm>
          <a:graphic>
            <a:graphicData uri="http://schemas.openxmlformats.org/presentationml/2006/ole">
              <p:oleObj spid="_x0000_s57349" name="Ecuación" r:id="rId6" imgW="126720" imgH="203040" progId="Equation.3">
                <p:embed/>
              </p:oleObj>
            </a:graphicData>
          </a:graphic>
        </p:graphicFrame>
        <p:sp>
          <p:nvSpPr>
            <p:cNvPr id="24" name="23 Arco"/>
            <p:cNvSpPr/>
            <p:nvPr/>
          </p:nvSpPr>
          <p:spPr>
            <a:xfrm>
              <a:off x="3214678" y="5572140"/>
              <a:ext cx="357190" cy="1143008"/>
            </a:xfrm>
            <a:prstGeom prst="arc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graphicFrame>
          <p:nvGraphicFramePr>
            <p:cNvPr id="57350" name="Object 6"/>
            <p:cNvGraphicFramePr>
              <a:graphicFrameLocks noChangeAspect="1"/>
            </p:cNvGraphicFramePr>
            <p:nvPr/>
          </p:nvGraphicFramePr>
          <p:xfrm>
            <a:off x="3643306" y="4732338"/>
            <a:ext cx="428625" cy="463550"/>
          </p:xfrm>
          <a:graphic>
            <a:graphicData uri="http://schemas.openxmlformats.org/presentationml/2006/ole">
              <p:oleObj spid="_x0000_s57350" name="Ecuación" r:id="rId7" imgW="152280" imgH="164880" progId="Equation.3">
                <p:embed/>
              </p:oleObj>
            </a:graphicData>
          </a:graphic>
        </p:graphicFrame>
      </p:grpSp>
      <p:sp>
        <p:nvSpPr>
          <p:cNvPr id="27" name="26 CuadroTexto"/>
          <p:cNvSpPr txBox="1"/>
          <p:nvPr/>
        </p:nvSpPr>
        <p:spPr>
          <a:xfrm>
            <a:off x="500034" y="4429132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s-EC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Triángulo de impedancia</a:t>
            </a:r>
            <a:endParaRPr lang="es-EC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29" name="28 Forma"/>
          <p:cNvCxnSpPr>
            <a:stCxn id="27" idx="2"/>
          </p:cNvCxnSpPr>
          <p:nvPr/>
        </p:nvCxnSpPr>
        <p:spPr>
          <a:xfrm rot="16200000" flipH="1">
            <a:off x="2037646" y="4680859"/>
            <a:ext cx="282363" cy="107157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7354" name="Object 10"/>
          <p:cNvGraphicFramePr>
            <a:graphicFrameLocks noChangeAspect="1"/>
          </p:cNvGraphicFramePr>
          <p:nvPr/>
        </p:nvGraphicFramePr>
        <p:xfrm>
          <a:off x="357158" y="5357826"/>
          <a:ext cx="1333003" cy="469899"/>
        </p:xfrm>
        <a:graphic>
          <a:graphicData uri="http://schemas.openxmlformats.org/presentationml/2006/ole">
            <p:oleObj spid="_x0000_s57354" name="Ecuación" r:id="rId8" imgW="647640" imgH="228600" progId="Equation.3">
              <p:embed/>
            </p:oleObj>
          </a:graphicData>
        </a:graphic>
      </p:graphicFrame>
      <p:grpSp>
        <p:nvGrpSpPr>
          <p:cNvPr id="50" name="49 Grupo"/>
          <p:cNvGrpSpPr/>
          <p:nvPr/>
        </p:nvGrpSpPr>
        <p:grpSpPr>
          <a:xfrm>
            <a:off x="5184780" y="3597276"/>
            <a:ext cx="3929090" cy="3143272"/>
            <a:chOff x="5184780" y="3597276"/>
            <a:chExt cx="3929090" cy="3143272"/>
          </a:xfrm>
        </p:grpSpPr>
        <p:sp>
          <p:nvSpPr>
            <p:cNvPr id="49" name="48 Rectángulo"/>
            <p:cNvSpPr/>
            <p:nvPr/>
          </p:nvSpPr>
          <p:spPr>
            <a:xfrm>
              <a:off x="5276856" y="3954466"/>
              <a:ext cx="3714744" cy="2786082"/>
            </a:xfrm>
            <a:prstGeom prst="rect">
              <a:avLst/>
            </a:prstGeom>
            <a:gradFill flip="none" rotWithShape="1">
              <a:gsLst>
                <a:gs pos="0">
                  <a:srgbClr val="FFFF00">
                    <a:tint val="66000"/>
                    <a:satMod val="160000"/>
                  </a:srgbClr>
                </a:gs>
                <a:gs pos="50000">
                  <a:srgbClr val="FFFF00">
                    <a:tint val="44500"/>
                    <a:satMod val="160000"/>
                  </a:srgbClr>
                </a:gs>
                <a:gs pos="100000">
                  <a:srgbClr val="FFFF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C"/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5184780" y="3597276"/>
              <a:ext cx="12858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i="1" u="sng" dirty="0" smtClean="0"/>
                <a:t>Donde:</a:t>
              </a:r>
              <a:endParaRPr lang="es-EC" sz="1600" i="1" u="sng" dirty="0"/>
            </a:p>
          </p:txBody>
        </p:sp>
        <p:graphicFrame>
          <p:nvGraphicFramePr>
            <p:cNvPr id="31" name="30 Objeto"/>
            <p:cNvGraphicFramePr>
              <a:graphicFrameLocks noChangeAspect="1"/>
            </p:cNvGraphicFramePr>
            <p:nvPr/>
          </p:nvGraphicFramePr>
          <p:xfrm>
            <a:off x="5546724" y="3954466"/>
            <a:ext cx="3136943" cy="577858"/>
          </p:xfrm>
          <a:graphic>
            <a:graphicData uri="http://schemas.openxmlformats.org/presentationml/2006/ole">
              <p:oleObj spid="_x0000_s57351" name="Ecuación" r:id="rId9" imgW="1447560" imgH="266400" progId="Equation.3">
                <p:embed/>
              </p:oleObj>
            </a:graphicData>
          </a:graphic>
        </p:graphicFrame>
        <p:sp>
          <p:nvSpPr>
            <p:cNvPr id="32" name="31 CuadroTexto"/>
            <p:cNvSpPr txBox="1"/>
            <p:nvPr/>
          </p:nvSpPr>
          <p:spPr>
            <a:xfrm>
              <a:off x="6213488" y="4513270"/>
              <a:ext cx="12858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impedancia</a:t>
              </a:r>
              <a:endPara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36" name="35 Conector recto"/>
            <p:cNvCxnSpPr/>
            <p:nvPr/>
          </p:nvCxnSpPr>
          <p:spPr>
            <a:xfrm rot="5400000">
              <a:off x="5577689" y="4598995"/>
              <a:ext cx="214314" cy="1588"/>
            </a:xfrm>
            <a:prstGeom prst="line">
              <a:avLst/>
            </a:pr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 de flecha"/>
            <p:cNvCxnSpPr/>
            <p:nvPr/>
          </p:nvCxnSpPr>
          <p:spPr>
            <a:xfrm>
              <a:off x="5684846" y="4706152"/>
              <a:ext cx="571504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9" name="38 Objeto"/>
            <p:cNvGraphicFramePr>
              <a:graphicFrameLocks noChangeAspect="1"/>
            </p:cNvGraphicFramePr>
            <p:nvPr/>
          </p:nvGraphicFramePr>
          <p:xfrm>
            <a:off x="5470531" y="4873166"/>
            <a:ext cx="773119" cy="441783"/>
          </p:xfrm>
          <a:graphic>
            <a:graphicData uri="http://schemas.openxmlformats.org/presentationml/2006/ole">
              <p:oleObj spid="_x0000_s57352" name="Ecuación" r:id="rId10" imgW="355320" imgH="203040" progId="Equation.3">
                <p:embed/>
              </p:oleObj>
            </a:graphicData>
          </a:graphic>
        </p:graphicFrame>
        <p:sp>
          <p:nvSpPr>
            <p:cNvPr id="40" name="39 CuadroTexto"/>
            <p:cNvSpPr txBox="1"/>
            <p:nvPr/>
          </p:nvSpPr>
          <p:spPr>
            <a:xfrm>
              <a:off x="6827854" y="4901796"/>
              <a:ext cx="12858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resistencia</a:t>
              </a:r>
              <a:endPara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41" name="40 Conector recto de flecha"/>
            <p:cNvCxnSpPr/>
            <p:nvPr/>
          </p:nvCxnSpPr>
          <p:spPr>
            <a:xfrm>
              <a:off x="6299212" y="5094678"/>
              <a:ext cx="571504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2" name="41 Objeto"/>
            <p:cNvGraphicFramePr>
              <a:graphicFrameLocks noChangeAspect="1"/>
            </p:cNvGraphicFramePr>
            <p:nvPr/>
          </p:nvGraphicFramePr>
          <p:xfrm>
            <a:off x="5386394" y="5348570"/>
            <a:ext cx="1000118" cy="470644"/>
          </p:xfrm>
          <a:graphic>
            <a:graphicData uri="http://schemas.openxmlformats.org/presentationml/2006/ole">
              <p:oleObj spid="_x0000_s57353" name="Ecuación" r:id="rId11" imgW="431640" imgH="203040" progId="Equation.3">
                <p:embed/>
              </p:oleObj>
            </a:graphicData>
          </a:graphic>
        </p:graphicFrame>
        <p:sp>
          <p:nvSpPr>
            <p:cNvPr id="43" name="42 CuadroTexto"/>
            <p:cNvSpPr txBox="1"/>
            <p:nvPr/>
          </p:nvSpPr>
          <p:spPr>
            <a:xfrm>
              <a:off x="6927868" y="5383226"/>
              <a:ext cx="21860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Reactancia inductiva</a:t>
              </a:r>
              <a:endParaRPr lang="es-EC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cxnSp>
          <p:nvCxnSpPr>
            <p:cNvPr id="44" name="43 Conector recto de flecha"/>
            <p:cNvCxnSpPr/>
            <p:nvPr/>
          </p:nvCxnSpPr>
          <p:spPr>
            <a:xfrm>
              <a:off x="6399226" y="5576108"/>
              <a:ext cx="571504" cy="1588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7355" name="Object 11"/>
            <p:cNvGraphicFramePr>
              <a:graphicFrameLocks noChangeAspect="1"/>
            </p:cNvGraphicFramePr>
            <p:nvPr/>
          </p:nvGraphicFramePr>
          <p:xfrm>
            <a:off x="5538316" y="5811862"/>
            <a:ext cx="2075356" cy="928686"/>
          </p:xfrm>
          <a:graphic>
            <a:graphicData uri="http://schemas.openxmlformats.org/presentationml/2006/ole">
              <p:oleObj spid="_x0000_s57355" name="Ecuación" r:id="rId12" imgW="965160" imgH="431640" progId="Equation.3">
                <p:embed/>
              </p:oleObj>
            </a:graphicData>
          </a:graphic>
        </p:graphicFrame>
      </p:grpSp>
      <p:cxnSp>
        <p:nvCxnSpPr>
          <p:cNvPr id="52" name="51 Conector curvado"/>
          <p:cNvCxnSpPr/>
          <p:nvPr/>
        </p:nvCxnSpPr>
        <p:spPr>
          <a:xfrm rot="10800000">
            <a:off x="1714480" y="5643578"/>
            <a:ext cx="500066" cy="42862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/>
      <p:bldP spid="5" grpId="0"/>
      <p:bldP spid="9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Característica de la función excitatriz senoidal</a:t>
            </a:r>
            <a:endParaRPr lang="es-EC" dirty="0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500034" y="1928802"/>
            <a:ext cx="3048000" cy="1773238"/>
            <a:chOff x="480" y="1200"/>
            <a:chExt cx="1920" cy="1117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" y="1200"/>
              <a:ext cx="1920" cy="11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5" name="WordArt 7"/>
            <p:cNvSpPr>
              <a:spLocks noChangeArrowheads="1" noChangeShapeType="1" noTextEdit="1"/>
            </p:cNvSpPr>
            <p:nvPr/>
          </p:nvSpPr>
          <p:spPr bwMode="auto">
            <a:xfrm>
              <a:off x="576" y="1536"/>
              <a:ext cx="71" cy="1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s-EC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N</a:t>
              </a:r>
            </a:p>
          </p:txBody>
        </p:sp>
        <p:sp>
          <p:nvSpPr>
            <p:cNvPr id="6" name="WordArt 8"/>
            <p:cNvSpPr>
              <a:spLocks noChangeArrowheads="1" noChangeShapeType="1" noTextEdit="1"/>
            </p:cNvSpPr>
            <p:nvPr/>
          </p:nvSpPr>
          <p:spPr bwMode="auto">
            <a:xfrm>
              <a:off x="576" y="1920"/>
              <a:ext cx="71" cy="1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s-EC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S</a:t>
              </a:r>
            </a:p>
          </p:txBody>
        </p:sp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1200" y="1632"/>
              <a:ext cx="196" cy="2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C">
                  <a:solidFill>
                    <a:srgbClr val="FF3300"/>
                  </a:solidFill>
                </a:rPr>
                <a:t>a</a:t>
              </a: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1200" y="1929"/>
              <a:ext cx="228" cy="2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C" dirty="0">
                  <a:solidFill>
                    <a:srgbClr val="FF3300"/>
                  </a:solidFill>
                </a:rPr>
                <a:t>a’</a:t>
              </a:r>
            </a:p>
          </p:txBody>
        </p: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500034" y="4114800"/>
            <a:ext cx="3048000" cy="1778000"/>
            <a:chOff x="480" y="2592"/>
            <a:chExt cx="1920" cy="1120"/>
          </a:xfrm>
        </p:grpSpPr>
        <p:pic>
          <p:nvPicPr>
            <p:cNvPr id="10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" y="2592"/>
              <a:ext cx="1920" cy="11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1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576" y="2928"/>
              <a:ext cx="71" cy="1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s-EC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N</a:t>
              </a:r>
            </a:p>
          </p:txBody>
        </p:sp>
        <p:sp>
          <p:nvSpPr>
            <p:cNvPr id="12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601" y="3303"/>
              <a:ext cx="71" cy="1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s-EC" sz="36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>
                        <a:alpha val="80000"/>
                      </a:srgbClr>
                    </a:outerShdw>
                  </a:effectLst>
                  <a:latin typeface="Arial Black"/>
                </a:rPr>
                <a:t>S</a:t>
              </a:r>
            </a:p>
          </p:txBody>
        </p:sp>
        <p:sp>
          <p:nvSpPr>
            <p:cNvPr id="13" name="Rectangle 25"/>
            <p:cNvSpPr>
              <a:spLocks noChangeArrowheads="1"/>
            </p:cNvSpPr>
            <p:nvPr/>
          </p:nvSpPr>
          <p:spPr bwMode="auto">
            <a:xfrm>
              <a:off x="1200" y="3321"/>
              <a:ext cx="196" cy="2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C">
                  <a:solidFill>
                    <a:srgbClr val="FF3300"/>
                  </a:solidFill>
                </a:rPr>
                <a:t>a</a:t>
              </a:r>
            </a:p>
          </p:txBody>
        </p:sp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>
              <a:off x="1248" y="2976"/>
              <a:ext cx="228" cy="2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s-EC">
                  <a:solidFill>
                    <a:srgbClr val="FF3300"/>
                  </a:solidFill>
                </a:rPr>
                <a:t>a’</a:t>
              </a:r>
            </a:p>
          </p:txBody>
        </p:sp>
      </p:grpSp>
      <p:graphicFrame>
        <p:nvGraphicFramePr>
          <p:cNvPr id="15" name="Object 17"/>
          <p:cNvGraphicFramePr>
            <a:graphicFrameLocks noChangeAspect="1"/>
          </p:cNvGraphicFramePr>
          <p:nvPr/>
        </p:nvGraphicFramePr>
        <p:xfrm>
          <a:off x="5221292" y="1833562"/>
          <a:ext cx="1905000" cy="381000"/>
        </p:xfrm>
        <a:graphic>
          <a:graphicData uri="http://schemas.openxmlformats.org/presentationml/2006/ole">
            <p:oleObj spid="_x0000_s2050" name="Ecuación" r:id="rId5" imgW="901440" imgH="228600" progId="Equation.3">
              <p:embed/>
            </p:oleObj>
          </a:graphicData>
        </a:graphic>
      </p:graphicFrame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5221292" y="2214562"/>
            <a:ext cx="236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l-GR" i="1" dirty="0"/>
              <a:t>λ</a:t>
            </a:r>
            <a:r>
              <a:rPr lang="en-US" i="1" baseline="-25000" dirty="0"/>
              <a:t>a</a:t>
            </a:r>
            <a:r>
              <a:rPr lang="en-US" i="1" dirty="0"/>
              <a:t>: Enlace de </a:t>
            </a:r>
            <a:r>
              <a:rPr lang="en-US" i="1" dirty="0" err="1"/>
              <a:t>flujo</a:t>
            </a:r>
            <a:endParaRPr lang="es-EC" i="1" dirty="0"/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5214942" y="2609850"/>
            <a:ext cx="2478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i="1"/>
              <a:t>N</a:t>
            </a:r>
            <a:r>
              <a:rPr lang="en-US" i="1" baseline="-25000"/>
              <a:t>a</a:t>
            </a:r>
            <a:r>
              <a:rPr lang="en-US" i="1"/>
              <a:t>: Número de vueltas</a:t>
            </a:r>
            <a:endParaRPr lang="es-EC" i="1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5222880" y="2990850"/>
            <a:ext cx="214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30000"/>
              </a:spcBef>
            </a:pPr>
            <a:r>
              <a:rPr lang="el-GR" i="1"/>
              <a:t>Φ</a:t>
            </a:r>
            <a:r>
              <a:rPr lang="en-US" i="1" baseline="-25000"/>
              <a:t>máx</a:t>
            </a:r>
            <a:r>
              <a:rPr lang="en-US" i="1"/>
              <a:t>: Flujo máximo</a:t>
            </a:r>
            <a:endParaRPr lang="el-GR" i="1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5022873" y="3857628"/>
            <a:ext cx="290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000" dirty="0"/>
              <a:t>De </a:t>
            </a:r>
            <a:r>
              <a:rPr lang="es-EC" sz="2000" dirty="0" smtClean="0"/>
              <a:t>manera</a:t>
            </a:r>
            <a:r>
              <a:rPr lang="en-US" sz="2000" dirty="0" smtClean="0"/>
              <a:t> </a:t>
            </a:r>
            <a:r>
              <a:rPr lang="es-EC" sz="2000" dirty="0" smtClean="0"/>
              <a:t>más</a:t>
            </a:r>
            <a:r>
              <a:rPr lang="en-US" sz="2000" dirty="0" smtClean="0"/>
              <a:t> </a:t>
            </a:r>
            <a:r>
              <a:rPr lang="en-US" sz="2000" dirty="0"/>
              <a:t>general</a:t>
            </a:r>
            <a:endParaRPr lang="es-EC" sz="2000" dirty="0"/>
          </a:p>
        </p:txBody>
      </p:sp>
      <p:graphicFrame>
        <p:nvGraphicFramePr>
          <p:cNvPr id="20" name="Object 22"/>
          <p:cNvGraphicFramePr>
            <a:graphicFrameLocks noChangeAspect="1"/>
          </p:cNvGraphicFramePr>
          <p:nvPr/>
        </p:nvGraphicFramePr>
        <p:xfrm>
          <a:off x="5000628" y="4286256"/>
          <a:ext cx="2897187" cy="381000"/>
        </p:xfrm>
        <a:graphic>
          <a:graphicData uri="http://schemas.openxmlformats.org/presentationml/2006/ole">
            <p:oleObj spid="_x0000_s2051" name="Ecuación" r:id="rId6" imgW="1371600" imgH="228600" progId="Equation.3">
              <p:embed/>
            </p:oleObj>
          </a:graphicData>
        </a:graphic>
      </p:graphicFrame>
      <p:sp>
        <p:nvSpPr>
          <p:cNvPr id="21" name="Rectangle 29">
            <a:hlinkClick r:id="rId7" action="ppaction://hlinkfile"/>
          </p:cNvPr>
          <p:cNvSpPr>
            <a:spLocks noChangeArrowheads="1"/>
          </p:cNvSpPr>
          <p:nvPr/>
        </p:nvSpPr>
        <p:spPr bwMode="auto">
          <a:xfrm>
            <a:off x="1284276" y="6134121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u="sng" dirty="0">
                <a:solidFill>
                  <a:schemeClr val="bg2">
                    <a:lumMod val="25000"/>
                  </a:schemeClr>
                </a:solidFill>
                <a:hlinkClick r:id="rId8" action="ppaction://hlinkfile"/>
              </a:rPr>
              <a:t>Ver </a:t>
            </a:r>
            <a:r>
              <a:rPr lang="es-ES" u="sng" dirty="0" smtClean="0">
                <a:solidFill>
                  <a:schemeClr val="bg2">
                    <a:lumMod val="25000"/>
                  </a:schemeClr>
                </a:solidFill>
                <a:hlinkClick r:id="rId8" action="ppaction://hlinkfile"/>
              </a:rPr>
              <a:t>animación</a:t>
            </a:r>
            <a:endParaRPr lang="es-ES" u="sng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071934" y="4786322"/>
            <a:ext cx="4429156" cy="192882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C" dirty="0" smtClean="0">
                <a:solidFill>
                  <a:schemeClr val="tx1"/>
                </a:solidFill>
              </a:rPr>
              <a:t>Donde: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  <a:p>
            <a:endParaRPr lang="es-EC" dirty="0"/>
          </a:p>
        </p:txBody>
      </p:sp>
      <p:graphicFrame>
        <p:nvGraphicFramePr>
          <p:cNvPr id="23" name="22 Objeto"/>
          <p:cNvGraphicFramePr>
            <a:graphicFrameLocks noChangeAspect="1"/>
          </p:cNvGraphicFramePr>
          <p:nvPr/>
        </p:nvGraphicFramePr>
        <p:xfrm>
          <a:off x="5429256" y="4786322"/>
          <a:ext cx="1612052" cy="1857364"/>
        </p:xfrm>
        <a:graphic>
          <a:graphicData uri="http://schemas.openxmlformats.org/presentationml/2006/ole">
            <p:oleObj spid="_x0000_s2052" name="Ecuación" r:id="rId9" imgW="1168200" imgH="1346040" progId="Equation.3">
              <p:embed/>
            </p:oleObj>
          </a:graphicData>
        </a:graphic>
      </p:graphicFrame>
      <p:sp>
        <p:nvSpPr>
          <p:cNvPr id="24" name="23 CuadroTexto"/>
          <p:cNvSpPr txBox="1"/>
          <p:nvPr/>
        </p:nvSpPr>
        <p:spPr>
          <a:xfrm>
            <a:off x="7286644" y="535782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Aceleración angular (generador)</a:t>
            </a:r>
            <a:endParaRPr lang="es-EC" dirty="0"/>
          </a:p>
        </p:txBody>
      </p:sp>
      <p:cxnSp>
        <p:nvCxnSpPr>
          <p:cNvPr id="26" name="25 Conector recto de flecha"/>
          <p:cNvCxnSpPr>
            <a:endCxn id="24" idx="0"/>
          </p:cNvCxnSpPr>
          <p:nvPr/>
        </p:nvCxnSpPr>
        <p:spPr>
          <a:xfrm rot="16200000" flipH="1">
            <a:off x="7393801" y="4679165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18" grpId="0"/>
      <p:bldP spid="19" grpId="0"/>
      <p:bldP spid="21" grpId="0"/>
      <p:bldP spid="22" grpId="0" animBg="1"/>
      <p:bldP spid="2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26 Rectángulo"/>
          <p:cNvSpPr/>
          <p:nvPr/>
        </p:nvSpPr>
        <p:spPr>
          <a:xfrm>
            <a:off x="642910" y="4610108"/>
            <a:ext cx="2286016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6" name="25 Rectángulo"/>
          <p:cNvSpPr/>
          <p:nvPr/>
        </p:nvSpPr>
        <p:spPr>
          <a:xfrm>
            <a:off x="642910" y="2518942"/>
            <a:ext cx="1714512" cy="428628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C" dirty="0" smtClean="0"/>
              <a:t>Números Complejos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1500174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Herramienta que utilizaremos para el posterior análisis de las redes.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571472" y="185736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Ej.:</a:t>
            </a:r>
            <a:endParaRPr lang="es-EC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642910" y="2518942"/>
          <a:ext cx="1690102" cy="530228"/>
        </p:xfrm>
        <a:graphic>
          <a:graphicData uri="http://schemas.openxmlformats.org/presentationml/2006/ole">
            <p:oleObj spid="_x0000_s58370" name="Ecuación" r:id="rId3" imgW="647640" imgH="203040" progId="Equation.3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857224" y="3376198"/>
            <a:ext cx="642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real</a:t>
            </a:r>
            <a:endParaRPr lang="es-EC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928794" y="3376198"/>
            <a:ext cx="1204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imaginario</a:t>
            </a:r>
            <a:endParaRPr lang="es-EC" sz="1600" dirty="0"/>
          </a:p>
        </p:txBody>
      </p:sp>
      <p:cxnSp>
        <p:nvCxnSpPr>
          <p:cNvPr id="10" name="9 Conector recto de flecha"/>
          <p:cNvCxnSpPr>
            <a:endCxn id="7" idx="0"/>
          </p:cNvCxnSpPr>
          <p:nvPr/>
        </p:nvCxnSpPr>
        <p:spPr>
          <a:xfrm rot="5400000">
            <a:off x="1053679" y="3072587"/>
            <a:ext cx="428628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endCxn id="8" idx="0"/>
          </p:cNvCxnSpPr>
          <p:nvPr/>
        </p:nvCxnSpPr>
        <p:spPr>
          <a:xfrm>
            <a:off x="2071670" y="2947570"/>
            <a:ext cx="459585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3500430" y="2590380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u="sng" dirty="0" smtClean="0"/>
              <a:t>Forma rectangular</a:t>
            </a:r>
            <a:endParaRPr lang="es-EC" sz="1600" u="sng" dirty="0"/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2420922" y="2758656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641339" y="4573598"/>
          <a:ext cx="2287587" cy="465138"/>
        </p:xfrm>
        <a:graphic>
          <a:graphicData uri="http://schemas.openxmlformats.org/presentationml/2006/ole">
            <p:oleObj spid="_x0000_s58371" name="Ecuación" r:id="rId4" imgW="876240" imgH="177480" progId="Equation.3">
              <p:embed/>
            </p:oleObj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3525830" y="4654144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u="sng" dirty="0" smtClean="0"/>
              <a:t>Forma polar</a:t>
            </a:r>
            <a:endParaRPr lang="es-EC" sz="1600" u="sng" dirty="0"/>
          </a:p>
        </p:txBody>
      </p:sp>
      <p:cxnSp>
        <p:nvCxnSpPr>
          <p:cNvPr id="19" name="18 Conector recto de flecha"/>
          <p:cNvCxnSpPr/>
          <p:nvPr/>
        </p:nvCxnSpPr>
        <p:spPr>
          <a:xfrm>
            <a:off x="2911464" y="482442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>
            <a:off x="428596" y="5447900"/>
            <a:ext cx="1062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magnitud</a:t>
            </a:r>
            <a:endParaRPr lang="es-EC" sz="1600" dirty="0"/>
          </a:p>
        </p:txBody>
      </p:sp>
      <p:cxnSp>
        <p:nvCxnSpPr>
          <p:cNvPr id="21" name="20 Conector recto de flecha"/>
          <p:cNvCxnSpPr/>
          <p:nvPr/>
        </p:nvCxnSpPr>
        <p:spPr>
          <a:xfrm rot="5400000">
            <a:off x="1017960" y="5163752"/>
            <a:ext cx="428628" cy="1785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2000232" y="5447900"/>
            <a:ext cx="12049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ángulo</a:t>
            </a:r>
            <a:endParaRPr lang="es-EC" sz="1600" dirty="0"/>
          </a:p>
        </p:txBody>
      </p:sp>
      <p:cxnSp>
        <p:nvCxnSpPr>
          <p:cNvPr id="23" name="22 Conector recto de flecha"/>
          <p:cNvCxnSpPr/>
          <p:nvPr/>
        </p:nvCxnSpPr>
        <p:spPr>
          <a:xfrm rot="16200000" flipH="1">
            <a:off x="2022854" y="5204234"/>
            <a:ext cx="428628" cy="97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33 Grupo"/>
          <p:cNvGrpSpPr/>
          <p:nvPr/>
        </p:nvGrpSpPr>
        <p:grpSpPr>
          <a:xfrm>
            <a:off x="5786446" y="3500438"/>
            <a:ext cx="2794020" cy="1994328"/>
            <a:chOff x="5857884" y="3376198"/>
            <a:chExt cx="2794020" cy="1994328"/>
          </a:xfrm>
        </p:grpSpPr>
        <p:cxnSp>
          <p:nvCxnSpPr>
            <p:cNvPr id="29" name="28 Conector recto de flecha"/>
            <p:cNvCxnSpPr/>
            <p:nvPr/>
          </p:nvCxnSpPr>
          <p:spPr>
            <a:xfrm rot="5400000" flipH="1" flipV="1">
              <a:off x="5607851" y="4536289"/>
              <a:ext cx="164307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30 Conector recto de flecha"/>
            <p:cNvCxnSpPr/>
            <p:nvPr/>
          </p:nvCxnSpPr>
          <p:spPr>
            <a:xfrm>
              <a:off x="6286512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5857884" y="3376198"/>
              <a:ext cx="1143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imaginario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8008962" y="5031972"/>
              <a:ext cx="642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real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sp>
        <p:nvSpPr>
          <p:cNvPr id="35" name="34 Redondear rectángulo de esquina diagonal"/>
          <p:cNvSpPr/>
          <p:nvPr/>
        </p:nvSpPr>
        <p:spPr>
          <a:xfrm>
            <a:off x="5929322" y="2928934"/>
            <a:ext cx="2643206" cy="428628"/>
          </a:xfrm>
          <a:prstGeom prst="round2Diag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Plano Complejo</a:t>
            </a:r>
            <a:endParaRPr lang="es-EC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2" grpId="0"/>
      <p:bldP spid="3" grpId="0"/>
      <p:bldP spid="4" grpId="0"/>
      <p:bldP spid="7" grpId="0"/>
      <p:bldP spid="8" grpId="0"/>
      <p:bldP spid="13" grpId="0"/>
      <p:bldP spid="17" grpId="0"/>
      <p:bldP spid="20" grpId="0"/>
      <p:bldP spid="22" grpId="0"/>
      <p:bldP spid="3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785786" y="4714884"/>
            <a:ext cx="7500990" cy="150019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3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3">
                  <a:lumMod val="60000"/>
                  <a:lumOff val="40000"/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69848"/>
          </a:xfrm>
        </p:spPr>
        <p:txBody>
          <a:bodyPr/>
          <a:lstStyle/>
          <a:p>
            <a:r>
              <a:rPr lang="es-EC" dirty="0" smtClean="0"/>
              <a:t>Función forzada Compleja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931572" y="1233486"/>
            <a:ext cx="7498080" cy="62387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56032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F00FF"/>
              </a:buClr>
              <a:buSzPct val="100000"/>
              <a:buFont typeface="Georgia"/>
              <a:buNone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Resultaría</a:t>
            </a:r>
            <a:r>
              <a:rPr kumimoji="0" lang="es-EC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bastante impráctico y tedioso resolver cada circuito empleando las ecuaciones íntegro-diferenciales…</a:t>
            </a:r>
            <a:endParaRPr kumimoji="0" lang="es-EC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071538" y="4721378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2000" dirty="0" smtClean="0"/>
              <a:t>Por ello, se pretende formular un método para simplificar el análisis.  </a:t>
            </a:r>
            <a:endParaRPr lang="es-EC" sz="2000" dirty="0"/>
          </a:p>
        </p:txBody>
      </p:sp>
      <p:sp>
        <p:nvSpPr>
          <p:cNvPr id="5" name="4 Rectángulo"/>
          <p:cNvSpPr/>
          <p:nvPr/>
        </p:nvSpPr>
        <p:spPr>
          <a:xfrm>
            <a:off x="1071538" y="5364320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2"/>
              </a:buClr>
            </a:pPr>
            <a:r>
              <a:rPr lang="es-EC" sz="2000" dirty="0" smtClean="0"/>
              <a:t>El método que se va a aplicar será, “</a:t>
            </a:r>
            <a:r>
              <a:rPr lang="es-EC" sz="2000" b="1" i="1" dirty="0" smtClean="0"/>
              <a:t>la función forzada compleja”,</a:t>
            </a:r>
            <a:r>
              <a:rPr lang="es-EC" sz="2000" dirty="0" smtClean="0"/>
              <a:t> la cual tiene una parte real y una imaginaria.. </a:t>
            </a:r>
            <a:endParaRPr lang="es-EC" sz="2000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1643042" y="1968756"/>
          <a:ext cx="2790825" cy="745864"/>
        </p:xfrm>
        <a:graphic>
          <a:graphicData uri="http://schemas.openxmlformats.org/presentationml/2006/ole">
            <p:oleObj spid="_x0000_s59394" name="Ecuación" r:id="rId3" imgW="1473120" imgH="393480" progId="Equation.3">
              <p:embed/>
            </p:oleObj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3500430" y="2714620"/>
          <a:ext cx="2099882" cy="328611"/>
        </p:xfrm>
        <a:graphic>
          <a:graphicData uri="http://schemas.openxmlformats.org/presentationml/2006/ole">
            <p:oleObj spid="_x0000_s59395" name="Ecuación" r:id="rId4" imgW="1460160" imgH="228600" progId="Equation.3">
              <p:embed/>
            </p:oleObj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5362590" y="2000240"/>
          <a:ext cx="1352550" cy="642937"/>
        </p:xfrm>
        <a:graphic>
          <a:graphicData uri="http://schemas.openxmlformats.org/presentationml/2006/ole">
            <p:oleObj spid="_x0000_s59396" name="Ecuación" r:id="rId5" imgW="825480" imgH="393480" progId="Equation.3">
              <p:embed/>
            </p:oleObj>
          </a:graphicData>
        </a:graphic>
      </p:graphicFrame>
      <p:graphicFrame>
        <p:nvGraphicFramePr>
          <p:cNvPr id="11" name="10 Objeto"/>
          <p:cNvGraphicFramePr>
            <a:graphicFrameLocks noChangeAspect="1"/>
          </p:cNvGraphicFramePr>
          <p:nvPr/>
        </p:nvGraphicFramePr>
        <p:xfrm>
          <a:off x="2330450" y="3143248"/>
          <a:ext cx="3956062" cy="1217612"/>
        </p:xfrm>
        <a:graphic>
          <a:graphicData uri="http://schemas.openxmlformats.org/presentationml/2006/ole">
            <p:oleObj spid="_x0000_s59397" name="Ecuación" r:id="rId6" imgW="2171520" imgH="8380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3" grpId="0"/>
      <p:bldP spid="4" grpId="0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40 Rectángulo"/>
          <p:cNvSpPr/>
          <p:nvPr/>
        </p:nvSpPr>
        <p:spPr>
          <a:xfrm>
            <a:off x="6610364" y="5643578"/>
            <a:ext cx="2428892" cy="571504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2">
                  <a:lumMod val="40000"/>
                  <a:lumOff val="60000"/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39" name="38 Rectángulo"/>
          <p:cNvSpPr/>
          <p:nvPr/>
        </p:nvSpPr>
        <p:spPr>
          <a:xfrm>
            <a:off x="6643702" y="4357694"/>
            <a:ext cx="2286016" cy="500066"/>
          </a:xfrm>
          <a:prstGeom prst="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9" name="28 Rectángulo"/>
          <p:cNvSpPr/>
          <p:nvPr/>
        </p:nvSpPr>
        <p:spPr>
          <a:xfrm>
            <a:off x="428596" y="5702316"/>
            <a:ext cx="2428892" cy="571504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7" name="26 Rectángulo"/>
          <p:cNvSpPr/>
          <p:nvPr/>
        </p:nvSpPr>
        <p:spPr>
          <a:xfrm>
            <a:off x="357158" y="4357694"/>
            <a:ext cx="2357454" cy="500066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9860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Función forzada Compleja</a:t>
            </a:r>
            <a:br>
              <a:rPr lang="es-EC" dirty="0" smtClean="0"/>
            </a:br>
            <a:r>
              <a:rPr lang="es-EC" dirty="0" smtClean="0"/>
              <a:t>(Fuente Compleja)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714348" y="1781306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Una función forzada senoidal siempre da lugar a una respuesta forzada senoidal de la misma frecuencia en un circuito lineal.</a:t>
            </a:r>
            <a:endParaRPr lang="es-EC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57224" y="269715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Fuente senoidal real</a:t>
            </a:r>
            <a:endParaRPr lang="es-EC" dirty="0"/>
          </a:p>
        </p:txBody>
      </p:sp>
      <p:sp>
        <p:nvSpPr>
          <p:cNvPr id="5" name="4 CuadroTexto"/>
          <p:cNvSpPr txBox="1"/>
          <p:nvPr/>
        </p:nvSpPr>
        <p:spPr>
          <a:xfrm>
            <a:off x="5429256" y="268501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Respuesta senoidal real</a:t>
            </a:r>
            <a:endParaRPr lang="es-EC" dirty="0"/>
          </a:p>
        </p:txBody>
      </p:sp>
      <p:sp>
        <p:nvSpPr>
          <p:cNvPr id="6" name="5 CuadroTexto"/>
          <p:cNvSpPr txBox="1"/>
          <p:nvPr/>
        </p:nvSpPr>
        <p:spPr>
          <a:xfrm>
            <a:off x="428596" y="332319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Fuente </a:t>
            </a:r>
            <a:r>
              <a:rPr lang="es-EC" dirty="0" err="1" smtClean="0"/>
              <a:t>senoidal</a:t>
            </a:r>
            <a:r>
              <a:rPr lang="es-EC" dirty="0" smtClean="0"/>
              <a:t> imaginaria</a:t>
            </a:r>
            <a:endParaRPr lang="es-EC" dirty="0"/>
          </a:p>
        </p:txBody>
      </p:sp>
      <p:sp>
        <p:nvSpPr>
          <p:cNvPr id="7" name="6 CuadroTexto"/>
          <p:cNvSpPr txBox="1"/>
          <p:nvPr/>
        </p:nvSpPr>
        <p:spPr>
          <a:xfrm>
            <a:off x="4953000" y="3311054"/>
            <a:ext cx="3619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Respuesta </a:t>
            </a:r>
            <a:r>
              <a:rPr lang="es-EC" dirty="0" err="1" smtClean="0"/>
              <a:t>senoidal</a:t>
            </a:r>
            <a:r>
              <a:rPr lang="es-EC" dirty="0" smtClean="0"/>
              <a:t> imaginaria</a:t>
            </a:r>
            <a:endParaRPr lang="es-EC" dirty="0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3286116" y="2878134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3428992" y="3516314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3643306" y="2554282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latin typeface="Neuropol" pitchFamily="34" charset="0"/>
              </a:rPr>
              <a:t>produce</a:t>
            </a:r>
            <a:endParaRPr lang="es-EC" sz="1600" dirty="0">
              <a:latin typeface="Neuropo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643306" y="3198398"/>
            <a:ext cx="1214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>
                <a:latin typeface="Neuropol" pitchFamily="34" charset="0"/>
              </a:rPr>
              <a:t>produce</a:t>
            </a:r>
            <a:endParaRPr lang="es-EC" sz="1600" dirty="0">
              <a:latin typeface="Neuropol" pitchFamily="34" charset="0"/>
            </a:endParaRPr>
          </a:p>
        </p:txBody>
      </p:sp>
      <p:grpSp>
        <p:nvGrpSpPr>
          <p:cNvPr id="24" name="23 Grupo"/>
          <p:cNvGrpSpPr/>
          <p:nvPr/>
        </p:nvGrpSpPr>
        <p:grpSpPr>
          <a:xfrm>
            <a:off x="2991394" y="4143380"/>
            <a:ext cx="3366556" cy="2214578"/>
            <a:chOff x="2714612" y="4143380"/>
            <a:chExt cx="3366556" cy="2214578"/>
          </a:xfrm>
        </p:grpSpPr>
        <p:pic>
          <p:nvPicPr>
            <p:cNvPr id="604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14612" y="4143380"/>
              <a:ext cx="3366556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16 CuadroTexto"/>
            <p:cNvSpPr txBox="1"/>
            <p:nvPr/>
          </p:nvSpPr>
          <p:spPr>
            <a:xfrm>
              <a:off x="3857620" y="5000636"/>
              <a:ext cx="12144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600" dirty="0" smtClean="0">
                  <a:latin typeface="Neuropol" pitchFamily="34" charset="0"/>
                </a:rPr>
                <a:t>Red</a:t>
              </a:r>
              <a:endParaRPr lang="es-EC" sz="1600" dirty="0">
                <a:latin typeface="Neuropol" pitchFamily="34" charset="0"/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2844788" y="4935134"/>
              <a:ext cx="357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400" b="1" dirty="0" smtClean="0"/>
                <a:t>+</a:t>
              </a:r>
              <a:endParaRPr lang="es-EC" sz="1400" b="1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2870188" y="5135574"/>
              <a:ext cx="357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400" b="1" dirty="0" smtClean="0"/>
                <a:t>-</a:t>
              </a:r>
              <a:endParaRPr lang="es-EC" sz="1400" b="1" dirty="0"/>
            </a:p>
          </p:txBody>
        </p:sp>
        <p:graphicFrame>
          <p:nvGraphicFramePr>
            <p:cNvPr id="20" name="19 Objeto"/>
            <p:cNvGraphicFramePr>
              <a:graphicFrameLocks noChangeAspect="1"/>
            </p:cNvGraphicFramePr>
            <p:nvPr/>
          </p:nvGraphicFramePr>
          <p:xfrm>
            <a:off x="5346143" y="4911725"/>
            <a:ext cx="447675" cy="536575"/>
          </p:xfrm>
          <a:graphic>
            <a:graphicData uri="http://schemas.openxmlformats.org/presentationml/2006/ole">
              <p:oleObj spid="_x0000_s60419" name="Ecuación" r:id="rId4" imgW="253800" imgH="304560" progId="Equation.3">
                <p:embed/>
              </p:oleObj>
            </a:graphicData>
          </a:graphic>
        </p:graphicFrame>
        <p:cxnSp>
          <p:nvCxnSpPr>
            <p:cNvPr id="22" name="21 Conector recto de flecha"/>
            <p:cNvCxnSpPr/>
            <p:nvPr/>
          </p:nvCxnSpPr>
          <p:spPr>
            <a:xfrm rot="5400000">
              <a:off x="5430050" y="5143512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60420" name="Object 4"/>
            <p:cNvGraphicFramePr>
              <a:graphicFrameLocks noChangeAspect="1"/>
            </p:cNvGraphicFramePr>
            <p:nvPr/>
          </p:nvGraphicFramePr>
          <p:xfrm>
            <a:off x="3179206" y="4906963"/>
            <a:ext cx="468312" cy="534987"/>
          </p:xfrm>
          <a:graphic>
            <a:graphicData uri="http://schemas.openxmlformats.org/presentationml/2006/ole">
              <p:oleObj spid="_x0000_s60420" name="Ecuación" r:id="rId5" imgW="266400" imgH="304560" progId="Equation.3">
                <p:embed/>
              </p:oleObj>
            </a:graphicData>
          </a:graphic>
        </p:graphicFrame>
      </p:grpSp>
      <p:graphicFrame>
        <p:nvGraphicFramePr>
          <p:cNvPr id="25" name="24 Objeto"/>
          <p:cNvGraphicFramePr>
            <a:graphicFrameLocks noChangeAspect="1"/>
          </p:cNvGraphicFramePr>
          <p:nvPr/>
        </p:nvGraphicFramePr>
        <p:xfrm>
          <a:off x="428596" y="4357694"/>
          <a:ext cx="2278078" cy="500066"/>
        </p:xfrm>
        <a:graphic>
          <a:graphicData uri="http://schemas.openxmlformats.org/presentationml/2006/ole">
            <p:oleObj spid="_x0000_s60421" name="Ecuación" r:id="rId6" imgW="1041120" imgH="228600" progId="Equation.3">
              <p:embed/>
            </p:oleObj>
          </a:graphicData>
        </a:graphic>
      </p:graphicFrame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425450" y="5715000"/>
          <a:ext cx="2444750" cy="500063"/>
        </p:xfrm>
        <a:graphic>
          <a:graphicData uri="http://schemas.openxmlformats.org/presentationml/2006/ole">
            <p:oleObj spid="_x0000_s60422" name="Ecuación" r:id="rId7" imgW="1117440" imgH="228600" progId="Equation.3">
              <p:embed/>
            </p:oleObj>
          </a:graphicData>
        </a:graphic>
      </p:graphicFrame>
      <p:sp>
        <p:nvSpPr>
          <p:cNvPr id="30" name="29 CuadroTexto"/>
          <p:cNvSpPr txBox="1"/>
          <p:nvPr/>
        </p:nvSpPr>
        <p:spPr>
          <a:xfrm>
            <a:off x="285720" y="405980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Courier New" pitchFamily="49" charset="0"/>
                <a:cs typeface="Courier New" pitchFamily="49" charset="0"/>
              </a:rPr>
              <a:t>Real:</a:t>
            </a:r>
            <a:endParaRPr lang="es-EC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369858" y="5396484"/>
            <a:ext cx="1701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Courier New" pitchFamily="49" charset="0"/>
                <a:cs typeface="Courier New" pitchFamily="49" charset="0"/>
              </a:rPr>
              <a:t>Imaginario:</a:t>
            </a:r>
            <a:endParaRPr lang="es-EC" b="1" dirty="0">
              <a:latin typeface="Courier New" pitchFamily="49" charset="0"/>
              <a:cs typeface="Courier New" pitchFamily="49" charset="0"/>
            </a:endParaRPr>
          </a:p>
        </p:txBody>
      </p:sp>
      <p:graphicFrame>
        <p:nvGraphicFramePr>
          <p:cNvPr id="38" name="37 Objeto"/>
          <p:cNvGraphicFramePr>
            <a:graphicFrameLocks noChangeAspect="1"/>
          </p:cNvGraphicFramePr>
          <p:nvPr/>
        </p:nvGraphicFramePr>
        <p:xfrm>
          <a:off x="6707203" y="4357694"/>
          <a:ext cx="2222515" cy="500066"/>
        </p:xfrm>
        <a:graphic>
          <a:graphicData uri="http://schemas.openxmlformats.org/presentationml/2006/ole">
            <p:oleObj spid="_x0000_s60423" name="Ecuación" r:id="rId8" imgW="1015920" imgH="228600" progId="Equation.3">
              <p:embed/>
            </p:oleObj>
          </a:graphicData>
        </a:graphic>
      </p:graphicFrame>
      <p:graphicFrame>
        <p:nvGraphicFramePr>
          <p:cNvPr id="40" name="39 Objeto"/>
          <p:cNvGraphicFramePr>
            <a:graphicFrameLocks noChangeAspect="1"/>
          </p:cNvGraphicFramePr>
          <p:nvPr/>
        </p:nvGraphicFramePr>
        <p:xfrm>
          <a:off x="6643702" y="5628270"/>
          <a:ext cx="2405079" cy="515374"/>
        </p:xfrm>
        <a:graphic>
          <a:graphicData uri="http://schemas.openxmlformats.org/presentationml/2006/ole">
            <p:oleObj spid="_x0000_s60424" name="Ecuación" r:id="rId9" imgW="1066680" imgH="228600" progId="Equation.3">
              <p:embed/>
            </p:oleObj>
          </a:graphicData>
        </a:graphic>
      </p:graphicFrame>
      <p:sp>
        <p:nvSpPr>
          <p:cNvPr id="42" name="41 CuadroTexto"/>
          <p:cNvSpPr txBox="1"/>
          <p:nvPr/>
        </p:nvSpPr>
        <p:spPr>
          <a:xfrm>
            <a:off x="6572264" y="407194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Courier New" pitchFamily="49" charset="0"/>
                <a:cs typeface="Courier New" pitchFamily="49" charset="0"/>
              </a:rPr>
              <a:t>Real:</a:t>
            </a:r>
            <a:endParaRPr lang="es-EC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6513526" y="5357826"/>
            <a:ext cx="1701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>
                <a:latin typeface="Courier New" pitchFamily="49" charset="0"/>
                <a:cs typeface="Courier New" pitchFamily="49" charset="0"/>
              </a:rPr>
              <a:t>Imaginario:</a:t>
            </a:r>
            <a:endParaRPr lang="es-EC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6" dur="2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9" grpId="0" animBg="1"/>
      <p:bldP spid="29" grpId="0" animBg="1"/>
      <p:bldP spid="27" grpId="0" animBg="1"/>
      <p:bldP spid="2" grpId="0"/>
      <p:bldP spid="3" grpId="0"/>
      <p:bldP spid="4" grpId="0"/>
      <p:bldP spid="5" grpId="0"/>
      <p:bldP spid="6" grpId="0"/>
      <p:bldP spid="7" grpId="0"/>
      <p:bldP spid="14" grpId="0"/>
      <p:bldP spid="15" grpId="0"/>
      <p:bldP spid="30" grpId="0"/>
      <p:bldP spid="31" grpId="0"/>
      <p:bldP spid="42" grpId="0"/>
      <p:bldP spid="4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85736"/>
          </a:xfrm>
        </p:spPr>
        <p:txBody>
          <a:bodyPr>
            <a:noAutofit/>
          </a:bodyPr>
          <a:lstStyle/>
          <a:p>
            <a:r>
              <a:rPr lang="es-ES" sz="2000" dirty="0" smtClean="0">
                <a:solidFill>
                  <a:schemeClr val="tx1"/>
                </a:solidFill>
                <a:latin typeface="+mn-lt"/>
              </a:rPr>
              <a:t>A continuación una alternativa algebraica de las ecuaciones diferenciales:</a:t>
            </a:r>
            <a:endParaRPr lang="es-ES" sz="200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357158" y="1857364"/>
            <a:ext cx="7215239" cy="2857520"/>
            <a:chOff x="856041" y="2357430"/>
            <a:chExt cx="5072145" cy="164432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2428860" y="2357430"/>
              <a:ext cx="2643206" cy="164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4 CuadroTexto"/>
            <p:cNvSpPr txBox="1"/>
            <p:nvPr/>
          </p:nvSpPr>
          <p:spPr>
            <a:xfrm>
              <a:off x="2697220" y="2932942"/>
              <a:ext cx="357190" cy="19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2706695" y="3254858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" name="6 Objeto"/>
            <p:cNvGraphicFramePr>
              <a:graphicFrameLocks noChangeAspect="1"/>
            </p:cNvGraphicFramePr>
            <p:nvPr/>
          </p:nvGraphicFramePr>
          <p:xfrm>
            <a:off x="856041" y="2935683"/>
            <a:ext cx="1665605" cy="367231"/>
          </p:xfrm>
          <a:graphic>
            <a:graphicData uri="http://schemas.openxmlformats.org/presentationml/2006/ole">
              <p:oleObj spid="_x0000_s95234" name="Ecuación" r:id="rId4" imgW="1054080" imgH="317160" progId="Equation.3">
                <p:embed/>
              </p:oleObj>
            </a:graphicData>
          </a:graphic>
        </p:graphicFrame>
        <p:graphicFrame>
          <p:nvGraphicFramePr>
            <p:cNvPr id="8" name="Object 4"/>
            <p:cNvGraphicFramePr>
              <a:graphicFrameLocks noChangeAspect="1"/>
            </p:cNvGraphicFramePr>
            <p:nvPr/>
          </p:nvGraphicFramePr>
          <p:xfrm>
            <a:off x="4526413" y="3157512"/>
            <a:ext cx="347168" cy="107035"/>
          </p:xfrm>
          <a:graphic>
            <a:graphicData uri="http://schemas.openxmlformats.org/presentationml/2006/ole">
              <p:oleObj spid="_x0000_s95235" name="Ecuación" r:id="rId5" imgW="368280" imgH="203040" progId="Equation.3">
                <p:embed/>
              </p:oleObj>
            </a:graphicData>
          </a:graphic>
        </p:graphicFrame>
        <p:graphicFrame>
          <p:nvGraphicFramePr>
            <p:cNvPr id="9" name="Object 5"/>
            <p:cNvGraphicFramePr>
              <a:graphicFrameLocks noChangeAspect="1"/>
            </p:cNvGraphicFramePr>
            <p:nvPr/>
          </p:nvGraphicFramePr>
          <p:xfrm>
            <a:off x="3233092" y="2553840"/>
            <a:ext cx="1339173" cy="299627"/>
          </p:xfrm>
          <a:graphic>
            <a:graphicData uri="http://schemas.openxmlformats.org/presentationml/2006/ole">
              <p:oleObj spid="_x0000_s95236" name="Ecuación" r:id="rId6" imgW="1028520" imgH="317160" progId="Equation.3">
                <p:embed/>
              </p:oleObj>
            </a:graphicData>
          </a:graphic>
        </p:graphicFrame>
        <p:cxnSp>
          <p:nvCxnSpPr>
            <p:cNvPr id="10" name="9 Conector recto de flecha"/>
            <p:cNvCxnSpPr/>
            <p:nvPr/>
          </p:nvCxnSpPr>
          <p:spPr>
            <a:xfrm>
              <a:off x="3467442" y="2565711"/>
              <a:ext cx="729454" cy="9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11" name="Object 6"/>
            <p:cNvGraphicFramePr>
              <a:graphicFrameLocks noChangeAspect="1"/>
            </p:cNvGraphicFramePr>
            <p:nvPr/>
          </p:nvGraphicFramePr>
          <p:xfrm>
            <a:off x="5024239" y="2894575"/>
            <a:ext cx="903947" cy="453101"/>
          </p:xfrm>
          <a:graphic>
            <a:graphicData uri="http://schemas.openxmlformats.org/presentationml/2006/ole">
              <p:oleObj spid="_x0000_s95237" name="Ecuación" r:id="rId7" imgW="761760" imgH="495000" progId="Equation.3">
                <p:embed/>
              </p:oleObj>
            </a:graphicData>
          </a:graphic>
        </p:graphicFrame>
        <p:sp>
          <p:nvSpPr>
            <p:cNvPr id="12" name="11 CuadroTexto"/>
            <p:cNvSpPr txBox="1"/>
            <p:nvPr/>
          </p:nvSpPr>
          <p:spPr>
            <a:xfrm>
              <a:off x="4584809" y="2858850"/>
              <a:ext cx="357190" cy="690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4" name="23 Conector recto"/>
          <p:cNvCxnSpPr/>
          <p:nvPr/>
        </p:nvCxnSpPr>
        <p:spPr>
          <a:xfrm flipV="1">
            <a:off x="4071935" y="2000240"/>
            <a:ext cx="1071569" cy="6924"/>
          </a:xfrm>
          <a:prstGeom prst="line">
            <a:avLst/>
          </a:prstGeom>
          <a:ln w="127000">
            <a:solidFill>
              <a:schemeClr val="bg1"/>
            </a:solidFill>
          </a:ln>
          <a:scene3d>
            <a:camera prst="orthographicFront">
              <a:rot lat="0" lon="6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ine 13"/>
          <p:cNvSpPr>
            <a:spLocks noChangeShapeType="1"/>
          </p:cNvSpPr>
          <p:nvPr/>
        </p:nvSpPr>
        <p:spPr bwMode="auto">
          <a:xfrm rot="5400000">
            <a:off x="4020078" y="1842656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 rot="16200000" flipH="1">
            <a:off x="4914522" y="1835772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 rot="16200000" flipH="1">
            <a:off x="4200142" y="1842696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rot="5400000">
            <a:off x="4377268" y="1842656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rot="16200000" flipH="1">
            <a:off x="4557332" y="1842696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 rot="5400000">
            <a:off x="4735345" y="1842656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46" name="45 CuadroTexto"/>
          <p:cNvSpPr txBox="1"/>
          <p:nvPr/>
        </p:nvSpPr>
        <p:spPr>
          <a:xfrm>
            <a:off x="3786182" y="15594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latin typeface="Arial" pitchFamily="34" charset="0"/>
                <a:cs typeface="Arial" pitchFamily="34" charset="0"/>
              </a:rPr>
              <a:t>+                -</a:t>
            </a:r>
            <a:endParaRPr lang="es-EC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7" name="Object 6"/>
          <p:cNvGraphicFramePr>
            <a:graphicFrameLocks noChangeAspect="1"/>
          </p:cNvGraphicFramePr>
          <p:nvPr/>
        </p:nvGraphicFramePr>
        <p:xfrm>
          <a:off x="4021138" y="1220788"/>
          <a:ext cx="1243012" cy="484187"/>
        </p:xfrm>
        <a:graphic>
          <a:graphicData uri="http://schemas.openxmlformats.org/presentationml/2006/ole">
            <p:oleObj spid="_x0000_s95238" name="Ecuación" r:id="rId8" imgW="736560" imgH="304560" progId="Equation.3">
              <p:embed/>
            </p:oleObj>
          </a:graphicData>
        </a:graphic>
      </p:graphicFrame>
      <p:graphicFrame>
        <p:nvGraphicFramePr>
          <p:cNvPr id="49" name="Object 6"/>
          <p:cNvGraphicFramePr>
            <a:graphicFrameLocks noChangeAspect="1"/>
          </p:cNvGraphicFramePr>
          <p:nvPr/>
        </p:nvGraphicFramePr>
        <p:xfrm>
          <a:off x="3413125" y="5572125"/>
          <a:ext cx="2674938" cy="642938"/>
        </p:xfrm>
        <a:graphic>
          <a:graphicData uri="http://schemas.openxmlformats.org/presentationml/2006/ole">
            <p:oleObj spid="_x0000_s95239" name="Ecuación" r:id="rId9" imgW="1066680" imgH="393480" progId="Equation.3">
              <p:embed/>
            </p:oleObj>
          </a:graphicData>
        </a:graphic>
      </p:graphicFrame>
      <p:sp>
        <p:nvSpPr>
          <p:cNvPr id="50" name="49 CuadroTexto"/>
          <p:cNvSpPr txBox="1"/>
          <p:nvPr/>
        </p:nvSpPr>
        <p:spPr>
          <a:xfrm>
            <a:off x="2928925" y="5072074"/>
            <a:ext cx="3357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>
                <a:cs typeface="Arial" pitchFamily="34" charset="0"/>
              </a:rPr>
              <a:t>Entonces podemos decir que:</a:t>
            </a:r>
            <a:endParaRPr lang="es-EC" dirty="0"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1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22" grpId="0" animBg="1"/>
      <p:bldP spid="14" grpId="0" animBg="1"/>
      <p:bldP spid="17" grpId="0" animBg="1"/>
      <p:bldP spid="18" grpId="0" animBg="1"/>
      <p:bldP spid="21" grpId="0" animBg="1"/>
      <p:bldP spid="46" grpId="0"/>
      <p:bldP spid="5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9 Arco"/>
          <p:cNvSpPr/>
          <p:nvPr/>
        </p:nvSpPr>
        <p:spPr>
          <a:xfrm>
            <a:off x="1714482" y="5000636"/>
            <a:ext cx="428628" cy="500066"/>
          </a:xfrm>
          <a:prstGeom prst="arc">
            <a:avLst>
              <a:gd name="adj1" fmla="val 16405689"/>
              <a:gd name="adj2" fmla="val 46533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5357835" y="1500174"/>
          <a:ext cx="2357437" cy="504825"/>
        </p:xfrm>
        <a:graphic>
          <a:graphicData uri="http://schemas.openxmlformats.org/presentationml/2006/ole">
            <p:oleObj spid="_x0000_s96258" name="Ecuación" r:id="rId3" imgW="1396800" imgH="317160" progId="Equation.3">
              <p:embed/>
            </p:oleObj>
          </a:graphicData>
        </a:graphic>
      </p:graphicFrame>
      <p:graphicFrame>
        <p:nvGraphicFramePr>
          <p:cNvPr id="96259" name="Object 3"/>
          <p:cNvGraphicFramePr>
            <a:graphicFrameLocks noChangeAspect="1"/>
          </p:cNvGraphicFramePr>
          <p:nvPr/>
        </p:nvGraphicFramePr>
        <p:xfrm>
          <a:off x="857224" y="1495415"/>
          <a:ext cx="2249487" cy="504825"/>
        </p:xfrm>
        <a:graphic>
          <a:graphicData uri="http://schemas.openxmlformats.org/presentationml/2006/ole">
            <p:oleObj spid="_x0000_s96259" name="Ecuación" r:id="rId4" imgW="1333440" imgH="317160" progId="Equation.3">
              <p:embed/>
            </p:oleObj>
          </a:graphicData>
        </a:graphic>
      </p:graphicFrame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465131" y="2066919"/>
          <a:ext cx="3106737" cy="504825"/>
        </p:xfrm>
        <a:graphic>
          <a:graphicData uri="http://schemas.openxmlformats.org/presentationml/2006/ole">
            <p:oleObj spid="_x0000_s96260" name="Ecuación" r:id="rId5" imgW="1841400" imgH="317160" progId="Equation.3">
              <p:embed/>
            </p:oleObj>
          </a:graphicData>
        </a:graphic>
      </p:graphicFrame>
      <p:graphicFrame>
        <p:nvGraphicFramePr>
          <p:cNvPr id="96261" name="Object 5"/>
          <p:cNvGraphicFramePr>
            <a:graphicFrameLocks noChangeAspect="1"/>
          </p:cNvGraphicFramePr>
          <p:nvPr/>
        </p:nvGraphicFramePr>
        <p:xfrm>
          <a:off x="4914900" y="2066919"/>
          <a:ext cx="3278188" cy="504825"/>
        </p:xfrm>
        <a:graphic>
          <a:graphicData uri="http://schemas.openxmlformats.org/presentationml/2006/ole">
            <p:oleObj spid="_x0000_s96261" name="Ecuación" r:id="rId6" imgW="1942920" imgH="317160" progId="Equation.3">
              <p:embed/>
            </p:oleObj>
          </a:graphicData>
        </a:graphic>
      </p:graphicFrame>
      <p:grpSp>
        <p:nvGrpSpPr>
          <p:cNvPr id="7" name="6 Grupo"/>
          <p:cNvGrpSpPr/>
          <p:nvPr/>
        </p:nvGrpSpPr>
        <p:grpSpPr>
          <a:xfrm>
            <a:off x="785783" y="2928934"/>
            <a:ext cx="3643341" cy="2997545"/>
            <a:chOff x="6068753" y="3475424"/>
            <a:chExt cx="2688589" cy="2041028"/>
          </a:xfrm>
        </p:grpSpPr>
        <p:cxnSp>
          <p:nvCxnSpPr>
            <p:cNvPr id="8" name="7 Conector recto de flecha"/>
            <p:cNvCxnSpPr/>
            <p:nvPr/>
          </p:nvCxnSpPr>
          <p:spPr>
            <a:xfrm rot="5400000" flipH="1" flipV="1">
              <a:off x="5607851" y="4536289"/>
              <a:ext cx="164307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8 Conector recto de flecha"/>
            <p:cNvCxnSpPr/>
            <p:nvPr/>
          </p:nvCxnSpPr>
          <p:spPr>
            <a:xfrm>
              <a:off x="6286512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6068753" y="3475424"/>
              <a:ext cx="1143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imaginario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8114400" y="5177898"/>
              <a:ext cx="642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real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357158" y="957188"/>
            <a:ext cx="842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Representación polar y rectangular de los </a:t>
            </a:r>
            <a:r>
              <a:rPr lang="es-EC" sz="2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fasores</a:t>
            </a:r>
            <a:r>
              <a:rPr lang="es-EC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de corriente y voltaje</a:t>
            </a:r>
            <a:r>
              <a:rPr lang="es-EC" sz="2000" dirty="0" smtClean="0">
                <a:latin typeface="+mj-lt"/>
              </a:rPr>
              <a:t> </a:t>
            </a:r>
            <a:endParaRPr lang="es-EC" sz="2000" dirty="0">
              <a:latin typeface="+mj-lt"/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1285854" y="5500702"/>
            <a:ext cx="178595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6200000" flipV="1">
            <a:off x="642913" y="4857760"/>
            <a:ext cx="1285885" cy="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1285854" y="4214818"/>
            <a:ext cx="178595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 rot="5400000">
            <a:off x="2428862" y="4857760"/>
            <a:ext cx="128588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1276330" y="4214818"/>
            <a:ext cx="1795474" cy="1285884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40 Objeto"/>
          <p:cNvGraphicFramePr>
            <a:graphicFrameLocks noChangeAspect="1"/>
          </p:cNvGraphicFramePr>
          <p:nvPr/>
        </p:nvGraphicFramePr>
        <p:xfrm>
          <a:off x="1714482" y="5572140"/>
          <a:ext cx="1071570" cy="285752"/>
        </p:xfrm>
        <a:graphic>
          <a:graphicData uri="http://schemas.openxmlformats.org/presentationml/2006/ole">
            <p:oleObj spid="_x0000_s96262" name="Ecuación" r:id="rId7" imgW="736560" imgH="228600" progId="Equation.3">
              <p:embed/>
            </p:oleObj>
          </a:graphicData>
        </a:graphic>
      </p:graphicFrame>
      <p:graphicFrame>
        <p:nvGraphicFramePr>
          <p:cNvPr id="96263" name="Object 7"/>
          <p:cNvGraphicFramePr>
            <a:graphicFrameLocks noChangeAspect="1"/>
          </p:cNvGraphicFramePr>
          <p:nvPr/>
        </p:nvGraphicFramePr>
        <p:xfrm>
          <a:off x="142844" y="4714875"/>
          <a:ext cx="1146175" cy="285750"/>
        </p:xfrm>
        <a:graphic>
          <a:graphicData uri="http://schemas.openxmlformats.org/presentationml/2006/ole">
            <p:oleObj spid="_x0000_s96263" name="Ecuación" r:id="rId8" imgW="787320" imgH="228600" progId="Equation.3">
              <p:embed/>
            </p:oleObj>
          </a:graphicData>
        </a:graphic>
      </p:graphicFrame>
      <p:graphicFrame>
        <p:nvGraphicFramePr>
          <p:cNvPr id="96264" name="Object 8"/>
          <p:cNvGraphicFramePr>
            <a:graphicFrameLocks noChangeAspect="1"/>
          </p:cNvGraphicFramePr>
          <p:nvPr/>
        </p:nvGraphicFramePr>
        <p:xfrm>
          <a:off x="1714480" y="5214952"/>
          <a:ext cx="220663" cy="285750"/>
        </p:xfrm>
        <a:graphic>
          <a:graphicData uri="http://schemas.openxmlformats.org/presentationml/2006/ole">
            <p:oleObj spid="_x0000_s96264" name="Ecuación" r:id="rId9" imgW="152280" imgH="228600" progId="Equation.3">
              <p:embed/>
            </p:oleObj>
          </a:graphicData>
        </a:graphic>
      </p:graphicFrame>
      <p:graphicFrame>
        <p:nvGraphicFramePr>
          <p:cNvPr id="96265" name="Object 9"/>
          <p:cNvGraphicFramePr>
            <a:graphicFrameLocks noChangeAspect="1"/>
          </p:cNvGraphicFramePr>
          <p:nvPr/>
        </p:nvGraphicFramePr>
        <p:xfrm>
          <a:off x="3154363" y="3905250"/>
          <a:ext cx="184150" cy="333375"/>
        </p:xfrm>
        <a:graphic>
          <a:graphicData uri="http://schemas.openxmlformats.org/presentationml/2006/ole">
            <p:oleObj spid="_x0000_s96265" name="Ecuación" r:id="rId10" imgW="126720" imgH="266400" progId="Equation.3">
              <p:embed/>
            </p:oleObj>
          </a:graphicData>
        </a:graphic>
      </p:graphicFrame>
      <p:sp>
        <p:nvSpPr>
          <p:cNvPr id="45" name="44 Arco"/>
          <p:cNvSpPr/>
          <p:nvPr/>
        </p:nvSpPr>
        <p:spPr>
          <a:xfrm>
            <a:off x="6143638" y="5000636"/>
            <a:ext cx="428628" cy="500066"/>
          </a:xfrm>
          <a:prstGeom prst="arc">
            <a:avLst>
              <a:gd name="adj1" fmla="val 16405689"/>
              <a:gd name="adj2" fmla="val 46533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46" name="45 Grupo"/>
          <p:cNvGrpSpPr/>
          <p:nvPr/>
        </p:nvGrpSpPr>
        <p:grpSpPr>
          <a:xfrm>
            <a:off x="5214939" y="2928934"/>
            <a:ext cx="3643341" cy="2997545"/>
            <a:chOff x="6068753" y="3475424"/>
            <a:chExt cx="2688589" cy="2041028"/>
          </a:xfrm>
        </p:grpSpPr>
        <p:cxnSp>
          <p:nvCxnSpPr>
            <p:cNvPr id="47" name="46 Conector recto de flecha"/>
            <p:cNvCxnSpPr/>
            <p:nvPr/>
          </p:nvCxnSpPr>
          <p:spPr>
            <a:xfrm rot="5400000" flipH="1" flipV="1">
              <a:off x="5607851" y="4536289"/>
              <a:ext cx="164307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47 Conector recto de flecha"/>
            <p:cNvCxnSpPr/>
            <p:nvPr/>
          </p:nvCxnSpPr>
          <p:spPr>
            <a:xfrm>
              <a:off x="6286512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48 CuadroTexto"/>
            <p:cNvSpPr txBox="1"/>
            <p:nvPr/>
          </p:nvSpPr>
          <p:spPr>
            <a:xfrm>
              <a:off x="6068753" y="3475424"/>
              <a:ext cx="1143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imaginario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50" name="49 CuadroTexto"/>
            <p:cNvSpPr txBox="1"/>
            <p:nvPr/>
          </p:nvSpPr>
          <p:spPr>
            <a:xfrm>
              <a:off x="8114400" y="5177898"/>
              <a:ext cx="642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real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51" name="50 Conector recto de flecha"/>
          <p:cNvCxnSpPr/>
          <p:nvPr/>
        </p:nvCxnSpPr>
        <p:spPr>
          <a:xfrm>
            <a:off x="5715010" y="5500702"/>
            <a:ext cx="178595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 de flecha"/>
          <p:cNvCxnSpPr/>
          <p:nvPr/>
        </p:nvCxnSpPr>
        <p:spPr>
          <a:xfrm rot="16200000" flipV="1">
            <a:off x="5072069" y="4857760"/>
            <a:ext cx="1285885" cy="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>
            <a:off x="5715010" y="4214818"/>
            <a:ext cx="178595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 rot="5400000">
            <a:off x="6858018" y="4857760"/>
            <a:ext cx="128588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 de flecha"/>
          <p:cNvCxnSpPr/>
          <p:nvPr/>
        </p:nvCxnSpPr>
        <p:spPr>
          <a:xfrm flipV="1">
            <a:off x="5705486" y="4214818"/>
            <a:ext cx="1795474" cy="1285884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55 Objeto"/>
          <p:cNvGraphicFramePr>
            <a:graphicFrameLocks noChangeAspect="1"/>
          </p:cNvGraphicFramePr>
          <p:nvPr/>
        </p:nvGraphicFramePr>
        <p:xfrm>
          <a:off x="6126166" y="5572125"/>
          <a:ext cx="1108075" cy="285750"/>
        </p:xfrm>
        <a:graphic>
          <a:graphicData uri="http://schemas.openxmlformats.org/presentationml/2006/ole">
            <p:oleObj spid="_x0000_s96266" name="Ecuación" r:id="rId11" imgW="761760" imgH="228600" progId="Equation.3">
              <p:embed/>
            </p:oleObj>
          </a:graphicData>
        </a:graphic>
      </p:graphicFrame>
      <p:graphicFrame>
        <p:nvGraphicFramePr>
          <p:cNvPr id="57" name="Object 7"/>
          <p:cNvGraphicFramePr>
            <a:graphicFrameLocks noChangeAspect="1"/>
          </p:cNvGraphicFramePr>
          <p:nvPr/>
        </p:nvGraphicFramePr>
        <p:xfrm>
          <a:off x="4535491" y="4714875"/>
          <a:ext cx="1220787" cy="285750"/>
        </p:xfrm>
        <a:graphic>
          <a:graphicData uri="http://schemas.openxmlformats.org/presentationml/2006/ole">
            <p:oleObj spid="_x0000_s96267" name="Ecuación" r:id="rId12" imgW="838080" imgH="228600" progId="Equation.3">
              <p:embed/>
            </p:oleObj>
          </a:graphicData>
        </a:graphic>
      </p:graphicFrame>
      <p:graphicFrame>
        <p:nvGraphicFramePr>
          <p:cNvPr id="58" name="Object 8"/>
          <p:cNvGraphicFramePr>
            <a:graphicFrameLocks noChangeAspect="1"/>
          </p:cNvGraphicFramePr>
          <p:nvPr/>
        </p:nvGraphicFramePr>
        <p:xfrm>
          <a:off x="6134103" y="5214938"/>
          <a:ext cx="239713" cy="285750"/>
        </p:xfrm>
        <a:graphic>
          <a:graphicData uri="http://schemas.openxmlformats.org/presentationml/2006/ole">
            <p:oleObj spid="_x0000_s96268" name="Ecuación" r:id="rId13" imgW="164880" imgH="228600" progId="Equation.3">
              <p:embed/>
            </p:oleObj>
          </a:graphicData>
        </a:graphic>
      </p:graphicFrame>
      <p:graphicFrame>
        <p:nvGraphicFramePr>
          <p:cNvPr id="59" name="Object 9"/>
          <p:cNvGraphicFramePr>
            <a:graphicFrameLocks noChangeAspect="1"/>
          </p:cNvGraphicFramePr>
          <p:nvPr/>
        </p:nvGraphicFramePr>
        <p:xfrm>
          <a:off x="7564441" y="3897313"/>
          <a:ext cx="222250" cy="349250"/>
        </p:xfrm>
        <a:graphic>
          <a:graphicData uri="http://schemas.openxmlformats.org/presentationml/2006/ole">
            <p:oleObj spid="_x0000_s96269" name="Ecuación" r:id="rId14" imgW="152280" imgH="27936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800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8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800" decel="100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8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80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800" decel="100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8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800" decel="100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800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8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800" decel="100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800" decel="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7" grpId="0"/>
      <p:bldP spid="4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8954"/>
            <a:ext cx="8229600" cy="498344"/>
          </a:xfrm>
        </p:spPr>
        <p:txBody>
          <a:bodyPr>
            <a:normAutofit/>
          </a:bodyPr>
          <a:lstStyle/>
          <a:p>
            <a:r>
              <a:rPr lang="es-ES" sz="2000" dirty="0" smtClean="0">
                <a:solidFill>
                  <a:schemeClr val="tx1"/>
                </a:solidFill>
                <a:latin typeface="+mn-lt"/>
              </a:rPr>
              <a:t>Entonces para representar la impedancia podemos decir que:</a:t>
            </a:r>
            <a:endParaRPr lang="es-ES" sz="2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97282" name="Object 2"/>
          <p:cNvGraphicFramePr>
            <a:graphicFrameLocks noChangeAspect="1"/>
          </p:cNvGraphicFramePr>
          <p:nvPr/>
        </p:nvGraphicFramePr>
        <p:xfrm>
          <a:off x="995363" y="1395413"/>
          <a:ext cx="1971675" cy="706437"/>
        </p:xfrm>
        <a:graphic>
          <a:graphicData uri="http://schemas.openxmlformats.org/presentationml/2006/ole">
            <p:oleObj spid="_x0000_s97282" name="Ecuación" r:id="rId3" imgW="1168200" imgH="444240" progId="Equation.3">
              <p:embed/>
            </p:oleObj>
          </a:graphicData>
        </a:graphic>
      </p:graphicFrame>
      <p:graphicFrame>
        <p:nvGraphicFramePr>
          <p:cNvPr id="97283" name="Object 3"/>
          <p:cNvGraphicFramePr>
            <a:graphicFrameLocks noChangeAspect="1"/>
          </p:cNvGraphicFramePr>
          <p:nvPr/>
        </p:nvGraphicFramePr>
        <p:xfrm>
          <a:off x="960438" y="2152650"/>
          <a:ext cx="1906587" cy="887413"/>
        </p:xfrm>
        <a:graphic>
          <a:graphicData uri="http://schemas.openxmlformats.org/presentationml/2006/ole">
            <p:oleObj spid="_x0000_s97283" name="Ecuación" r:id="rId4" imgW="1130040" imgH="558720" progId="Equation.3">
              <p:embed/>
            </p:oleObj>
          </a:graphicData>
        </a:graphic>
      </p:graphicFrame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928662" y="3082928"/>
          <a:ext cx="2227263" cy="846138"/>
        </p:xfrm>
        <a:graphic>
          <a:graphicData uri="http://schemas.openxmlformats.org/presentationml/2006/ole">
            <p:oleObj spid="_x0000_s97284" name="Ecuación" r:id="rId5" imgW="1320480" imgH="533160" progId="Equation.3">
              <p:embed/>
            </p:oleObj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28596" y="3859350"/>
            <a:ext cx="2714644" cy="498344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285720" y="4073664"/>
            <a:ext cx="3605210" cy="498344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dirty="0" smtClean="0">
                <a:ea typeface="+mj-ea"/>
                <a:cs typeface="+mj-cs"/>
              </a:rPr>
              <a:t>También lo podemos expresar con coordenadas rectangulares: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graphicFrame>
        <p:nvGraphicFramePr>
          <p:cNvPr id="97285" name="Object 5"/>
          <p:cNvGraphicFramePr>
            <a:graphicFrameLocks noChangeAspect="1"/>
          </p:cNvGraphicFramePr>
          <p:nvPr/>
        </p:nvGraphicFramePr>
        <p:xfrm>
          <a:off x="1071538" y="4500570"/>
          <a:ext cx="2206625" cy="544512"/>
        </p:xfrm>
        <a:graphic>
          <a:graphicData uri="http://schemas.openxmlformats.org/presentationml/2006/ole">
            <p:oleObj spid="_x0000_s97285" name="Ecuación" r:id="rId6" imgW="1307880" imgH="342720" progId="Equation.3">
              <p:embed/>
            </p:oleObj>
          </a:graphicData>
        </a:graphic>
      </p:graphicFrame>
      <p:graphicFrame>
        <p:nvGraphicFramePr>
          <p:cNvPr id="97286" name="Object 6"/>
          <p:cNvGraphicFramePr>
            <a:graphicFrameLocks noChangeAspect="1"/>
          </p:cNvGraphicFramePr>
          <p:nvPr/>
        </p:nvGraphicFramePr>
        <p:xfrm>
          <a:off x="908050" y="5143512"/>
          <a:ext cx="2549525" cy="544512"/>
        </p:xfrm>
        <a:graphic>
          <a:graphicData uri="http://schemas.openxmlformats.org/presentationml/2006/ole">
            <p:oleObj spid="_x0000_s97286" name="Ecuación" r:id="rId7" imgW="1511280" imgH="342720" progId="Equation.3">
              <p:embed/>
            </p:oleObj>
          </a:graphicData>
        </a:graphic>
      </p:graphicFrame>
      <p:sp>
        <p:nvSpPr>
          <p:cNvPr id="11" name="10 Abrir llave"/>
          <p:cNvSpPr/>
          <p:nvPr/>
        </p:nvSpPr>
        <p:spPr>
          <a:xfrm rot="16200000">
            <a:off x="1714480" y="5357827"/>
            <a:ext cx="285752" cy="8572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Abrir llave"/>
          <p:cNvSpPr/>
          <p:nvPr/>
        </p:nvSpPr>
        <p:spPr>
          <a:xfrm rot="16200000">
            <a:off x="2786050" y="5286389"/>
            <a:ext cx="285752" cy="10001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97287" name="Object 7"/>
          <p:cNvGraphicFramePr>
            <a:graphicFrameLocks noChangeAspect="1"/>
          </p:cNvGraphicFramePr>
          <p:nvPr/>
        </p:nvGraphicFramePr>
        <p:xfrm>
          <a:off x="1743057" y="6000769"/>
          <a:ext cx="257175" cy="261938"/>
        </p:xfrm>
        <a:graphic>
          <a:graphicData uri="http://schemas.openxmlformats.org/presentationml/2006/ole">
            <p:oleObj spid="_x0000_s97287" name="Ecuación" r:id="rId8" imgW="152280" imgH="164880" progId="Equation.3">
              <p:embed/>
            </p:oleObj>
          </a:graphicData>
        </a:graphic>
      </p:graphicFrame>
      <p:graphicFrame>
        <p:nvGraphicFramePr>
          <p:cNvPr id="97288" name="Object 8"/>
          <p:cNvGraphicFramePr>
            <a:graphicFrameLocks noChangeAspect="1"/>
          </p:cNvGraphicFramePr>
          <p:nvPr/>
        </p:nvGraphicFramePr>
        <p:xfrm>
          <a:off x="2678103" y="5970589"/>
          <a:ext cx="536575" cy="322262"/>
        </p:xfrm>
        <a:graphic>
          <a:graphicData uri="http://schemas.openxmlformats.org/presentationml/2006/ole">
            <p:oleObj spid="_x0000_s97288" name="Ecuación" r:id="rId9" imgW="317160" imgH="203040" progId="Equation.3">
              <p:embed/>
            </p:oleObj>
          </a:graphicData>
        </a:graphic>
      </p:graphicFrame>
      <p:sp>
        <p:nvSpPr>
          <p:cNvPr id="16" name="15 Arco"/>
          <p:cNvSpPr/>
          <p:nvPr/>
        </p:nvSpPr>
        <p:spPr>
          <a:xfrm>
            <a:off x="6072200" y="4360545"/>
            <a:ext cx="428628" cy="500066"/>
          </a:xfrm>
          <a:prstGeom prst="arc">
            <a:avLst>
              <a:gd name="adj1" fmla="val 16405689"/>
              <a:gd name="adj2" fmla="val 46533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7" name="16 Grupo"/>
          <p:cNvGrpSpPr/>
          <p:nvPr/>
        </p:nvGrpSpPr>
        <p:grpSpPr>
          <a:xfrm>
            <a:off x="5143501" y="2288843"/>
            <a:ext cx="3643341" cy="2997545"/>
            <a:chOff x="6068753" y="3475424"/>
            <a:chExt cx="2688589" cy="2041028"/>
          </a:xfrm>
        </p:grpSpPr>
        <p:cxnSp>
          <p:nvCxnSpPr>
            <p:cNvPr id="18" name="17 Conector recto de flecha"/>
            <p:cNvCxnSpPr/>
            <p:nvPr/>
          </p:nvCxnSpPr>
          <p:spPr>
            <a:xfrm rot="5400000" flipH="1" flipV="1">
              <a:off x="5607851" y="4536289"/>
              <a:ext cx="164307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18 Conector recto de flecha"/>
            <p:cNvCxnSpPr/>
            <p:nvPr/>
          </p:nvCxnSpPr>
          <p:spPr>
            <a:xfrm>
              <a:off x="6286512" y="5214950"/>
              <a:ext cx="178595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19 CuadroTexto"/>
            <p:cNvSpPr txBox="1"/>
            <p:nvPr/>
          </p:nvSpPr>
          <p:spPr>
            <a:xfrm>
              <a:off x="6068753" y="3475424"/>
              <a:ext cx="1143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imaginario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8114400" y="5177898"/>
              <a:ext cx="6429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</a:rPr>
                <a:t>real</a:t>
              </a:r>
              <a:endParaRPr lang="es-EC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22" name="21 Conector recto de flecha"/>
          <p:cNvCxnSpPr/>
          <p:nvPr/>
        </p:nvCxnSpPr>
        <p:spPr>
          <a:xfrm>
            <a:off x="5643572" y="4860611"/>
            <a:ext cx="1785950" cy="158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rot="16200000" flipV="1">
            <a:off x="5000631" y="4217669"/>
            <a:ext cx="1285885" cy="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5643572" y="3574727"/>
            <a:ext cx="178595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rot="5400000">
            <a:off x="6786580" y="4217669"/>
            <a:ext cx="1285884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flipV="1">
            <a:off x="5634048" y="3574727"/>
            <a:ext cx="1795474" cy="1285884"/>
          </a:xfrm>
          <a:prstGeom prst="straightConnector1">
            <a:avLst/>
          </a:prstGeom>
          <a:ln w="254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26 Objeto"/>
          <p:cNvGraphicFramePr>
            <a:graphicFrameLocks noChangeAspect="1"/>
          </p:cNvGraphicFramePr>
          <p:nvPr/>
        </p:nvGraphicFramePr>
        <p:xfrm>
          <a:off x="5962650" y="4860925"/>
          <a:ext cx="1292225" cy="428625"/>
        </p:xfrm>
        <a:graphic>
          <a:graphicData uri="http://schemas.openxmlformats.org/presentationml/2006/ole">
            <p:oleObj spid="_x0000_s97289" name="Ecuación" r:id="rId10" imgW="888840" imgH="342720" progId="Equation.3">
              <p:embed/>
            </p:oleObj>
          </a:graphicData>
        </a:graphic>
      </p:graphicFrame>
      <p:graphicFrame>
        <p:nvGraphicFramePr>
          <p:cNvPr id="28" name="Object 7"/>
          <p:cNvGraphicFramePr>
            <a:graphicFrameLocks noChangeAspect="1"/>
          </p:cNvGraphicFramePr>
          <p:nvPr/>
        </p:nvGraphicFramePr>
        <p:xfrm>
          <a:off x="7478745" y="4003675"/>
          <a:ext cx="1665287" cy="428625"/>
        </p:xfrm>
        <a:graphic>
          <a:graphicData uri="http://schemas.openxmlformats.org/presentationml/2006/ole">
            <p:oleObj spid="_x0000_s97290" name="Ecuación" r:id="rId11" imgW="1143000" imgH="342720" progId="Equation.3">
              <p:embed/>
            </p:oleObj>
          </a:graphicData>
        </a:graphic>
      </p:graphicFrame>
      <p:graphicFrame>
        <p:nvGraphicFramePr>
          <p:cNvPr id="29" name="Object 8"/>
          <p:cNvGraphicFramePr>
            <a:graphicFrameLocks noChangeAspect="1"/>
          </p:cNvGraphicFramePr>
          <p:nvPr/>
        </p:nvGraphicFramePr>
        <p:xfrm>
          <a:off x="6089650" y="4591050"/>
          <a:ext cx="184150" cy="254000"/>
        </p:xfrm>
        <a:graphic>
          <a:graphicData uri="http://schemas.openxmlformats.org/presentationml/2006/ole">
            <p:oleObj spid="_x0000_s97291" name="Ecuación" r:id="rId12" imgW="126720" imgH="203040" progId="Equation.3">
              <p:embed/>
            </p:oleObj>
          </a:graphicData>
        </a:graphic>
      </p:graphicFrame>
      <p:graphicFrame>
        <p:nvGraphicFramePr>
          <p:cNvPr id="30" name="Object 9"/>
          <p:cNvGraphicFramePr>
            <a:graphicFrameLocks noChangeAspect="1"/>
          </p:cNvGraphicFramePr>
          <p:nvPr/>
        </p:nvGraphicFramePr>
        <p:xfrm>
          <a:off x="7492998" y="3265488"/>
          <a:ext cx="222250" cy="333375"/>
        </p:xfrm>
        <a:graphic>
          <a:graphicData uri="http://schemas.openxmlformats.org/presentationml/2006/ole">
            <p:oleObj spid="_x0000_s97292" name="Ecuación" r:id="rId13" imgW="152280" imgH="266400" progId="Equation.3">
              <p:embed/>
            </p:oleObj>
          </a:graphicData>
        </a:graphic>
      </p:graphicFrame>
      <p:sp>
        <p:nvSpPr>
          <p:cNvPr id="31" name="30 Flecha derecha"/>
          <p:cNvSpPr/>
          <p:nvPr/>
        </p:nvSpPr>
        <p:spPr>
          <a:xfrm>
            <a:off x="3950782" y="37301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3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3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9" dur="7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8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6" grpId="0" animBg="1"/>
      <p:bldP spid="3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C" dirty="0" smtClean="0"/>
              <a:t>Función forzada compleja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1643050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Aplicando el principio de superposición:</a:t>
            </a:r>
            <a:endParaRPr lang="es-EC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2428860" y="2071678"/>
          <a:ext cx="3346767" cy="601666"/>
        </p:xfrm>
        <a:graphic>
          <a:graphicData uri="http://schemas.openxmlformats.org/presentationml/2006/ole">
            <p:oleObj spid="_x0000_s62467" name="Ecuación" r:id="rId3" imgW="1130040" imgH="20304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42910" y="3068421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Teniendo la fuente compleja, sumamos el aporte real y el aporte imaginario, quedándonos luego:</a:t>
            </a:r>
            <a:endParaRPr lang="es-EC" dirty="0"/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1035819" y="3929066"/>
          <a:ext cx="7393833" cy="642942"/>
        </p:xfrm>
        <a:graphic>
          <a:graphicData uri="http://schemas.openxmlformats.org/presentationml/2006/ole">
            <p:oleObj spid="_x0000_s62468" name="Ecuación" r:id="rId4" imgW="2628720" imgH="228600" progId="Equation.3">
              <p:embed/>
            </p:oleObj>
          </a:graphicData>
        </a:graphic>
      </p:graphicFrame>
      <p:sp>
        <p:nvSpPr>
          <p:cNvPr id="8" name="7 Abrir llave"/>
          <p:cNvSpPr/>
          <p:nvPr/>
        </p:nvSpPr>
        <p:spPr>
          <a:xfrm rot="16200000">
            <a:off x="3436533" y="3076969"/>
            <a:ext cx="321471" cy="28575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9" name="8 Abrir llave"/>
          <p:cNvSpPr/>
          <p:nvPr/>
        </p:nvSpPr>
        <p:spPr>
          <a:xfrm rot="16200000">
            <a:off x="6697281" y="3053949"/>
            <a:ext cx="321471" cy="30003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cxnSp>
        <p:nvCxnSpPr>
          <p:cNvPr id="11" name="10 Conector recto de flecha"/>
          <p:cNvCxnSpPr/>
          <p:nvPr/>
        </p:nvCxnSpPr>
        <p:spPr>
          <a:xfrm rot="5400000">
            <a:off x="3071802" y="4929198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6200000" flipH="1">
            <a:off x="6500032" y="5144306"/>
            <a:ext cx="786612" cy="70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428860" y="550070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PARTE </a:t>
            </a:r>
          </a:p>
          <a:p>
            <a:pPr algn="ctr"/>
            <a:r>
              <a:rPr lang="es-EC" dirty="0" smtClean="0"/>
              <a:t>REAL</a:t>
            </a:r>
            <a:endParaRPr lang="es-EC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000760" y="5640189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PARTE </a:t>
            </a:r>
          </a:p>
          <a:p>
            <a:pPr algn="ctr"/>
            <a:r>
              <a:rPr lang="es-EC" dirty="0" smtClean="0"/>
              <a:t>IMAGINARIA</a:t>
            </a: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8" grpId="0" animBg="1"/>
      <p:bldP spid="9" grpId="0" animBg="1"/>
      <p:bldP spid="15" grpId="0"/>
      <p:bldP spid="1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8751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Fuentes imaginarias conducen a respuestas imaginarias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714348" y="2143116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La respuesta en corriente imaginaria, sería:</a:t>
            </a:r>
            <a:endParaRPr lang="es-EC" dirty="0"/>
          </a:p>
        </p:txBody>
      </p:sp>
      <p:graphicFrame>
        <p:nvGraphicFramePr>
          <p:cNvPr id="63490" name="Object 2"/>
          <p:cNvGraphicFramePr>
            <a:graphicFrameLocks noChangeAspect="1"/>
          </p:cNvGraphicFramePr>
          <p:nvPr/>
        </p:nvGraphicFramePr>
        <p:xfrm>
          <a:off x="2522538" y="2574924"/>
          <a:ext cx="3159125" cy="639762"/>
        </p:xfrm>
        <a:graphic>
          <a:graphicData uri="http://schemas.openxmlformats.org/presentationml/2006/ole">
            <p:oleObj spid="_x0000_s63490" name="Ecuación" r:id="rId3" imgW="1066680" imgH="21564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85786" y="3429000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Siguiendo el principio de superposición, sumamos el aporte real y el aporte imaginario, quedándonos luego:</a:t>
            </a:r>
            <a:endParaRPr lang="es-EC" dirty="0"/>
          </a:p>
        </p:txBody>
      </p:sp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766763" y="4214813"/>
          <a:ext cx="7145337" cy="642937"/>
        </p:xfrm>
        <a:graphic>
          <a:graphicData uri="http://schemas.openxmlformats.org/presentationml/2006/ole">
            <p:oleObj spid="_x0000_s63491" name="Ecuación" r:id="rId4" imgW="2539800" imgH="228600" progId="Equation.3">
              <p:embed/>
            </p:oleObj>
          </a:graphicData>
        </a:graphic>
      </p:graphicFrame>
      <p:sp>
        <p:nvSpPr>
          <p:cNvPr id="7" name="6 Abrir llave"/>
          <p:cNvSpPr/>
          <p:nvPr/>
        </p:nvSpPr>
        <p:spPr>
          <a:xfrm rot="16200000">
            <a:off x="3068233" y="3405583"/>
            <a:ext cx="321471" cy="28575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7 Abrir llave"/>
          <p:cNvSpPr/>
          <p:nvPr/>
        </p:nvSpPr>
        <p:spPr>
          <a:xfrm rot="16200000">
            <a:off x="6265481" y="3319063"/>
            <a:ext cx="321471" cy="30003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cxnSp>
        <p:nvCxnSpPr>
          <p:cNvPr id="9" name="8 Conector recto de flecha"/>
          <p:cNvCxnSpPr/>
          <p:nvPr/>
        </p:nvCxnSpPr>
        <p:spPr>
          <a:xfrm rot="5400000">
            <a:off x="2754302" y="5207012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16200000" flipH="1">
            <a:off x="6130938" y="5370524"/>
            <a:ext cx="778673" cy="181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2111360" y="5778516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PARTE </a:t>
            </a:r>
          </a:p>
          <a:p>
            <a:pPr algn="ctr"/>
            <a:r>
              <a:rPr lang="es-EC" dirty="0" smtClean="0"/>
              <a:t>REAL</a:t>
            </a:r>
            <a:endParaRPr lang="es-EC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683260" y="5918003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PARTE </a:t>
            </a:r>
          </a:p>
          <a:p>
            <a:pPr algn="ctr"/>
            <a:r>
              <a:rPr lang="es-EC" dirty="0" smtClean="0"/>
              <a:t>IMAGINARIA</a:t>
            </a: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 animBg="1"/>
      <p:bldP spid="8" grpId="0" animBg="1"/>
      <p:bldP spid="11" grpId="0"/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4214810" y="3071810"/>
            <a:ext cx="3786214" cy="57150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Aplicación de la función forzada compleja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2000240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La creación de la fuente forzada compleja tiene un propósito, y es que nos permitirá utilizar el poder de los números complejos, y así simplificar nuestro análisis. Veamos…</a:t>
            </a:r>
            <a:endParaRPr lang="es-EC" dirty="0"/>
          </a:p>
        </p:txBody>
      </p:sp>
      <p:sp>
        <p:nvSpPr>
          <p:cNvPr id="4" name="3 CuadroTexto"/>
          <p:cNvSpPr txBox="1"/>
          <p:nvPr/>
        </p:nvSpPr>
        <p:spPr>
          <a:xfrm>
            <a:off x="1214414" y="321468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Identidad de Euler</a:t>
            </a:r>
            <a:endParaRPr lang="es-EC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4398966" y="3092448"/>
          <a:ext cx="3438544" cy="542928"/>
        </p:xfrm>
        <a:graphic>
          <a:graphicData uri="http://schemas.openxmlformats.org/presentationml/2006/ole">
            <p:oleObj spid="_x0000_s64514" name="Ecuación" r:id="rId3" imgW="1447560" imgH="228600" progId="Equation.3">
              <p:embed/>
            </p:oleObj>
          </a:graphicData>
        </a:graphic>
      </p:graphicFrame>
      <p:cxnSp>
        <p:nvCxnSpPr>
          <p:cNvPr id="10" name="9 Conector recto de flecha"/>
          <p:cNvCxnSpPr/>
          <p:nvPr/>
        </p:nvCxnSpPr>
        <p:spPr>
          <a:xfrm>
            <a:off x="3398830" y="3395662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785786" y="4452002"/>
            <a:ext cx="6786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Podemos observar que tiene cierta similitud a la función forzada compleja en cuanto a sus términos [</a:t>
            </a:r>
            <a:r>
              <a:rPr lang="es-EC" dirty="0" err="1" smtClean="0"/>
              <a:t>cos</a:t>
            </a:r>
            <a:r>
              <a:rPr lang="es-EC" dirty="0" smtClean="0"/>
              <a:t>(..) + </a:t>
            </a:r>
            <a:r>
              <a:rPr lang="es-EC" i="1" dirty="0" err="1" smtClean="0"/>
              <a:t>j</a:t>
            </a:r>
            <a:r>
              <a:rPr lang="es-EC" dirty="0" err="1" smtClean="0"/>
              <a:t>sen</a:t>
            </a:r>
            <a:r>
              <a:rPr lang="es-EC" dirty="0" smtClean="0"/>
              <a:t>(..)].</a:t>
            </a:r>
          </a:p>
          <a:p>
            <a:endParaRPr lang="es-EC" dirty="0" smtClean="0"/>
          </a:p>
          <a:p>
            <a:r>
              <a:rPr lang="es-EC" dirty="0" smtClean="0"/>
              <a:t>La identidad de Euler es poderosa, ya que derivarla o integrarla es sencillo.</a:t>
            </a:r>
            <a:endParaRPr lang="es-EC" dirty="0"/>
          </a:p>
        </p:txBody>
      </p:sp>
      <p:cxnSp>
        <p:nvCxnSpPr>
          <p:cNvPr id="15" name="14 Forma"/>
          <p:cNvCxnSpPr>
            <a:stCxn id="6" idx="3"/>
          </p:cNvCxnSpPr>
          <p:nvPr/>
        </p:nvCxnSpPr>
        <p:spPr>
          <a:xfrm flipH="1">
            <a:off x="7072330" y="3357562"/>
            <a:ext cx="928694" cy="1000132"/>
          </a:xfrm>
          <a:prstGeom prst="curvedConnector4">
            <a:avLst>
              <a:gd name="adj1" fmla="val -24615"/>
              <a:gd name="adj2" fmla="val 64286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/>
      <p:bldP spid="4" grpId="0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 redondeado"/>
          <p:cNvSpPr/>
          <p:nvPr/>
        </p:nvSpPr>
        <p:spPr>
          <a:xfrm>
            <a:off x="357158" y="5715016"/>
            <a:ext cx="3786214" cy="857256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764"/>
            <a:ext cx="8229600" cy="1069848"/>
          </a:xfrm>
        </p:spPr>
        <p:txBody>
          <a:bodyPr/>
          <a:lstStyle/>
          <a:p>
            <a:r>
              <a:rPr lang="es-EC" dirty="0" smtClean="0"/>
              <a:t>Aplicando Euler</a:t>
            </a:r>
            <a:endParaRPr lang="es-EC" dirty="0"/>
          </a:p>
        </p:txBody>
      </p:sp>
      <p:grpSp>
        <p:nvGrpSpPr>
          <p:cNvPr id="3" name="2 Grupo"/>
          <p:cNvGrpSpPr/>
          <p:nvPr/>
        </p:nvGrpSpPr>
        <p:grpSpPr>
          <a:xfrm>
            <a:off x="2848518" y="1571612"/>
            <a:ext cx="3366556" cy="2214578"/>
            <a:chOff x="2714612" y="4143380"/>
            <a:chExt cx="3366556" cy="221457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14612" y="4143380"/>
              <a:ext cx="3366556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4 CuadroTexto"/>
            <p:cNvSpPr txBox="1"/>
            <p:nvPr/>
          </p:nvSpPr>
          <p:spPr>
            <a:xfrm>
              <a:off x="3857620" y="5000636"/>
              <a:ext cx="12144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600" dirty="0" smtClean="0">
                  <a:latin typeface="Neuropol" pitchFamily="34" charset="0"/>
                </a:rPr>
                <a:t>Red</a:t>
              </a:r>
              <a:endParaRPr lang="es-EC" sz="1600" dirty="0">
                <a:latin typeface="Neuropo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2844788" y="4935134"/>
              <a:ext cx="357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400" b="1" dirty="0" smtClean="0"/>
                <a:t>+</a:t>
              </a:r>
              <a:endParaRPr lang="es-EC" sz="1400" b="1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2870188" y="5135574"/>
              <a:ext cx="3571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400" b="1" dirty="0" smtClean="0"/>
                <a:t>-</a:t>
              </a:r>
              <a:endParaRPr lang="es-EC" sz="1400" b="1" dirty="0"/>
            </a:p>
          </p:txBody>
        </p:sp>
        <p:graphicFrame>
          <p:nvGraphicFramePr>
            <p:cNvPr id="8" name="7 Objeto"/>
            <p:cNvGraphicFramePr>
              <a:graphicFrameLocks noChangeAspect="1"/>
            </p:cNvGraphicFramePr>
            <p:nvPr/>
          </p:nvGraphicFramePr>
          <p:xfrm>
            <a:off x="5357818" y="5000636"/>
            <a:ext cx="424163" cy="357190"/>
          </p:xfrm>
          <a:graphic>
            <a:graphicData uri="http://schemas.openxmlformats.org/presentationml/2006/ole">
              <p:oleObj spid="_x0000_s65538" name="Ecuación" r:id="rId4" imgW="241200" imgH="203040" progId="Equation.3">
                <p:embed/>
              </p:oleObj>
            </a:graphicData>
          </a:graphic>
        </p:graphicFrame>
        <p:cxnSp>
          <p:nvCxnSpPr>
            <p:cNvPr id="9" name="8 Conector recto de flecha"/>
            <p:cNvCxnSpPr/>
            <p:nvPr/>
          </p:nvCxnSpPr>
          <p:spPr>
            <a:xfrm rot="5400000">
              <a:off x="5430050" y="5143512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10" name="Object 4"/>
            <p:cNvGraphicFramePr>
              <a:graphicFrameLocks noChangeAspect="1"/>
            </p:cNvGraphicFramePr>
            <p:nvPr/>
          </p:nvGraphicFramePr>
          <p:xfrm>
            <a:off x="3179763" y="4995863"/>
            <a:ext cx="468312" cy="357187"/>
          </p:xfrm>
          <a:graphic>
            <a:graphicData uri="http://schemas.openxmlformats.org/presentationml/2006/ole">
              <p:oleObj spid="_x0000_s65539" name="Ecuación" r:id="rId5" imgW="266400" imgH="203040" progId="Equation.3">
                <p:embed/>
              </p:oleObj>
            </a:graphicData>
          </a:graphic>
        </p:graphicFrame>
      </p:grpSp>
      <p:sp>
        <p:nvSpPr>
          <p:cNvPr id="12" name="11 Rectángulo"/>
          <p:cNvSpPr/>
          <p:nvPr/>
        </p:nvSpPr>
        <p:spPr>
          <a:xfrm>
            <a:off x="528610" y="3819528"/>
            <a:ext cx="3357586" cy="35719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Función forzada de Voltaje</a:t>
            </a:r>
            <a:endParaRPr lang="es-EC" dirty="0">
              <a:solidFill>
                <a:schemeClr val="tx1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286380" y="3811590"/>
            <a:ext cx="3357586" cy="357190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 smtClean="0">
                <a:solidFill>
                  <a:schemeClr val="tx1"/>
                </a:solidFill>
              </a:rPr>
              <a:t>Función forzada de Corriente</a:t>
            </a:r>
            <a:endParaRPr lang="es-EC" dirty="0">
              <a:solidFill>
                <a:schemeClr val="tx1"/>
              </a:solidFill>
            </a:endParaRPr>
          </a:p>
        </p:txBody>
      </p:sp>
      <p:graphicFrame>
        <p:nvGraphicFramePr>
          <p:cNvPr id="65540" name="Object 4"/>
          <p:cNvGraphicFramePr>
            <a:graphicFrameLocks noChangeAspect="1"/>
          </p:cNvGraphicFramePr>
          <p:nvPr/>
        </p:nvGraphicFramePr>
        <p:xfrm>
          <a:off x="214282" y="4286256"/>
          <a:ext cx="3965253" cy="344767"/>
        </p:xfrm>
        <a:graphic>
          <a:graphicData uri="http://schemas.openxmlformats.org/presentationml/2006/ole">
            <p:oleObj spid="_x0000_s65540" name="Ecuación" r:id="rId6" imgW="2628720" imgH="228600" progId="Equation.3">
              <p:embed/>
            </p:oleObj>
          </a:graphicData>
        </a:graphic>
      </p:graphicFrame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5000629" y="4286256"/>
          <a:ext cx="4071965" cy="359967"/>
        </p:xfrm>
        <a:graphic>
          <a:graphicData uri="http://schemas.openxmlformats.org/presentationml/2006/ole">
            <p:oleObj spid="_x0000_s65541" name="Ecuación" r:id="rId7" imgW="2539800" imgH="228600" progId="Equation.3">
              <p:embed/>
            </p:oleObj>
          </a:graphicData>
        </a:graphic>
      </p:graphicFrame>
      <p:graphicFrame>
        <p:nvGraphicFramePr>
          <p:cNvPr id="65542" name="Object 6"/>
          <p:cNvGraphicFramePr>
            <a:graphicFrameLocks noChangeAspect="1"/>
          </p:cNvGraphicFramePr>
          <p:nvPr/>
        </p:nvGraphicFramePr>
        <p:xfrm>
          <a:off x="195263" y="4857760"/>
          <a:ext cx="4003675" cy="344488"/>
        </p:xfrm>
        <a:graphic>
          <a:graphicData uri="http://schemas.openxmlformats.org/presentationml/2006/ole">
            <p:oleObj spid="_x0000_s65542" name="Ecuación" r:id="rId8" imgW="2654280" imgH="228600" progId="Equation.3">
              <p:embed/>
            </p:oleObj>
          </a:graphicData>
        </a:graphic>
      </p:graphicFrame>
      <p:graphicFrame>
        <p:nvGraphicFramePr>
          <p:cNvPr id="65543" name="Object 7"/>
          <p:cNvGraphicFramePr>
            <a:graphicFrameLocks noChangeAspect="1"/>
          </p:cNvGraphicFramePr>
          <p:nvPr/>
        </p:nvGraphicFramePr>
        <p:xfrm>
          <a:off x="4949825" y="4854587"/>
          <a:ext cx="4173538" cy="360363"/>
        </p:xfrm>
        <a:graphic>
          <a:graphicData uri="http://schemas.openxmlformats.org/presentationml/2006/ole">
            <p:oleObj spid="_x0000_s65543" name="Ecuación" r:id="rId9" imgW="2603160" imgH="228600" progId="Equation.3">
              <p:embed/>
            </p:oleObj>
          </a:graphicData>
        </a:graphic>
      </p:graphicFrame>
      <p:graphicFrame>
        <p:nvGraphicFramePr>
          <p:cNvPr id="65544" name="Object 8"/>
          <p:cNvGraphicFramePr>
            <a:graphicFrameLocks noChangeAspect="1"/>
          </p:cNvGraphicFramePr>
          <p:nvPr/>
        </p:nvGraphicFramePr>
        <p:xfrm>
          <a:off x="714348" y="5848355"/>
          <a:ext cx="3092970" cy="581041"/>
        </p:xfrm>
        <a:graphic>
          <a:graphicData uri="http://schemas.openxmlformats.org/presentationml/2006/ole">
            <p:oleObj spid="_x0000_s65544" name="Ecuación" r:id="rId10" imgW="1282680" imgH="241200" progId="Equation.3">
              <p:embed/>
            </p:oleObj>
          </a:graphicData>
        </a:graphic>
      </p:graphicFrame>
      <p:graphicFrame>
        <p:nvGraphicFramePr>
          <p:cNvPr id="65545" name="Object 9"/>
          <p:cNvGraphicFramePr>
            <a:graphicFrameLocks noChangeAspect="1"/>
          </p:cNvGraphicFramePr>
          <p:nvPr/>
        </p:nvGraphicFramePr>
        <p:xfrm>
          <a:off x="5643570" y="5857875"/>
          <a:ext cx="2970212" cy="581025"/>
        </p:xfrm>
        <a:graphic>
          <a:graphicData uri="http://schemas.openxmlformats.org/presentationml/2006/ole">
            <p:oleObj spid="_x0000_s65545" name="Ecuación" r:id="rId11" imgW="1231560" imgH="241200" progId="Equation.3">
              <p:embed/>
            </p:oleObj>
          </a:graphicData>
        </a:graphic>
      </p:graphicFrame>
      <p:sp>
        <p:nvSpPr>
          <p:cNvPr id="21" name="20 Rectángulo redondeado"/>
          <p:cNvSpPr/>
          <p:nvPr/>
        </p:nvSpPr>
        <p:spPr>
          <a:xfrm>
            <a:off x="5286380" y="5715016"/>
            <a:ext cx="3500462" cy="857256"/>
          </a:xfrm>
          <a:prstGeom prst="round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2" name="21 CuadroTexto"/>
          <p:cNvSpPr txBox="1"/>
          <p:nvPr/>
        </p:nvSpPr>
        <p:spPr>
          <a:xfrm>
            <a:off x="1142976" y="5305024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b="1" dirty="0" smtClean="0">
                <a:latin typeface="Courier New" pitchFamily="49" charset="0"/>
                <a:cs typeface="Courier New" pitchFamily="49" charset="0"/>
              </a:rPr>
              <a:t>Aplicando Euler</a:t>
            </a:r>
            <a:endParaRPr lang="es-EC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6072198" y="5286388"/>
            <a:ext cx="22145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b="1" dirty="0" smtClean="0">
                <a:latin typeface="Courier New" pitchFamily="49" charset="0"/>
                <a:cs typeface="Courier New" pitchFamily="49" charset="0"/>
              </a:rPr>
              <a:t>Aplicando Euler</a:t>
            </a:r>
            <a:endParaRPr lang="es-EC" sz="16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  <p:bldP spid="12" grpId="0" animBg="1"/>
      <p:bldP spid="13" grpId="0" animBg="1"/>
      <p:bldP spid="21" grpId="0" animBg="1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3738546" y="571480"/>
          <a:ext cx="1676400" cy="762000"/>
        </p:xfrm>
        <a:graphic>
          <a:graphicData uri="http://schemas.openxmlformats.org/presentationml/2006/ole">
            <p:oleObj spid="_x0000_s3074" name="Ecuación" r:id="rId3" imgW="647640" imgH="393480" progId="Equation.3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2595546" y="1257280"/>
          <a:ext cx="3978275" cy="762000"/>
        </p:xfrm>
        <a:graphic>
          <a:graphicData uri="http://schemas.openxmlformats.org/presentationml/2006/ole">
            <p:oleObj spid="_x0000_s3075" name="Ecuación" r:id="rId4" imgW="1536480" imgH="393480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792396" y="2095480"/>
          <a:ext cx="3584575" cy="442913"/>
        </p:xfrm>
        <a:graphic>
          <a:graphicData uri="http://schemas.openxmlformats.org/presentationml/2006/ole">
            <p:oleObj spid="_x0000_s3076" name="Ecuación" r:id="rId5" imgW="1384200" imgH="228600" progId="Equation.3">
              <p:embed/>
            </p:oleObj>
          </a:graphicData>
        </a:graphic>
      </p:graphicFrame>
      <p:sp>
        <p:nvSpPr>
          <p:cNvPr id="5" name="AutoShape 7"/>
          <p:cNvSpPr>
            <a:spLocks/>
          </p:cNvSpPr>
          <p:nvPr/>
        </p:nvSpPr>
        <p:spPr bwMode="auto">
          <a:xfrm rot="16200000">
            <a:off x="4348146" y="1943080"/>
            <a:ext cx="76200" cy="1295400"/>
          </a:xfrm>
          <a:prstGeom prst="leftBrace">
            <a:avLst>
              <a:gd name="adj1" fmla="val 1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C"/>
          </a:p>
        </p:txBody>
      </p:sp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4119546" y="2552680"/>
          <a:ext cx="457200" cy="442913"/>
        </p:xfrm>
        <a:graphic>
          <a:graphicData uri="http://schemas.openxmlformats.org/presentationml/2006/ole">
            <p:oleObj spid="_x0000_s3077" name="Ecuación" r:id="rId6" imgW="279360" imgH="228600" progId="Equation.3">
              <p:embed/>
            </p:oleObj>
          </a:graphicData>
        </a:graphic>
      </p:graphicFrame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3168634" y="3286124"/>
            <a:ext cx="2975002" cy="457200"/>
            <a:chOff x="1993" y="1968"/>
            <a:chExt cx="1608" cy="288"/>
          </a:xfrm>
          <a:solidFill>
            <a:srgbClr val="FFC000"/>
          </a:solidFill>
        </p:grpSpPr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2016" y="1968"/>
              <a:ext cx="1536" cy="28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/>
          </p:nvGraphicFramePr>
          <p:xfrm>
            <a:off x="2844" y="2092"/>
            <a:ext cx="72" cy="136"/>
          </p:xfrm>
          <a:graphic>
            <a:graphicData uri="http://schemas.openxmlformats.org/presentationml/2006/ole">
              <p:oleObj spid="_x0000_s3078" name="Ecuación" r:id="rId7" imgW="114120" imgH="215640" progId="Equation.3">
                <p:embed/>
              </p:oleObj>
            </a:graphicData>
          </a:graphic>
        </p:graphicFrame>
        <p:graphicFrame>
          <p:nvGraphicFramePr>
            <p:cNvPr id="10" name="Object 10"/>
            <p:cNvGraphicFramePr>
              <a:graphicFrameLocks noChangeAspect="1"/>
            </p:cNvGraphicFramePr>
            <p:nvPr/>
          </p:nvGraphicFramePr>
          <p:xfrm>
            <a:off x="1993" y="1977"/>
            <a:ext cx="1608" cy="279"/>
          </p:xfrm>
          <a:graphic>
            <a:graphicData uri="http://schemas.openxmlformats.org/presentationml/2006/ole">
              <p:oleObj spid="_x0000_s3079" name="Ecuación" r:id="rId8" imgW="1269720" imgH="228600" progId="Equation.3">
                <p:embed/>
              </p:oleObj>
            </a:graphicData>
          </a:graphic>
        </p:graphicFrame>
      </p:grp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366946" y="4071942"/>
            <a:ext cx="4473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C" sz="2000" dirty="0"/>
              <a:t>Donde una expresión más general es:</a:t>
            </a:r>
          </a:p>
        </p:txBody>
      </p:sp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2976545" y="4714884"/>
            <a:ext cx="3167091" cy="457200"/>
            <a:chOff x="1872" y="2736"/>
            <a:chExt cx="1960" cy="288"/>
          </a:xfrm>
          <a:solidFill>
            <a:srgbClr val="FFFF00"/>
          </a:solidFill>
        </p:grpSpPr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872" y="2736"/>
              <a:ext cx="1960" cy="28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graphicFrame>
          <p:nvGraphicFramePr>
            <p:cNvPr id="14" name="Object 12"/>
            <p:cNvGraphicFramePr>
              <a:graphicFrameLocks noChangeAspect="1"/>
            </p:cNvGraphicFramePr>
            <p:nvPr/>
          </p:nvGraphicFramePr>
          <p:xfrm>
            <a:off x="1921" y="2744"/>
            <a:ext cx="1851" cy="279"/>
          </p:xfrm>
          <a:graphic>
            <a:graphicData uri="http://schemas.openxmlformats.org/presentationml/2006/ole">
              <p:oleObj spid="_x0000_s3080" name="Ecuación" r:id="rId9" imgW="1536480" imgH="228600" progId="Equation.3">
                <p:embed/>
              </p:oleObj>
            </a:graphicData>
          </a:graphic>
        </p:graphicFrame>
      </p:grp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2214546" y="5357826"/>
            <a:ext cx="4783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C" sz="2000" dirty="0"/>
              <a:t>Donde </a:t>
            </a:r>
            <a:r>
              <a:rPr lang="el-GR" sz="2000" dirty="0">
                <a:cs typeface="Arial" charset="0"/>
              </a:rPr>
              <a:t>θ</a:t>
            </a:r>
            <a:r>
              <a:rPr lang="en-US" sz="2000" baseline="-25000" dirty="0">
                <a:cs typeface="Arial" charset="0"/>
              </a:rPr>
              <a:t>v</a:t>
            </a:r>
            <a:r>
              <a:rPr lang="en-US" sz="2000" dirty="0">
                <a:cs typeface="Arial" charset="0"/>
              </a:rPr>
              <a:t> </a:t>
            </a:r>
            <a:r>
              <a:rPr lang="en-US" sz="2000" dirty="0" err="1">
                <a:cs typeface="Arial" charset="0"/>
              </a:rPr>
              <a:t>es</a:t>
            </a:r>
            <a:r>
              <a:rPr lang="en-US" sz="2000" dirty="0">
                <a:cs typeface="Arial" charset="0"/>
              </a:rPr>
              <a:t> el </a:t>
            </a:r>
            <a:r>
              <a:rPr lang="en-US" sz="2000" dirty="0" err="1">
                <a:cs typeface="Arial" charset="0"/>
              </a:rPr>
              <a:t>ángulo</a:t>
            </a:r>
            <a:r>
              <a:rPr lang="en-US" sz="2000" dirty="0">
                <a:cs typeface="Arial" charset="0"/>
              </a:rPr>
              <a:t> de </a:t>
            </a:r>
            <a:r>
              <a:rPr lang="en-US" sz="2000" dirty="0" err="1">
                <a:cs typeface="Arial" charset="0"/>
              </a:rPr>
              <a:t>fase</a:t>
            </a:r>
            <a:r>
              <a:rPr lang="en-US" sz="2000" dirty="0">
                <a:cs typeface="Arial" charset="0"/>
              </a:rPr>
              <a:t> del </a:t>
            </a:r>
            <a:r>
              <a:rPr lang="en-US" sz="2000" dirty="0" err="1">
                <a:cs typeface="Arial" charset="0"/>
              </a:rPr>
              <a:t>voltaje</a:t>
            </a:r>
            <a:endParaRPr lang="el-GR" sz="2000" dirty="0">
              <a:cs typeface="Arial" charset="0"/>
            </a:endParaRP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7621" y="5789343"/>
            <a:ext cx="1643074" cy="101714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728" y="1226280"/>
            <a:ext cx="6357982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C" sz="2000" dirty="0" smtClean="0"/>
              <a:t>Mediante la identidad de Euler y el teorema de superposición, una función forzada compleja se consideraría como la suma de una función forzada real y una imaginaria; la parte real de la respuesta compleja la produce la parte real de la función forzada compleja, en tanto que la parte imaginaria de la respuesta se debe a la parte imaginaria de la función forzada compleja.</a:t>
            </a:r>
            <a:endParaRPr lang="es-EC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357290" y="4534453"/>
            <a:ext cx="642942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C" sz="2000" dirty="0" smtClean="0"/>
              <a:t>La ventaja de este procedimiento es que las ecuaciones íntegro-diferenciales que describen la respuesta de estado permanente de un circuito se conviertan ahora en simples ecuaciones algebraicas.</a:t>
            </a:r>
            <a:endParaRPr lang="es-EC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Rectángulo"/>
          <p:cNvSpPr/>
          <p:nvPr/>
        </p:nvSpPr>
        <p:spPr>
          <a:xfrm>
            <a:off x="500034" y="6000768"/>
            <a:ext cx="3143272" cy="7143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7 Redondear rectángulo de esquina diagonal"/>
          <p:cNvSpPr/>
          <p:nvPr/>
        </p:nvSpPr>
        <p:spPr>
          <a:xfrm>
            <a:off x="357158" y="2143116"/>
            <a:ext cx="4500594" cy="571504"/>
          </a:xfrm>
          <a:prstGeom prst="round2Diag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Alternativa algebraica a las ecuaciones diferenciales</a:t>
            </a:r>
            <a:endParaRPr lang="es-EC" dirty="0"/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700088" y="3306764"/>
          <a:ext cx="5023814" cy="3459184"/>
        </p:xfrm>
        <a:graphic>
          <a:graphicData uri="http://schemas.openxmlformats.org/presentationml/2006/ole">
            <p:oleObj spid="_x0000_s66562" name="Ecuación" r:id="rId3" imgW="2730240" imgH="1879560" progId="Equation.3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00034" y="1785926"/>
            <a:ext cx="5429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Objetivo: encontrar una respuesta de corriente</a:t>
            </a:r>
            <a:endParaRPr lang="es-EC" sz="1600" dirty="0"/>
          </a:p>
        </p:txBody>
      </p:sp>
      <p:graphicFrame>
        <p:nvGraphicFramePr>
          <p:cNvPr id="5" name="4 Objeto"/>
          <p:cNvGraphicFramePr>
            <a:graphicFrameLocks noChangeAspect="1"/>
          </p:cNvGraphicFramePr>
          <p:nvPr/>
        </p:nvGraphicFramePr>
        <p:xfrm>
          <a:off x="573088" y="2214563"/>
          <a:ext cx="2073275" cy="457200"/>
        </p:xfrm>
        <a:graphic>
          <a:graphicData uri="http://schemas.openxmlformats.org/presentationml/2006/ole">
            <p:oleObj spid="_x0000_s66563" name="Ecuación" r:id="rId4" imgW="1091880" imgH="241200" progId="Equation.3">
              <p:embed/>
            </p:oleObj>
          </a:graphicData>
        </a:graphic>
      </p:graphicFrame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867025" y="2214563"/>
          <a:ext cx="2000250" cy="457200"/>
        </p:xfrm>
        <a:graphic>
          <a:graphicData uri="http://schemas.openxmlformats.org/presentationml/2006/ole">
            <p:oleObj spid="_x0000_s66564" name="Ecuación" r:id="rId5" imgW="1054080" imgH="241200" progId="Equation.3">
              <p:embed/>
            </p:oleObj>
          </a:graphicData>
        </a:graphic>
      </p:graphicFrame>
      <p:graphicFrame>
        <p:nvGraphicFramePr>
          <p:cNvPr id="66565" name="Object 5"/>
          <p:cNvGraphicFramePr>
            <a:graphicFrameLocks noChangeAspect="1"/>
          </p:cNvGraphicFramePr>
          <p:nvPr/>
        </p:nvGraphicFramePr>
        <p:xfrm>
          <a:off x="715963" y="2703513"/>
          <a:ext cx="2032000" cy="706437"/>
        </p:xfrm>
        <a:graphic>
          <a:graphicData uri="http://schemas.openxmlformats.org/presentationml/2006/ole">
            <p:oleObj spid="_x0000_s66565" name="Ecuación" r:id="rId6" imgW="1168200" imgH="406080" progId="Equation.3">
              <p:embed/>
            </p:oleObj>
          </a:graphicData>
        </a:graphic>
      </p:graphicFrame>
      <p:sp>
        <p:nvSpPr>
          <p:cNvPr id="9" name="8 Rectángulo"/>
          <p:cNvSpPr/>
          <p:nvPr/>
        </p:nvSpPr>
        <p:spPr>
          <a:xfrm>
            <a:off x="6286512" y="1928802"/>
            <a:ext cx="2214578" cy="28575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>
                <a:solidFill>
                  <a:schemeClr val="tx1"/>
                </a:solidFill>
              </a:rPr>
              <a:t>Funciones complejas</a:t>
            </a:r>
            <a:endParaRPr lang="es-EC" sz="1600" dirty="0">
              <a:solidFill>
                <a:schemeClr val="tx1"/>
              </a:solidFill>
            </a:endParaRPr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5000628" y="2071678"/>
            <a:ext cx="121444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5643570" y="2786058"/>
            <a:ext cx="3214710" cy="28575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tint val="66000"/>
                  <a:satMod val="160000"/>
                </a:schemeClr>
              </a:gs>
              <a:gs pos="50000">
                <a:schemeClr val="bg2">
                  <a:lumMod val="75000"/>
                  <a:tint val="44500"/>
                  <a:satMod val="160000"/>
                </a:schemeClr>
              </a:gs>
              <a:gs pos="100000">
                <a:schemeClr val="bg2">
                  <a:lumMod val="75000"/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>
                <a:solidFill>
                  <a:schemeClr val="tx1"/>
                </a:solidFill>
              </a:rPr>
              <a:t>Ecuación Diferencial circuito </a:t>
            </a:r>
            <a:r>
              <a:rPr lang="es-EC" sz="1600" i="1" dirty="0" smtClean="0">
                <a:solidFill>
                  <a:schemeClr val="tx1"/>
                </a:solidFill>
              </a:rPr>
              <a:t>RL</a:t>
            </a:r>
            <a:endParaRPr lang="es-EC" sz="1600" i="1" dirty="0">
              <a:solidFill>
                <a:schemeClr val="tx1"/>
              </a:solidFill>
            </a:endParaRPr>
          </a:p>
        </p:txBody>
      </p:sp>
      <p:cxnSp>
        <p:nvCxnSpPr>
          <p:cNvPr id="16" name="15 Forma"/>
          <p:cNvCxnSpPr>
            <a:endCxn id="12" idx="2"/>
          </p:cNvCxnSpPr>
          <p:nvPr/>
        </p:nvCxnSpPr>
        <p:spPr>
          <a:xfrm flipV="1">
            <a:off x="5857884" y="3071810"/>
            <a:ext cx="1393041" cy="57150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6438912" y="4071942"/>
            <a:ext cx="2214578" cy="28575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5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5">
                  <a:lumMod val="40000"/>
                  <a:lumOff val="60000"/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>
                <a:solidFill>
                  <a:schemeClr val="tx1"/>
                </a:solidFill>
              </a:rPr>
              <a:t>Factor común </a:t>
            </a:r>
            <a:r>
              <a:rPr lang="es-EC" sz="1600" i="1" dirty="0" err="1" smtClean="0">
                <a:solidFill>
                  <a:schemeClr val="tx1"/>
                </a:solidFill>
              </a:rPr>
              <a:t>e</a:t>
            </a:r>
            <a:r>
              <a:rPr lang="es-EC" sz="1600" i="1" baseline="30000" dirty="0" err="1" smtClean="0">
                <a:solidFill>
                  <a:schemeClr val="tx1"/>
                </a:solidFill>
              </a:rPr>
              <a:t>jwt</a:t>
            </a:r>
            <a:endParaRPr lang="es-EC" sz="1600" i="1" baseline="30000" dirty="0">
              <a:solidFill>
                <a:schemeClr val="tx1"/>
              </a:solidFill>
            </a:endParaRPr>
          </a:p>
        </p:txBody>
      </p:sp>
      <p:cxnSp>
        <p:nvCxnSpPr>
          <p:cNvPr id="19" name="18 Conector curvado"/>
          <p:cNvCxnSpPr>
            <a:endCxn id="17" idx="1"/>
          </p:cNvCxnSpPr>
          <p:nvPr/>
        </p:nvCxnSpPr>
        <p:spPr>
          <a:xfrm flipV="1">
            <a:off x="5572132" y="4214818"/>
            <a:ext cx="866780" cy="5000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Rectángulo"/>
          <p:cNvSpPr/>
          <p:nvPr/>
        </p:nvSpPr>
        <p:spPr>
          <a:xfrm>
            <a:off x="5500694" y="5429264"/>
            <a:ext cx="3214710" cy="1285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>
                <a:solidFill>
                  <a:schemeClr val="tx1"/>
                </a:solidFill>
              </a:rPr>
              <a:t>Objetivo final, se encontró una respuesta </a:t>
            </a:r>
            <a:r>
              <a:rPr lang="es-EC" sz="1600" i="1" dirty="0" smtClean="0">
                <a:solidFill>
                  <a:schemeClr val="tx1"/>
                </a:solidFill>
              </a:rPr>
              <a:t>compleja</a:t>
            </a:r>
            <a:r>
              <a:rPr lang="es-EC" sz="1600" dirty="0" smtClean="0">
                <a:solidFill>
                  <a:schemeClr val="tx1"/>
                </a:solidFill>
              </a:rPr>
              <a:t> para la corriente, que NO depende del tiempo.</a:t>
            </a:r>
            <a:endParaRPr lang="es-EC" sz="1600" i="1" dirty="0">
              <a:solidFill>
                <a:schemeClr val="tx1"/>
              </a:solidFill>
            </a:endParaRPr>
          </a:p>
        </p:txBody>
      </p:sp>
      <p:cxnSp>
        <p:nvCxnSpPr>
          <p:cNvPr id="23" name="22 Conector curvado"/>
          <p:cNvCxnSpPr>
            <a:endCxn id="21" idx="1"/>
          </p:cNvCxnSpPr>
          <p:nvPr/>
        </p:nvCxnSpPr>
        <p:spPr>
          <a:xfrm flipV="1">
            <a:off x="3714744" y="6072206"/>
            <a:ext cx="1785950" cy="50006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 animBg="1"/>
      <p:bldP spid="2" grpId="0"/>
      <p:bldP spid="4" grpId="0"/>
      <p:bldP spid="9" grpId="0" animBg="1"/>
      <p:bldP spid="12" grpId="0" animBg="1"/>
      <p:bldP spid="17" grpId="0" animBg="1"/>
      <p:bldP spid="2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 redondeado"/>
          <p:cNvSpPr/>
          <p:nvPr/>
        </p:nvSpPr>
        <p:spPr>
          <a:xfrm>
            <a:off x="1071538" y="5429264"/>
            <a:ext cx="3286148" cy="107157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2" name="11 Rectángulo"/>
          <p:cNvSpPr/>
          <p:nvPr/>
        </p:nvSpPr>
        <p:spPr>
          <a:xfrm>
            <a:off x="1071538" y="2849558"/>
            <a:ext cx="2428892" cy="107157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9848"/>
          </a:xfrm>
        </p:spPr>
        <p:txBody>
          <a:bodyPr/>
          <a:lstStyle/>
          <a:p>
            <a:r>
              <a:rPr lang="es-EC" dirty="0" smtClean="0"/>
              <a:t>Representar respuesta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714348" y="170234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Sabiendo que:</a:t>
            </a:r>
            <a:endParaRPr lang="es-EC" dirty="0"/>
          </a:p>
        </p:txBody>
      </p:sp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3517900" y="1299862"/>
          <a:ext cx="4197372" cy="986130"/>
        </p:xfrm>
        <a:graphic>
          <a:graphicData uri="http://schemas.openxmlformats.org/presentationml/2006/ole">
            <p:oleObj spid="_x0000_s67588" name="Ecuación" r:id="rId3" imgW="2108160" imgH="495000" progId="Equation.3">
              <p:embed/>
            </p:oleObj>
          </a:graphicData>
        </a:graphic>
      </p:graphicFrame>
      <p:cxnSp>
        <p:nvCxnSpPr>
          <p:cNvPr id="8" name="7 Conector recto de flecha"/>
          <p:cNvCxnSpPr/>
          <p:nvPr/>
        </p:nvCxnSpPr>
        <p:spPr>
          <a:xfrm>
            <a:off x="2416160" y="1895464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14348" y="2416726"/>
            <a:ext cx="5072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Expresaremos esta respuesta en forma polar:</a:t>
            </a:r>
            <a:endParaRPr lang="es-EC" sz="16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1071538" y="2887658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Obtenemos la magnitud:</a:t>
            </a:r>
            <a:endParaRPr lang="es-EC" sz="1600" dirty="0"/>
          </a:p>
        </p:txBody>
      </p:sp>
      <p:graphicFrame>
        <p:nvGraphicFramePr>
          <p:cNvPr id="11" name="10 Objeto"/>
          <p:cNvGraphicFramePr>
            <a:graphicFrameLocks noChangeAspect="1"/>
          </p:cNvGraphicFramePr>
          <p:nvPr/>
        </p:nvGraphicFramePr>
        <p:xfrm>
          <a:off x="1293790" y="3160710"/>
          <a:ext cx="1958378" cy="715966"/>
        </p:xfrm>
        <a:graphic>
          <a:graphicData uri="http://schemas.openxmlformats.org/presentationml/2006/ole">
            <p:oleObj spid="_x0000_s67589" name="Ecuación" r:id="rId4" imgW="1180800" imgH="431640" progId="Equation.3">
              <p:embed/>
            </p:oleObj>
          </a:graphicData>
        </a:graphic>
      </p:graphicFrame>
      <p:sp>
        <p:nvSpPr>
          <p:cNvPr id="13" name="12 Rectángulo"/>
          <p:cNvSpPr/>
          <p:nvPr/>
        </p:nvSpPr>
        <p:spPr>
          <a:xfrm>
            <a:off x="5000628" y="2857496"/>
            <a:ext cx="2428892" cy="1071570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4" name="13 CuadroTexto"/>
          <p:cNvSpPr txBox="1"/>
          <p:nvPr/>
        </p:nvSpPr>
        <p:spPr>
          <a:xfrm>
            <a:off x="5000628" y="2895596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Obtenemos el ángulo:</a:t>
            </a:r>
            <a:endParaRPr lang="es-EC" sz="1600" dirty="0"/>
          </a:p>
        </p:txBody>
      </p:sp>
      <p:graphicFrame>
        <p:nvGraphicFramePr>
          <p:cNvPr id="15" name="14 Objeto"/>
          <p:cNvGraphicFramePr>
            <a:graphicFrameLocks noChangeAspect="1"/>
          </p:cNvGraphicFramePr>
          <p:nvPr/>
        </p:nvGraphicFramePr>
        <p:xfrm>
          <a:off x="5295900" y="3168650"/>
          <a:ext cx="1811338" cy="715963"/>
        </p:xfrm>
        <a:graphic>
          <a:graphicData uri="http://schemas.openxmlformats.org/presentationml/2006/ole">
            <p:oleObj spid="_x0000_s67590" name="Ecuación" r:id="rId5" imgW="1091880" imgH="431640" progId="Equation.3">
              <p:embed/>
            </p:oleObj>
          </a:graphicData>
        </a:graphic>
      </p:graphicFrame>
      <p:graphicFrame>
        <p:nvGraphicFramePr>
          <p:cNvPr id="16" name="15 Objeto"/>
          <p:cNvGraphicFramePr>
            <a:graphicFrameLocks noChangeAspect="1"/>
          </p:cNvGraphicFramePr>
          <p:nvPr/>
        </p:nvGraphicFramePr>
        <p:xfrm>
          <a:off x="1000100" y="4429132"/>
          <a:ext cx="2286016" cy="571504"/>
        </p:xfrm>
        <a:graphic>
          <a:graphicData uri="http://schemas.openxmlformats.org/presentationml/2006/ole">
            <p:oleObj spid="_x0000_s67591" name="Ecuación" r:id="rId6" imgW="965160" imgH="241200" progId="Equation.3">
              <p:embed/>
            </p:oleObj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1000100" y="4162016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Forma polar:</a:t>
            </a:r>
            <a:endParaRPr lang="es-EC" sz="1600" dirty="0"/>
          </a:p>
        </p:txBody>
      </p:sp>
      <p:graphicFrame>
        <p:nvGraphicFramePr>
          <p:cNvPr id="67592" name="Object 8"/>
          <p:cNvGraphicFramePr>
            <a:graphicFrameLocks noChangeAspect="1"/>
          </p:cNvGraphicFramePr>
          <p:nvPr/>
        </p:nvGraphicFramePr>
        <p:xfrm>
          <a:off x="1214414" y="5572140"/>
          <a:ext cx="2977434" cy="785833"/>
        </p:xfrm>
        <a:graphic>
          <a:graphicData uri="http://schemas.openxmlformats.org/presentationml/2006/ole">
            <p:oleObj spid="_x0000_s67592" name="Ecuación" r:id="rId7" imgW="914400" imgH="241200" progId="Equation.3">
              <p:embed/>
            </p:oleObj>
          </a:graphicData>
        </a:graphic>
      </p:graphicFrame>
      <p:sp>
        <p:nvSpPr>
          <p:cNvPr id="20" name="19 CuadroTexto"/>
          <p:cNvSpPr txBox="1"/>
          <p:nvPr/>
        </p:nvSpPr>
        <p:spPr>
          <a:xfrm>
            <a:off x="1000100" y="5019272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1600" dirty="0" smtClean="0"/>
              <a:t>Expresamos el ángulo con una galera:</a:t>
            </a:r>
            <a:endParaRPr lang="es-EC" sz="1600" dirty="0"/>
          </a:p>
        </p:txBody>
      </p:sp>
      <p:sp>
        <p:nvSpPr>
          <p:cNvPr id="21" name="20 Rectángulo"/>
          <p:cNvSpPr/>
          <p:nvPr/>
        </p:nvSpPr>
        <p:spPr>
          <a:xfrm>
            <a:off x="5000628" y="4643446"/>
            <a:ext cx="3786214" cy="12858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dirty="0" smtClean="0">
                <a:solidFill>
                  <a:schemeClr val="tx1"/>
                </a:solidFill>
              </a:rPr>
              <a:t>Éste resultado, se llamará respuesta en el </a:t>
            </a:r>
            <a:r>
              <a:rPr lang="es-EC" sz="1600" b="1" dirty="0" smtClean="0">
                <a:solidFill>
                  <a:schemeClr val="tx1"/>
                </a:solidFill>
              </a:rPr>
              <a:t>DOMINIO DE LA FRECUENCIA</a:t>
            </a:r>
            <a:r>
              <a:rPr lang="es-EC" sz="1600" dirty="0" smtClean="0">
                <a:solidFill>
                  <a:schemeClr val="tx1"/>
                </a:solidFill>
              </a:rPr>
              <a:t>, ya que únicamente depende de ésta. Ya no depende del tiempo.</a:t>
            </a:r>
            <a:endParaRPr lang="es-EC" sz="1600" dirty="0">
              <a:solidFill>
                <a:schemeClr val="tx1"/>
              </a:solidFill>
            </a:endParaRPr>
          </a:p>
        </p:txBody>
      </p:sp>
      <p:cxnSp>
        <p:nvCxnSpPr>
          <p:cNvPr id="23" name="22 Forma"/>
          <p:cNvCxnSpPr>
            <a:endCxn id="21" idx="2"/>
          </p:cNvCxnSpPr>
          <p:nvPr/>
        </p:nvCxnSpPr>
        <p:spPr>
          <a:xfrm flipV="1">
            <a:off x="4500562" y="5929330"/>
            <a:ext cx="2393173" cy="35719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2" grpId="0" animBg="1"/>
      <p:bldP spid="2" grpId="0"/>
      <p:bldP spid="3" grpId="0"/>
      <p:bldP spid="9" grpId="0"/>
      <p:bldP spid="10" grpId="0"/>
      <p:bldP spid="13" grpId="0" animBg="1"/>
      <p:bldP spid="14" grpId="0"/>
      <p:bldP spid="17" grpId="0"/>
      <p:bldP spid="20" grpId="0"/>
      <p:bldP spid="2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142844" y="1785928"/>
          <a:ext cx="8715436" cy="3518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859"/>
                <a:gridCol w="1893107"/>
                <a:gridCol w="2071702"/>
                <a:gridCol w="2571768"/>
              </a:tblGrid>
              <a:tr h="559597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Dominio de la Frecuencia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Representación</a:t>
                      </a:r>
                      <a:r>
                        <a:rPr lang="es-ES" baseline="0" dirty="0" smtClean="0"/>
                        <a:t> Compacta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Dominio</a:t>
                      </a:r>
                      <a:r>
                        <a:rPr lang="es-ES" baseline="0" dirty="0" smtClean="0"/>
                        <a:t> del Tiempo</a:t>
                      </a:r>
                      <a:endParaRPr lang="es-ES" dirty="0"/>
                    </a:p>
                  </a:txBody>
                  <a:tcPr/>
                </a:tc>
              </a:tr>
              <a:tr h="559597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Voltaje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59597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Corriente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59597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Reactancia</a:t>
                      </a:r>
                    </a:p>
                    <a:p>
                      <a:pPr algn="l"/>
                      <a:r>
                        <a:rPr lang="es-ES" dirty="0" smtClean="0"/>
                        <a:t>Inductiva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59597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Resistencia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559597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Impedancia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69848"/>
          </a:xfrm>
        </p:spPr>
        <p:txBody>
          <a:bodyPr/>
          <a:lstStyle/>
          <a:p>
            <a:r>
              <a:rPr lang="es-EC" dirty="0" smtClean="0"/>
              <a:t>Recapitulando…</a:t>
            </a:r>
            <a:endParaRPr lang="es-EC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2793797" y="2508936"/>
          <a:ext cx="1421013" cy="491436"/>
        </p:xfrm>
        <a:graphic>
          <a:graphicData uri="http://schemas.openxmlformats.org/presentationml/2006/ole">
            <p:oleObj spid="_x0000_s69634" name="Ecuación" r:id="rId3" imgW="761760" imgH="241200" progId="Equation.3">
              <p:embed/>
            </p:oleObj>
          </a:graphicData>
        </a:graphic>
      </p:graphicFrame>
      <p:graphicFrame>
        <p:nvGraphicFramePr>
          <p:cNvPr id="69635" name="Object 3"/>
          <p:cNvGraphicFramePr>
            <a:graphicFrameLocks noChangeAspect="1"/>
          </p:cNvGraphicFramePr>
          <p:nvPr/>
        </p:nvGraphicFramePr>
        <p:xfrm>
          <a:off x="4572000" y="2508247"/>
          <a:ext cx="1492250" cy="492125"/>
        </p:xfrm>
        <a:graphic>
          <a:graphicData uri="http://schemas.openxmlformats.org/presentationml/2006/ole">
            <p:oleObj spid="_x0000_s69635" name="Ecuación" r:id="rId4" imgW="799920" imgH="241200" progId="Equation.3">
              <p:embed/>
            </p:oleObj>
          </a:graphicData>
        </a:graphic>
      </p:graphicFrame>
      <p:graphicFrame>
        <p:nvGraphicFramePr>
          <p:cNvPr id="69636" name="Object 4"/>
          <p:cNvGraphicFramePr>
            <a:graphicFrameLocks noChangeAspect="1"/>
          </p:cNvGraphicFramePr>
          <p:nvPr/>
        </p:nvGraphicFramePr>
        <p:xfrm>
          <a:off x="6429388" y="2467857"/>
          <a:ext cx="2214578" cy="389639"/>
        </p:xfrm>
        <a:graphic>
          <a:graphicData uri="http://schemas.openxmlformats.org/presentationml/2006/ole">
            <p:oleObj spid="_x0000_s69636" name="Ecuación" r:id="rId5" imgW="1422360" imgH="228600" progId="Equation.3">
              <p:embed/>
            </p:oleObj>
          </a:graphicData>
        </a:graphic>
      </p:graphicFrame>
      <p:graphicFrame>
        <p:nvGraphicFramePr>
          <p:cNvPr id="69637" name="Object 5"/>
          <p:cNvGraphicFramePr>
            <a:graphicFrameLocks noChangeAspect="1"/>
          </p:cNvGraphicFramePr>
          <p:nvPr/>
        </p:nvGraphicFramePr>
        <p:xfrm>
          <a:off x="2786050" y="3079751"/>
          <a:ext cx="1303338" cy="492125"/>
        </p:xfrm>
        <a:graphic>
          <a:graphicData uri="http://schemas.openxmlformats.org/presentationml/2006/ole">
            <p:oleObj spid="_x0000_s69637" name="Ecuación" r:id="rId6" imgW="698400" imgH="241200" progId="Equation.3">
              <p:embed/>
            </p:oleObj>
          </a:graphicData>
        </a:graphic>
      </p:graphicFrame>
      <p:graphicFrame>
        <p:nvGraphicFramePr>
          <p:cNvPr id="69638" name="Object 6"/>
          <p:cNvGraphicFramePr>
            <a:graphicFrameLocks noChangeAspect="1"/>
          </p:cNvGraphicFramePr>
          <p:nvPr/>
        </p:nvGraphicFramePr>
        <p:xfrm>
          <a:off x="4500562" y="3033609"/>
          <a:ext cx="1643074" cy="538267"/>
        </p:xfrm>
        <a:graphic>
          <a:graphicData uri="http://schemas.openxmlformats.org/presentationml/2006/ole">
            <p:oleObj spid="_x0000_s69638" name="Ecuación" r:id="rId7" imgW="736560" imgH="241200" progId="Equation.3">
              <p:embed/>
            </p:oleObj>
          </a:graphicData>
        </a:graphic>
      </p:graphicFrame>
      <p:graphicFrame>
        <p:nvGraphicFramePr>
          <p:cNvPr id="69639" name="Object 7"/>
          <p:cNvGraphicFramePr>
            <a:graphicFrameLocks noChangeAspect="1"/>
          </p:cNvGraphicFramePr>
          <p:nvPr/>
        </p:nvGraphicFramePr>
        <p:xfrm>
          <a:off x="6429388" y="3071810"/>
          <a:ext cx="2135188" cy="388937"/>
        </p:xfrm>
        <a:graphic>
          <a:graphicData uri="http://schemas.openxmlformats.org/presentationml/2006/ole">
            <p:oleObj spid="_x0000_s69639" name="Ecuación" r:id="rId8" imgW="1371600" imgH="228600" progId="Equation.3">
              <p:embed/>
            </p:oleObj>
          </a:graphicData>
        </a:graphic>
      </p:graphicFrame>
      <p:cxnSp>
        <p:nvCxnSpPr>
          <p:cNvPr id="12" name="11 Conector recto"/>
          <p:cNvCxnSpPr/>
          <p:nvPr/>
        </p:nvCxnSpPr>
        <p:spPr>
          <a:xfrm>
            <a:off x="6929454" y="5070486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9641" name="Object 9"/>
          <p:cNvGraphicFramePr>
            <a:graphicFrameLocks noChangeAspect="1"/>
          </p:cNvGraphicFramePr>
          <p:nvPr/>
        </p:nvGraphicFramePr>
        <p:xfrm>
          <a:off x="2478088" y="3695700"/>
          <a:ext cx="1768475" cy="396875"/>
        </p:xfrm>
        <a:graphic>
          <a:graphicData uri="http://schemas.openxmlformats.org/presentationml/2006/ole">
            <p:oleObj spid="_x0000_s69641" name="Ecuación" r:id="rId9" imgW="1104840" imgH="253800" progId="Equation.3">
              <p:embed/>
            </p:oleObj>
          </a:graphicData>
        </a:graphic>
      </p:graphicFrame>
      <p:graphicFrame>
        <p:nvGraphicFramePr>
          <p:cNvPr id="18" name="17 Objeto"/>
          <p:cNvGraphicFramePr>
            <a:graphicFrameLocks noChangeAspect="1"/>
          </p:cNvGraphicFramePr>
          <p:nvPr/>
        </p:nvGraphicFramePr>
        <p:xfrm>
          <a:off x="2000232" y="2500306"/>
          <a:ext cx="263525" cy="309562"/>
        </p:xfrm>
        <a:graphic>
          <a:graphicData uri="http://schemas.openxmlformats.org/presentationml/2006/ole">
            <p:oleObj spid="_x0000_s69644" name="Ecuación" r:id="rId10" imgW="152280" imgH="177480" progId="Equation.3">
              <p:embed/>
            </p:oleObj>
          </a:graphicData>
        </a:graphic>
      </p:graphicFrame>
      <p:graphicFrame>
        <p:nvGraphicFramePr>
          <p:cNvPr id="69645" name="Object 13"/>
          <p:cNvGraphicFramePr>
            <a:graphicFrameLocks noChangeAspect="1"/>
          </p:cNvGraphicFramePr>
          <p:nvPr/>
        </p:nvGraphicFramePr>
        <p:xfrm>
          <a:off x="1995471" y="3070225"/>
          <a:ext cx="219075" cy="287337"/>
        </p:xfrm>
        <a:graphic>
          <a:graphicData uri="http://schemas.openxmlformats.org/presentationml/2006/ole">
            <p:oleObj spid="_x0000_s69645" name="Ecuación" r:id="rId11" imgW="126720" imgH="164880" progId="Equation.3">
              <p:embed/>
            </p:oleObj>
          </a:graphicData>
        </a:graphic>
      </p:graphicFrame>
      <p:graphicFrame>
        <p:nvGraphicFramePr>
          <p:cNvPr id="69646" name="Object 14"/>
          <p:cNvGraphicFramePr>
            <a:graphicFrameLocks noChangeAspect="1"/>
          </p:cNvGraphicFramePr>
          <p:nvPr/>
        </p:nvGraphicFramePr>
        <p:xfrm>
          <a:off x="1971675" y="4286256"/>
          <a:ext cx="263525" cy="287338"/>
        </p:xfrm>
        <a:graphic>
          <a:graphicData uri="http://schemas.openxmlformats.org/presentationml/2006/ole">
            <p:oleObj spid="_x0000_s69646" name="Ecuación" r:id="rId12" imgW="152280" imgH="164880" progId="Equation.3">
              <p:embed/>
            </p:oleObj>
          </a:graphicData>
        </a:graphic>
      </p:graphicFrame>
      <p:sp>
        <p:nvSpPr>
          <p:cNvPr id="22" name="21 CuadroTexto"/>
          <p:cNvSpPr txBox="1"/>
          <p:nvPr/>
        </p:nvSpPr>
        <p:spPr>
          <a:xfrm>
            <a:off x="2428860" y="1071546"/>
            <a:ext cx="4286280" cy="64633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tint val="66000"/>
                  <a:satMod val="160000"/>
                </a:schemeClr>
              </a:gs>
              <a:gs pos="50000">
                <a:schemeClr val="accent6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Representaciones en el dominio del Tiempo y en el dominio de la Frecuencia</a:t>
            </a:r>
            <a:endParaRPr lang="es-EC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71472" y="5506066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La respuesta en dominio de la frecuencia del voltaje y la corriente, contienen los datos necesarios para poder representarla en el tiempo, es decir: amplitud y ángulo de fase.</a:t>
            </a:r>
            <a:endParaRPr lang="es-EC" dirty="0"/>
          </a:p>
        </p:txBody>
      </p:sp>
      <p:graphicFrame>
        <p:nvGraphicFramePr>
          <p:cNvPr id="69647" name="Object 15"/>
          <p:cNvGraphicFramePr>
            <a:graphicFrameLocks noChangeAspect="1"/>
          </p:cNvGraphicFramePr>
          <p:nvPr/>
        </p:nvGraphicFramePr>
        <p:xfrm>
          <a:off x="4500563" y="3714752"/>
          <a:ext cx="1643062" cy="452436"/>
        </p:xfrm>
        <a:graphic>
          <a:graphicData uri="http://schemas.openxmlformats.org/presentationml/2006/ole">
            <p:oleObj spid="_x0000_s69647" name="Ecuación" r:id="rId13" imgW="736560" imgH="228600" progId="Equation.3">
              <p:embed/>
            </p:oleObj>
          </a:graphicData>
        </a:graphic>
      </p:graphicFrame>
      <p:graphicFrame>
        <p:nvGraphicFramePr>
          <p:cNvPr id="69648" name="Object 16"/>
          <p:cNvGraphicFramePr>
            <a:graphicFrameLocks noChangeAspect="1"/>
          </p:cNvGraphicFramePr>
          <p:nvPr/>
        </p:nvGraphicFramePr>
        <p:xfrm>
          <a:off x="6924675" y="3714752"/>
          <a:ext cx="793750" cy="352423"/>
        </p:xfrm>
        <a:graphic>
          <a:graphicData uri="http://schemas.openxmlformats.org/presentationml/2006/ole">
            <p:oleObj spid="_x0000_s69648" name="Ecuación" r:id="rId14" imgW="355320" imgH="215640" progId="Equation.3">
              <p:embed/>
            </p:oleObj>
          </a:graphicData>
        </a:graphic>
      </p:graphicFrame>
      <p:graphicFrame>
        <p:nvGraphicFramePr>
          <p:cNvPr id="69649" name="Object 17"/>
          <p:cNvGraphicFramePr>
            <a:graphicFrameLocks noChangeAspect="1"/>
          </p:cNvGraphicFramePr>
          <p:nvPr/>
        </p:nvGraphicFramePr>
        <p:xfrm>
          <a:off x="1908175" y="3670300"/>
          <a:ext cx="350838" cy="374650"/>
        </p:xfrm>
        <a:graphic>
          <a:graphicData uri="http://schemas.openxmlformats.org/presentationml/2006/ole">
            <p:oleObj spid="_x0000_s69649" name="Ecuación" r:id="rId15" imgW="203040" imgH="215640" progId="Equation.3">
              <p:embed/>
            </p:oleObj>
          </a:graphicData>
        </a:graphic>
      </p:graphicFrame>
      <p:graphicFrame>
        <p:nvGraphicFramePr>
          <p:cNvPr id="69650" name="Object 18"/>
          <p:cNvGraphicFramePr>
            <a:graphicFrameLocks noChangeAspect="1"/>
          </p:cNvGraphicFramePr>
          <p:nvPr/>
        </p:nvGraphicFramePr>
        <p:xfrm>
          <a:off x="2857488" y="4143380"/>
          <a:ext cx="793750" cy="509587"/>
        </p:xfrm>
        <a:graphic>
          <a:graphicData uri="http://schemas.openxmlformats.org/presentationml/2006/ole">
            <p:oleObj spid="_x0000_s69650" name="Ecuación" r:id="rId16" imgW="355320" imgH="228600" progId="Equation.3">
              <p:embed/>
            </p:oleObj>
          </a:graphicData>
        </a:graphic>
      </p:graphicFrame>
      <p:graphicFrame>
        <p:nvGraphicFramePr>
          <p:cNvPr id="69651" name="Object 19"/>
          <p:cNvGraphicFramePr>
            <a:graphicFrameLocks noChangeAspect="1"/>
          </p:cNvGraphicFramePr>
          <p:nvPr/>
        </p:nvGraphicFramePr>
        <p:xfrm>
          <a:off x="4830763" y="4286256"/>
          <a:ext cx="849312" cy="338131"/>
        </p:xfrm>
        <a:graphic>
          <a:graphicData uri="http://schemas.openxmlformats.org/presentationml/2006/ole">
            <p:oleObj spid="_x0000_s69651" name="Ecuación" r:id="rId17" imgW="380880" imgH="203040" progId="Equation.3">
              <p:embed/>
            </p:oleObj>
          </a:graphicData>
        </a:graphic>
      </p:graphicFrame>
      <p:graphicFrame>
        <p:nvGraphicFramePr>
          <p:cNvPr id="69652" name="Object 20"/>
          <p:cNvGraphicFramePr>
            <a:graphicFrameLocks noChangeAspect="1"/>
          </p:cNvGraphicFramePr>
          <p:nvPr/>
        </p:nvGraphicFramePr>
        <p:xfrm>
          <a:off x="6929454" y="4286256"/>
          <a:ext cx="765175" cy="409574"/>
        </p:xfrm>
        <a:graphic>
          <a:graphicData uri="http://schemas.openxmlformats.org/presentationml/2006/ole">
            <p:oleObj spid="_x0000_s69652" name="Ecuación" r:id="rId18" imgW="342720" imgH="215640" progId="Equation.3">
              <p:embed/>
            </p:oleObj>
          </a:graphicData>
        </a:graphic>
      </p:graphicFrame>
      <p:graphicFrame>
        <p:nvGraphicFramePr>
          <p:cNvPr id="69653" name="Object 21"/>
          <p:cNvGraphicFramePr>
            <a:graphicFrameLocks noChangeAspect="1"/>
          </p:cNvGraphicFramePr>
          <p:nvPr/>
        </p:nvGraphicFramePr>
        <p:xfrm>
          <a:off x="1939925" y="4835525"/>
          <a:ext cx="285750" cy="331788"/>
        </p:xfrm>
        <a:graphic>
          <a:graphicData uri="http://schemas.openxmlformats.org/presentationml/2006/ole">
            <p:oleObj spid="_x0000_s69653" name="Ecuación" r:id="rId19" imgW="164880" imgH="190440" progId="Equation.3">
              <p:embed/>
            </p:oleObj>
          </a:graphicData>
        </a:graphic>
      </p:graphicFrame>
      <p:graphicFrame>
        <p:nvGraphicFramePr>
          <p:cNvPr id="69654" name="Object 22"/>
          <p:cNvGraphicFramePr>
            <a:graphicFrameLocks noChangeAspect="1"/>
          </p:cNvGraphicFramePr>
          <p:nvPr/>
        </p:nvGraphicFramePr>
        <p:xfrm>
          <a:off x="2633665" y="4786321"/>
          <a:ext cx="1366831" cy="500067"/>
        </p:xfrm>
        <a:graphic>
          <a:graphicData uri="http://schemas.openxmlformats.org/presentationml/2006/ole">
            <p:oleObj spid="_x0000_s69654" name="Ecuación" r:id="rId20" imgW="812520" imgH="444240" progId="Equation.3">
              <p:embed/>
            </p:oleObj>
          </a:graphicData>
        </a:graphic>
      </p:graphicFrame>
      <p:graphicFrame>
        <p:nvGraphicFramePr>
          <p:cNvPr id="69655" name="Object 23"/>
          <p:cNvGraphicFramePr>
            <a:graphicFrameLocks noChangeAspect="1"/>
          </p:cNvGraphicFramePr>
          <p:nvPr/>
        </p:nvGraphicFramePr>
        <p:xfrm>
          <a:off x="4786314" y="4929198"/>
          <a:ext cx="937984" cy="406391"/>
        </p:xfrm>
        <a:graphic>
          <a:graphicData uri="http://schemas.openxmlformats.org/presentationml/2006/ole">
            <p:oleObj spid="_x0000_s69655" name="Ecuación" r:id="rId21" imgW="431640" imgH="27936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9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9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9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9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9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9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9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9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9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9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9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9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9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9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9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 animBg="1"/>
      <p:bldP spid="2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43 Rectángulo"/>
          <p:cNvSpPr/>
          <p:nvPr/>
        </p:nvSpPr>
        <p:spPr>
          <a:xfrm>
            <a:off x="357158" y="2000240"/>
            <a:ext cx="4643470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69848"/>
          </a:xfrm>
        </p:spPr>
        <p:txBody>
          <a:bodyPr/>
          <a:lstStyle/>
          <a:p>
            <a:r>
              <a:rPr lang="es-EC" dirty="0" smtClean="0"/>
              <a:t>Ejemplo…</a:t>
            </a:r>
            <a:endParaRPr lang="es-EC" dirty="0"/>
          </a:p>
        </p:txBody>
      </p:sp>
      <p:grpSp>
        <p:nvGrpSpPr>
          <p:cNvPr id="41" name="40 Grupo"/>
          <p:cNvGrpSpPr/>
          <p:nvPr/>
        </p:nvGrpSpPr>
        <p:grpSpPr>
          <a:xfrm>
            <a:off x="163482" y="2487616"/>
            <a:ext cx="3392480" cy="3227400"/>
            <a:chOff x="179388" y="1714488"/>
            <a:chExt cx="3392480" cy="3227400"/>
          </a:xfrm>
        </p:grpSpPr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431800" y="3922713"/>
              <a:ext cx="0" cy="5397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179388" y="3354388"/>
              <a:ext cx="539750" cy="57785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431800" y="2493963"/>
              <a:ext cx="0" cy="863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6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66713" y="3427413"/>
              <a:ext cx="142875" cy="1444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s-EC" sz="3600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7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63538" y="3815081"/>
              <a:ext cx="142875" cy="4571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s-EC" sz="3600" kern="10" dirty="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23850" y="3571875"/>
              <a:ext cx="252413" cy="179388"/>
            </a:xfrm>
            <a:custGeom>
              <a:avLst/>
              <a:gdLst/>
              <a:ahLst/>
              <a:cxnLst>
                <a:cxn ang="0">
                  <a:pos x="0" y="182"/>
                </a:cxn>
                <a:cxn ang="0">
                  <a:pos x="46" y="46"/>
                </a:cxn>
                <a:cxn ang="0">
                  <a:pos x="136" y="182"/>
                </a:cxn>
                <a:cxn ang="0">
                  <a:pos x="227" y="0"/>
                </a:cxn>
              </a:cxnLst>
              <a:rect l="0" t="0" r="r" b="b"/>
              <a:pathLst>
                <a:path w="227" h="190">
                  <a:moveTo>
                    <a:pt x="0" y="182"/>
                  </a:moveTo>
                  <a:cubicBezTo>
                    <a:pt x="11" y="114"/>
                    <a:pt x="23" y="46"/>
                    <a:pt x="46" y="46"/>
                  </a:cubicBezTo>
                  <a:cubicBezTo>
                    <a:pt x="69" y="46"/>
                    <a:pt x="106" y="190"/>
                    <a:pt x="136" y="182"/>
                  </a:cubicBezTo>
                  <a:cubicBezTo>
                    <a:pt x="166" y="174"/>
                    <a:pt x="212" y="30"/>
                    <a:pt x="227" y="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rot="5400000">
              <a:off x="791369" y="2134394"/>
              <a:ext cx="0" cy="7191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rot="5400000">
              <a:off x="1587500" y="3300413"/>
              <a:ext cx="0" cy="23050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rot="5400000">
              <a:off x="1121576" y="2313781"/>
              <a:ext cx="217488" cy="1428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rot="16200000" flipH="1">
              <a:off x="1259682" y="2332814"/>
              <a:ext cx="215900" cy="1444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rot="5400000">
              <a:off x="1402557" y="2313781"/>
              <a:ext cx="217488" cy="1428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rot="16200000" flipH="1">
              <a:off x="1547019" y="2312194"/>
              <a:ext cx="215900" cy="1444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rot="5400000">
              <a:off x="1691482" y="2313781"/>
              <a:ext cx="217488" cy="1428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 rot="16200000" flipH="1">
              <a:off x="1835944" y="2312194"/>
              <a:ext cx="215900" cy="1444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 rot="5400000">
              <a:off x="2377282" y="2134394"/>
              <a:ext cx="0" cy="7191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2736850" y="3789363"/>
              <a:ext cx="0" cy="647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2736850" y="2493963"/>
              <a:ext cx="0" cy="7191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 rot="5400000">
              <a:off x="2590800" y="3140075"/>
              <a:ext cx="252413" cy="25241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 rot="5400000">
              <a:off x="2592387" y="3355976"/>
              <a:ext cx="252413" cy="25241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2" name="AutoShape 24"/>
            <p:cNvSpPr>
              <a:spLocks noChangeArrowheads="1"/>
            </p:cNvSpPr>
            <p:nvPr/>
          </p:nvSpPr>
          <p:spPr bwMode="auto">
            <a:xfrm rot="5400000">
              <a:off x="2592387" y="3571876"/>
              <a:ext cx="252413" cy="252412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785786" y="1714488"/>
              <a:ext cx="1585913" cy="503238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s-EC" sz="3200" dirty="0">
                  <a:solidFill>
                    <a:srgbClr val="FF0000"/>
                  </a:solidFill>
                </a:rPr>
                <a:t>+</a:t>
              </a:r>
              <a:r>
                <a:rPr lang="es-EC" sz="4000" dirty="0">
                  <a:solidFill>
                    <a:srgbClr val="FF0000"/>
                  </a:solidFill>
                </a:rPr>
                <a:t> 4</a:t>
              </a:r>
              <a:r>
                <a:rPr lang="es-EC" sz="2800" dirty="0">
                  <a:solidFill>
                    <a:srgbClr val="FF0000"/>
                  </a:solidFill>
                </a:rPr>
                <a:t>Ω  </a:t>
              </a:r>
              <a:r>
                <a:rPr lang="es-EC" sz="32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2846383" y="2781300"/>
              <a:ext cx="725485" cy="136842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s-EC" sz="3200" dirty="0">
                  <a:solidFill>
                    <a:srgbClr val="FF0000"/>
                  </a:solidFill>
                </a:rPr>
                <a:t>+</a:t>
              </a:r>
              <a:r>
                <a:rPr lang="es-EC" sz="4000" dirty="0">
                  <a:solidFill>
                    <a:srgbClr val="FF0000"/>
                  </a:solidFill>
                </a:rPr>
                <a:t/>
              </a:r>
              <a:br>
                <a:rPr lang="es-EC" sz="4000" dirty="0">
                  <a:solidFill>
                    <a:srgbClr val="FF0000"/>
                  </a:solidFill>
                </a:rPr>
              </a:br>
              <a:r>
                <a:rPr lang="es-EC" sz="2800" dirty="0">
                  <a:solidFill>
                    <a:srgbClr val="FF0000"/>
                  </a:solidFill>
                </a:rPr>
                <a:t>j3</a:t>
              </a:r>
              <a:r>
                <a:rPr lang="es-EC" sz="2000" dirty="0">
                  <a:solidFill>
                    <a:srgbClr val="FF0000"/>
                  </a:solidFill>
                  <a:latin typeface="Brush Script MT" pitchFamily="66" charset="0"/>
                </a:rPr>
                <a:t>Ω</a:t>
              </a:r>
              <a:r>
                <a:rPr lang="es-EC" sz="2800" dirty="0">
                  <a:solidFill>
                    <a:srgbClr val="FF0000"/>
                  </a:solidFill>
                </a:rPr>
                <a:t/>
              </a:r>
              <a:br>
                <a:rPr lang="es-EC" sz="2800" dirty="0">
                  <a:solidFill>
                    <a:srgbClr val="FF0000"/>
                  </a:solidFill>
                </a:rPr>
              </a:br>
              <a:r>
                <a:rPr lang="es-EC" sz="32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180975" y="4583113"/>
              <a:ext cx="2303463" cy="35877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s-ES" sz="2800">
                  <a:latin typeface="Comic Sans MS" pitchFamily="66" charset="0"/>
                </a:rPr>
                <a:t>V=100 60º</a:t>
              </a:r>
            </a:p>
          </p:txBody>
        </p:sp>
        <p:pic>
          <p:nvPicPr>
            <p:cNvPr id="26" name="Picture 28" descr="arow00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 flipH="1">
              <a:off x="291307" y="2817018"/>
              <a:ext cx="647700" cy="144463"/>
            </a:xfrm>
            <a:prstGeom prst="rect">
              <a:avLst/>
            </a:prstGeom>
            <a:noFill/>
          </p:spPr>
        </p:pic>
        <p:pic>
          <p:nvPicPr>
            <p:cNvPr id="27" name="Picture 29" descr="arow00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1263650" y="2563813"/>
              <a:ext cx="647700" cy="146050"/>
            </a:xfrm>
            <a:prstGeom prst="rect">
              <a:avLst/>
            </a:prstGeom>
            <a:noFill/>
          </p:spPr>
        </p:pic>
        <p:pic>
          <p:nvPicPr>
            <p:cNvPr id="28" name="Picture 30" descr="arow00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 flipH="1">
              <a:off x="2235200" y="3392488"/>
              <a:ext cx="647700" cy="146050"/>
            </a:xfrm>
            <a:prstGeom prst="rect">
              <a:avLst/>
            </a:prstGeom>
            <a:noFill/>
          </p:spPr>
        </p:pic>
        <p:pic>
          <p:nvPicPr>
            <p:cNvPr id="29" name="Picture 31" descr="arow00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 flipH="1">
              <a:off x="1263650" y="4217988"/>
              <a:ext cx="647700" cy="146050"/>
            </a:xfrm>
            <a:prstGeom prst="rect">
              <a:avLst/>
            </a:prstGeom>
            <a:noFill/>
          </p:spPr>
        </p:pic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1190625" y="2781300"/>
              <a:ext cx="649288" cy="43180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s-EC" sz="2800">
                  <a:solidFill>
                    <a:srgbClr val="FF3300"/>
                  </a:solidFill>
                  <a:latin typeface="Comic Sans MS" pitchFamily="66" charset="0"/>
                </a:rPr>
                <a:t>I</a:t>
              </a:r>
              <a:endParaRPr lang="es-ES" sz="2800">
                <a:solidFill>
                  <a:srgbClr val="FF3300"/>
                </a:solidFill>
                <a:latin typeface="Comic Sans MS" pitchFamily="66" charset="0"/>
              </a:endParaRPr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1911350" y="3284538"/>
              <a:ext cx="576263" cy="504825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r>
                <a:rPr lang="es-EC" sz="2800">
                  <a:solidFill>
                    <a:srgbClr val="FF3300"/>
                  </a:solidFill>
                  <a:latin typeface="Comic Sans MS" pitchFamily="66" charset="0"/>
                </a:rPr>
                <a:t>I</a:t>
              </a:r>
              <a:endParaRPr lang="es-ES" sz="2800">
                <a:solidFill>
                  <a:srgbClr val="FF3300"/>
                </a:solidFill>
                <a:latin typeface="Comic Sans MS" pitchFamily="66" charset="0"/>
              </a:endParaRPr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1357313" y="4581525"/>
              <a:ext cx="0" cy="3587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rot="5400000">
              <a:off x="1605756" y="4687094"/>
              <a:ext cx="1588" cy="5080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 rot="5400000">
              <a:off x="396082" y="4463256"/>
              <a:ext cx="1588" cy="2381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 rot="5400000">
              <a:off x="1377926" y="2681288"/>
              <a:ext cx="1588" cy="25241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 rot="5400000">
              <a:off x="2087546" y="3228975"/>
              <a:ext cx="1587" cy="25241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42" name="41 CuadroTexto"/>
          <p:cNvSpPr txBox="1"/>
          <p:nvPr/>
        </p:nvSpPr>
        <p:spPr>
          <a:xfrm>
            <a:off x="428596" y="142873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Consideremos el siguiente circuito:</a:t>
            </a:r>
            <a:endParaRPr lang="es-EC" dirty="0"/>
          </a:p>
        </p:txBody>
      </p:sp>
      <p:sp>
        <p:nvSpPr>
          <p:cNvPr id="43" name="Rectangle 4"/>
          <p:cNvSpPr>
            <a:spLocks noChangeArrowheads="1"/>
          </p:cNvSpPr>
          <p:nvPr/>
        </p:nvSpPr>
        <p:spPr bwMode="auto">
          <a:xfrm>
            <a:off x="428596" y="1995482"/>
            <a:ext cx="4643470" cy="50482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dirty="0">
                <a:latin typeface="Comic Sans MS" pitchFamily="66" charset="0"/>
              </a:rPr>
              <a:t>R=4</a:t>
            </a:r>
            <a:r>
              <a:rPr lang="es-EC" dirty="0">
                <a:latin typeface="Brush Script MT" pitchFamily="66" charset="0"/>
              </a:rPr>
              <a:t>Ω</a:t>
            </a:r>
            <a:r>
              <a:rPr lang="es-ES" dirty="0">
                <a:latin typeface="Comic Sans MS" pitchFamily="66" charset="0"/>
              </a:rPr>
              <a:t>;  L=3mH;  v</a:t>
            </a:r>
            <a:r>
              <a:rPr lang="es-ES" b="1" dirty="0">
                <a:latin typeface="Comic Sans MS" pitchFamily="66" charset="0"/>
              </a:rPr>
              <a:t>(t)</a:t>
            </a:r>
            <a:r>
              <a:rPr lang="es-ES" dirty="0">
                <a:latin typeface="Comic Sans MS" pitchFamily="66" charset="0"/>
              </a:rPr>
              <a:t>=100Cos(1000</a:t>
            </a:r>
            <a:r>
              <a:rPr lang="es-ES" dirty="0"/>
              <a:t>t </a:t>
            </a:r>
            <a:r>
              <a:rPr lang="es-ES" dirty="0">
                <a:latin typeface="Comic Sans MS" pitchFamily="66" charset="0"/>
              </a:rPr>
              <a:t>+ 60º)</a:t>
            </a:r>
            <a:endParaRPr lang="en-US" dirty="0">
              <a:cs typeface="Arial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5214942" y="328612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Observemos el </a:t>
            </a:r>
            <a:r>
              <a:rPr lang="es-EC" b="1" dirty="0" smtClean="0"/>
              <a:t>voltaje</a:t>
            </a:r>
            <a:r>
              <a:rPr lang="es-EC" dirty="0" smtClean="0"/>
              <a:t> conforme el tiempo avanza…</a:t>
            </a:r>
            <a:endParaRPr lang="es-EC" dirty="0"/>
          </a:p>
        </p:txBody>
      </p:sp>
      <p:sp>
        <p:nvSpPr>
          <p:cNvPr id="114" name="Line 39"/>
          <p:cNvSpPr>
            <a:spLocks noChangeShapeType="1"/>
          </p:cNvSpPr>
          <p:nvPr/>
        </p:nvSpPr>
        <p:spPr bwMode="auto">
          <a:xfrm>
            <a:off x="6338888" y="2652732"/>
            <a:ext cx="0" cy="3095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Line 40"/>
          <p:cNvSpPr>
            <a:spLocks noChangeShapeType="1"/>
          </p:cNvSpPr>
          <p:nvPr/>
        </p:nvSpPr>
        <p:spPr bwMode="auto">
          <a:xfrm rot="5400000">
            <a:off x="6375401" y="2257444"/>
            <a:ext cx="0" cy="3959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Rectangle 41"/>
          <p:cNvSpPr>
            <a:spLocks noChangeArrowheads="1"/>
          </p:cNvSpPr>
          <p:nvPr/>
        </p:nvSpPr>
        <p:spPr bwMode="auto">
          <a:xfrm>
            <a:off x="8283575" y="4021157"/>
            <a:ext cx="863600" cy="4318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Real</a:t>
            </a:r>
            <a:endParaRPr lang="es-ES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Rectangle 42"/>
          <p:cNvSpPr>
            <a:spLocks noChangeArrowheads="1"/>
          </p:cNvSpPr>
          <p:nvPr/>
        </p:nvSpPr>
        <p:spPr bwMode="auto">
          <a:xfrm>
            <a:off x="5978525" y="1932007"/>
            <a:ext cx="936625" cy="2174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Imag</a:t>
            </a:r>
            <a:r>
              <a:rPr lang="en-US" sz="2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Line 43"/>
          <p:cNvSpPr>
            <a:spLocks noChangeShapeType="1"/>
          </p:cNvSpPr>
          <p:nvPr/>
        </p:nvSpPr>
        <p:spPr bwMode="auto">
          <a:xfrm>
            <a:off x="6265863" y="3516332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Line 45"/>
          <p:cNvSpPr>
            <a:spLocks noChangeShapeType="1"/>
          </p:cNvSpPr>
          <p:nvPr/>
        </p:nvSpPr>
        <p:spPr bwMode="auto">
          <a:xfrm>
            <a:off x="6265863" y="4956194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Line 46"/>
          <p:cNvSpPr>
            <a:spLocks noChangeShapeType="1"/>
          </p:cNvSpPr>
          <p:nvPr/>
        </p:nvSpPr>
        <p:spPr bwMode="auto">
          <a:xfrm>
            <a:off x="6265863" y="5676919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Line 47"/>
          <p:cNvSpPr>
            <a:spLocks noChangeShapeType="1"/>
          </p:cNvSpPr>
          <p:nvPr/>
        </p:nvSpPr>
        <p:spPr bwMode="auto">
          <a:xfrm rot="5400000">
            <a:off x="6985794" y="4236263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Line 48"/>
          <p:cNvSpPr>
            <a:spLocks noChangeShapeType="1"/>
          </p:cNvSpPr>
          <p:nvPr/>
        </p:nvSpPr>
        <p:spPr bwMode="auto">
          <a:xfrm rot="5400000">
            <a:off x="7706519" y="4236263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Line 49"/>
          <p:cNvSpPr>
            <a:spLocks noChangeShapeType="1"/>
          </p:cNvSpPr>
          <p:nvPr/>
        </p:nvSpPr>
        <p:spPr bwMode="auto">
          <a:xfrm rot="5400000">
            <a:off x="5545932" y="4236263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Line 50"/>
          <p:cNvSpPr>
            <a:spLocks noChangeShapeType="1"/>
          </p:cNvSpPr>
          <p:nvPr/>
        </p:nvSpPr>
        <p:spPr bwMode="auto">
          <a:xfrm rot="5400000">
            <a:off x="4825207" y="4236263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Rectangle 51"/>
          <p:cNvSpPr>
            <a:spLocks noChangeArrowheads="1"/>
          </p:cNvSpPr>
          <p:nvPr/>
        </p:nvSpPr>
        <p:spPr bwMode="auto">
          <a:xfrm>
            <a:off x="5976938" y="3444894"/>
            <a:ext cx="504825" cy="1460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es-ES" sz="1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52"/>
          <p:cNvSpPr>
            <a:spLocks noChangeArrowheads="1"/>
          </p:cNvSpPr>
          <p:nvPr/>
        </p:nvSpPr>
        <p:spPr bwMode="auto">
          <a:xfrm>
            <a:off x="5834063" y="2724169"/>
            <a:ext cx="720725" cy="1444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100</a:t>
            </a:r>
            <a:endParaRPr lang="es-ES" sz="1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Rectangle 53"/>
          <p:cNvSpPr>
            <a:spLocks noChangeArrowheads="1"/>
          </p:cNvSpPr>
          <p:nvPr/>
        </p:nvSpPr>
        <p:spPr bwMode="auto">
          <a:xfrm>
            <a:off x="6842125" y="4381519"/>
            <a:ext cx="504825" cy="1460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es-ES" sz="1400" b="1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tangle 54"/>
          <p:cNvSpPr>
            <a:spLocks noChangeArrowheads="1"/>
          </p:cNvSpPr>
          <p:nvPr/>
        </p:nvSpPr>
        <p:spPr bwMode="auto">
          <a:xfrm>
            <a:off x="7418388" y="4379932"/>
            <a:ext cx="720725" cy="1444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100</a:t>
            </a:r>
            <a:endParaRPr lang="es-ES" sz="1400" b="1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tangle 55"/>
          <p:cNvSpPr>
            <a:spLocks noChangeArrowheads="1"/>
          </p:cNvSpPr>
          <p:nvPr/>
        </p:nvSpPr>
        <p:spPr bwMode="auto">
          <a:xfrm>
            <a:off x="5400675" y="4381519"/>
            <a:ext cx="722313" cy="1428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-50</a:t>
            </a:r>
            <a:endParaRPr lang="es-ES" sz="1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Rectangle 56"/>
          <p:cNvSpPr>
            <a:spLocks noChangeArrowheads="1"/>
          </p:cNvSpPr>
          <p:nvPr/>
        </p:nvSpPr>
        <p:spPr bwMode="auto">
          <a:xfrm>
            <a:off x="4610100" y="4381519"/>
            <a:ext cx="792163" cy="1428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-100</a:t>
            </a:r>
            <a:endParaRPr lang="es-ES" sz="1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Rectangle 57"/>
          <p:cNvSpPr>
            <a:spLocks noChangeArrowheads="1"/>
          </p:cNvSpPr>
          <p:nvPr/>
        </p:nvSpPr>
        <p:spPr bwMode="auto">
          <a:xfrm>
            <a:off x="5903913" y="4886344"/>
            <a:ext cx="722312" cy="1428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-50</a:t>
            </a:r>
            <a:endParaRPr lang="es-ES" sz="1400" b="1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ectangle 58"/>
          <p:cNvSpPr>
            <a:spLocks noChangeArrowheads="1"/>
          </p:cNvSpPr>
          <p:nvPr/>
        </p:nvSpPr>
        <p:spPr bwMode="auto">
          <a:xfrm>
            <a:off x="5834063" y="5605482"/>
            <a:ext cx="792162" cy="1428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1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-100</a:t>
            </a:r>
            <a:endParaRPr lang="es-ES" sz="1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Line 59"/>
          <p:cNvSpPr>
            <a:spLocks noChangeShapeType="1"/>
          </p:cNvSpPr>
          <p:nvPr/>
        </p:nvSpPr>
        <p:spPr bwMode="auto">
          <a:xfrm rot="18000000">
            <a:off x="5985692" y="3588563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61"/>
          <p:cNvSpPr>
            <a:spLocks noChangeArrowheads="1"/>
          </p:cNvSpPr>
          <p:nvPr/>
        </p:nvSpPr>
        <p:spPr bwMode="auto">
          <a:xfrm>
            <a:off x="6986588" y="2652732"/>
            <a:ext cx="1585912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V=100l60º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Line 62"/>
          <p:cNvSpPr>
            <a:spLocks noChangeShapeType="1"/>
          </p:cNvSpPr>
          <p:nvPr/>
        </p:nvSpPr>
        <p:spPr bwMode="auto">
          <a:xfrm rot="5400000">
            <a:off x="8175626" y="2760681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Line 63"/>
          <p:cNvSpPr>
            <a:spLocks noChangeShapeType="1"/>
          </p:cNvSpPr>
          <p:nvPr/>
        </p:nvSpPr>
        <p:spPr bwMode="auto">
          <a:xfrm rot="5400000">
            <a:off x="7146132" y="2634475"/>
            <a:ext cx="0" cy="179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Line 65"/>
          <p:cNvSpPr>
            <a:spLocks noChangeShapeType="1"/>
          </p:cNvSpPr>
          <p:nvPr/>
        </p:nvSpPr>
        <p:spPr bwMode="auto">
          <a:xfrm rot="16200000">
            <a:off x="5626916" y="3517126"/>
            <a:ext cx="1439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Rectangle 66"/>
          <p:cNvSpPr>
            <a:spLocks noChangeArrowheads="1"/>
          </p:cNvSpPr>
          <p:nvPr/>
        </p:nvSpPr>
        <p:spPr bwMode="auto">
          <a:xfrm>
            <a:off x="5618163" y="2220932"/>
            <a:ext cx="1585912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V=100l90º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Line 67"/>
          <p:cNvSpPr>
            <a:spLocks noChangeShapeType="1"/>
          </p:cNvSpPr>
          <p:nvPr/>
        </p:nvSpPr>
        <p:spPr bwMode="auto">
          <a:xfrm rot="5400000">
            <a:off x="6808788" y="2328881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Line 68"/>
          <p:cNvSpPr>
            <a:spLocks noChangeShapeType="1"/>
          </p:cNvSpPr>
          <p:nvPr/>
        </p:nvSpPr>
        <p:spPr bwMode="auto">
          <a:xfrm rot="5400000">
            <a:off x="5779294" y="2202675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Line 70"/>
          <p:cNvSpPr>
            <a:spLocks noChangeShapeType="1"/>
          </p:cNvSpPr>
          <p:nvPr/>
        </p:nvSpPr>
        <p:spPr bwMode="auto">
          <a:xfrm>
            <a:off x="6265863" y="2797194"/>
            <a:ext cx="1444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Line 71"/>
          <p:cNvSpPr>
            <a:spLocks noChangeShapeType="1"/>
          </p:cNvSpPr>
          <p:nvPr/>
        </p:nvSpPr>
        <p:spPr bwMode="auto">
          <a:xfrm rot="14400000">
            <a:off x="5266554" y="3588563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ectangle 72"/>
          <p:cNvSpPr>
            <a:spLocks noChangeArrowheads="1"/>
          </p:cNvSpPr>
          <p:nvPr/>
        </p:nvSpPr>
        <p:spPr bwMode="auto">
          <a:xfrm>
            <a:off x="4033838" y="2508269"/>
            <a:ext cx="1728787" cy="5032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V=100l120º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Line 73"/>
          <p:cNvSpPr>
            <a:spLocks noChangeShapeType="1"/>
          </p:cNvSpPr>
          <p:nvPr/>
        </p:nvSpPr>
        <p:spPr bwMode="auto">
          <a:xfrm rot="5400000">
            <a:off x="5222876" y="261621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Line 74"/>
          <p:cNvSpPr>
            <a:spLocks noChangeShapeType="1"/>
          </p:cNvSpPr>
          <p:nvPr/>
        </p:nvSpPr>
        <p:spPr bwMode="auto">
          <a:xfrm rot="5400000">
            <a:off x="4194969" y="2490013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Line 75"/>
          <p:cNvSpPr>
            <a:spLocks noChangeShapeType="1"/>
          </p:cNvSpPr>
          <p:nvPr/>
        </p:nvSpPr>
        <p:spPr bwMode="auto">
          <a:xfrm rot="12600000">
            <a:off x="5049860" y="3876694"/>
            <a:ext cx="1439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Rectangle 76"/>
          <p:cNvSpPr>
            <a:spLocks noChangeArrowheads="1"/>
          </p:cNvSpPr>
          <p:nvPr/>
        </p:nvSpPr>
        <p:spPr bwMode="auto">
          <a:xfrm>
            <a:off x="3746500" y="3086119"/>
            <a:ext cx="1655763" cy="5032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V=100l150º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Line 77"/>
          <p:cNvSpPr>
            <a:spLocks noChangeShapeType="1"/>
          </p:cNvSpPr>
          <p:nvPr/>
        </p:nvSpPr>
        <p:spPr bwMode="auto">
          <a:xfrm rot="5400000">
            <a:off x="4933951" y="319406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Line 78"/>
          <p:cNvSpPr>
            <a:spLocks noChangeShapeType="1"/>
          </p:cNvSpPr>
          <p:nvPr/>
        </p:nvSpPr>
        <p:spPr bwMode="auto">
          <a:xfrm rot="5400000">
            <a:off x="3907632" y="3067863"/>
            <a:ext cx="0" cy="179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Line 79"/>
          <p:cNvSpPr>
            <a:spLocks noChangeShapeType="1"/>
          </p:cNvSpPr>
          <p:nvPr/>
        </p:nvSpPr>
        <p:spPr bwMode="auto">
          <a:xfrm rot="10800000">
            <a:off x="4905398" y="4237057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80"/>
          <p:cNvSpPr>
            <a:spLocks noChangeArrowheads="1"/>
          </p:cNvSpPr>
          <p:nvPr/>
        </p:nvSpPr>
        <p:spPr bwMode="auto">
          <a:xfrm>
            <a:off x="3673475" y="3732232"/>
            <a:ext cx="1728788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V=100l180º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Line 81"/>
          <p:cNvSpPr>
            <a:spLocks noChangeShapeType="1"/>
          </p:cNvSpPr>
          <p:nvPr/>
        </p:nvSpPr>
        <p:spPr bwMode="auto">
          <a:xfrm rot="5400000">
            <a:off x="4862513" y="3840181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Line 82"/>
          <p:cNvSpPr>
            <a:spLocks noChangeShapeType="1"/>
          </p:cNvSpPr>
          <p:nvPr/>
        </p:nvSpPr>
        <p:spPr bwMode="auto">
          <a:xfrm rot="5400000">
            <a:off x="3833019" y="3713975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Line 87"/>
          <p:cNvSpPr>
            <a:spLocks noChangeShapeType="1"/>
          </p:cNvSpPr>
          <p:nvPr/>
        </p:nvSpPr>
        <p:spPr bwMode="auto">
          <a:xfrm rot="9000000">
            <a:off x="4978423" y="4597419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Rectangle 88"/>
          <p:cNvSpPr>
            <a:spLocks noChangeArrowheads="1"/>
          </p:cNvSpPr>
          <p:nvPr/>
        </p:nvSpPr>
        <p:spPr bwMode="auto">
          <a:xfrm>
            <a:off x="3675063" y="4451369"/>
            <a:ext cx="1728787" cy="5032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V=100l210º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Line 89"/>
          <p:cNvSpPr>
            <a:spLocks noChangeShapeType="1"/>
          </p:cNvSpPr>
          <p:nvPr/>
        </p:nvSpPr>
        <p:spPr bwMode="auto">
          <a:xfrm rot="5400000">
            <a:off x="4864101" y="455931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Line 90"/>
          <p:cNvSpPr>
            <a:spLocks noChangeShapeType="1"/>
          </p:cNvSpPr>
          <p:nvPr/>
        </p:nvSpPr>
        <p:spPr bwMode="auto">
          <a:xfrm rot="5400000">
            <a:off x="3834607" y="4433113"/>
            <a:ext cx="0" cy="179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Line 91"/>
          <p:cNvSpPr>
            <a:spLocks noChangeShapeType="1"/>
          </p:cNvSpPr>
          <p:nvPr/>
        </p:nvSpPr>
        <p:spPr bwMode="auto">
          <a:xfrm rot="7200000">
            <a:off x="5266553" y="4812526"/>
            <a:ext cx="1439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Rectangle 92"/>
          <p:cNvSpPr>
            <a:spLocks noChangeArrowheads="1"/>
          </p:cNvSpPr>
          <p:nvPr/>
        </p:nvSpPr>
        <p:spPr bwMode="auto">
          <a:xfrm>
            <a:off x="3962400" y="5102244"/>
            <a:ext cx="1728788" cy="5032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V=100l240º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Line 93"/>
          <p:cNvSpPr>
            <a:spLocks noChangeShapeType="1"/>
          </p:cNvSpPr>
          <p:nvPr/>
        </p:nvSpPr>
        <p:spPr bwMode="auto">
          <a:xfrm rot="5400000">
            <a:off x="5151438" y="5210194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Line 94"/>
          <p:cNvSpPr>
            <a:spLocks noChangeShapeType="1"/>
          </p:cNvSpPr>
          <p:nvPr/>
        </p:nvSpPr>
        <p:spPr bwMode="auto">
          <a:xfrm rot="5400000">
            <a:off x="4121944" y="5083988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Line 98"/>
          <p:cNvSpPr>
            <a:spLocks noChangeShapeType="1"/>
          </p:cNvSpPr>
          <p:nvPr/>
        </p:nvSpPr>
        <p:spPr bwMode="auto">
          <a:xfrm rot="5400000">
            <a:off x="5626917" y="4956988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Rectangle 99"/>
          <p:cNvSpPr>
            <a:spLocks noChangeArrowheads="1"/>
          </p:cNvSpPr>
          <p:nvPr/>
        </p:nvSpPr>
        <p:spPr bwMode="auto">
          <a:xfrm>
            <a:off x="5473700" y="5854721"/>
            <a:ext cx="1728788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 dirty="0">
                <a:latin typeface="Arial" pitchFamily="34" charset="0"/>
                <a:cs typeface="Arial" pitchFamily="34" charset="0"/>
              </a:rPr>
              <a:t>V=100l270º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Line 100"/>
          <p:cNvSpPr>
            <a:spLocks noChangeShapeType="1"/>
          </p:cNvSpPr>
          <p:nvPr/>
        </p:nvSpPr>
        <p:spPr bwMode="auto">
          <a:xfrm rot="5400000">
            <a:off x="6662738" y="5786456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Line 101"/>
          <p:cNvSpPr>
            <a:spLocks noChangeShapeType="1"/>
          </p:cNvSpPr>
          <p:nvPr/>
        </p:nvSpPr>
        <p:spPr bwMode="auto">
          <a:xfrm rot="5400000">
            <a:off x="5633244" y="5660250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Line 102"/>
          <p:cNvSpPr>
            <a:spLocks noChangeShapeType="1"/>
          </p:cNvSpPr>
          <p:nvPr/>
        </p:nvSpPr>
        <p:spPr bwMode="auto">
          <a:xfrm rot="3600000">
            <a:off x="5985691" y="4812526"/>
            <a:ext cx="1439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Rectangle 103"/>
          <p:cNvSpPr>
            <a:spLocks noChangeArrowheads="1"/>
          </p:cNvSpPr>
          <p:nvPr/>
        </p:nvSpPr>
        <p:spPr bwMode="auto">
          <a:xfrm>
            <a:off x="6913563" y="5461019"/>
            <a:ext cx="1728787" cy="5032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V=100l300º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Line 104"/>
          <p:cNvSpPr>
            <a:spLocks noChangeShapeType="1"/>
          </p:cNvSpPr>
          <p:nvPr/>
        </p:nvSpPr>
        <p:spPr bwMode="auto">
          <a:xfrm rot="5400000">
            <a:off x="8102601" y="5568969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Line 105"/>
          <p:cNvSpPr>
            <a:spLocks noChangeShapeType="1"/>
          </p:cNvSpPr>
          <p:nvPr/>
        </p:nvSpPr>
        <p:spPr bwMode="auto">
          <a:xfrm rot="5400000">
            <a:off x="7073107" y="5442763"/>
            <a:ext cx="0" cy="179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Line 106"/>
          <p:cNvSpPr>
            <a:spLocks noChangeShapeType="1"/>
          </p:cNvSpPr>
          <p:nvPr/>
        </p:nvSpPr>
        <p:spPr bwMode="auto">
          <a:xfrm rot="1800000">
            <a:off x="6273823" y="4597419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Rectangle 107"/>
          <p:cNvSpPr>
            <a:spLocks noChangeArrowheads="1"/>
          </p:cNvSpPr>
          <p:nvPr/>
        </p:nvSpPr>
        <p:spPr bwMode="auto">
          <a:xfrm>
            <a:off x="7489825" y="4957782"/>
            <a:ext cx="1728788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 dirty="0">
                <a:latin typeface="Arial" pitchFamily="34" charset="0"/>
                <a:cs typeface="Arial" pitchFamily="34" charset="0"/>
              </a:rPr>
              <a:t>V=100l330º</a:t>
            </a:r>
            <a:endParaRPr lang="es-E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Line 108"/>
          <p:cNvSpPr>
            <a:spLocks noChangeShapeType="1"/>
          </p:cNvSpPr>
          <p:nvPr/>
        </p:nvSpPr>
        <p:spPr bwMode="auto">
          <a:xfrm rot="5400000">
            <a:off x="8678863" y="5065731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Line 109"/>
          <p:cNvSpPr>
            <a:spLocks noChangeShapeType="1"/>
          </p:cNvSpPr>
          <p:nvPr/>
        </p:nvSpPr>
        <p:spPr bwMode="auto">
          <a:xfrm rot="5400000">
            <a:off x="7649369" y="4939525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Rectangle 113"/>
          <p:cNvSpPr>
            <a:spLocks noChangeArrowheads="1"/>
          </p:cNvSpPr>
          <p:nvPr/>
        </p:nvSpPr>
        <p:spPr bwMode="auto">
          <a:xfrm>
            <a:off x="7777163" y="4310082"/>
            <a:ext cx="1728787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Line 114"/>
          <p:cNvSpPr>
            <a:spLocks noChangeShapeType="1"/>
          </p:cNvSpPr>
          <p:nvPr/>
        </p:nvSpPr>
        <p:spPr bwMode="auto">
          <a:xfrm rot="5400000">
            <a:off x="8858251" y="4525981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Line 115"/>
          <p:cNvSpPr>
            <a:spLocks noChangeShapeType="1"/>
          </p:cNvSpPr>
          <p:nvPr/>
        </p:nvSpPr>
        <p:spPr bwMode="auto">
          <a:xfrm rot="5400000">
            <a:off x="7939882" y="4291825"/>
            <a:ext cx="0" cy="179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Line 116"/>
          <p:cNvSpPr>
            <a:spLocks noChangeShapeType="1"/>
          </p:cNvSpPr>
          <p:nvPr/>
        </p:nvSpPr>
        <p:spPr bwMode="auto">
          <a:xfrm>
            <a:off x="6346848" y="4237057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Line 117"/>
          <p:cNvSpPr>
            <a:spLocks noChangeShapeType="1"/>
          </p:cNvSpPr>
          <p:nvPr/>
        </p:nvSpPr>
        <p:spPr bwMode="auto">
          <a:xfrm rot="19800000">
            <a:off x="6273823" y="3876694"/>
            <a:ext cx="14398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Rectangle 118"/>
          <p:cNvSpPr>
            <a:spLocks noChangeArrowheads="1"/>
          </p:cNvSpPr>
          <p:nvPr/>
        </p:nvSpPr>
        <p:spPr bwMode="auto">
          <a:xfrm>
            <a:off x="7488238" y="3589357"/>
            <a:ext cx="1585912" cy="5032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/>
            <a:r>
              <a:rPr lang="en-US" sz="2200" b="1">
                <a:latin typeface="Arial" pitchFamily="34" charset="0"/>
                <a:cs typeface="Arial" pitchFamily="34" charset="0"/>
              </a:rPr>
              <a:t>V=100l30º</a:t>
            </a:r>
            <a:endParaRPr lang="es-ES" sz="28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Line 119"/>
          <p:cNvSpPr>
            <a:spLocks noChangeShapeType="1"/>
          </p:cNvSpPr>
          <p:nvPr/>
        </p:nvSpPr>
        <p:spPr bwMode="auto">
          <a:xfrm rot="5400000">
            <a:off x="8677276" y="3697306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Line 121"/>
          <p:cNvSpPr>
            <a:spLocks noChangeShapeType="1"/>
          </p:cNvSpPr>
          <p:nvPr/>
        </p:nvSpPr>
        <p:spPr bwMode="auto">
          <a:xfrm rot="5400000">
            <a:off x="7652544" y="3572688"/>
            <a:ext cx="0" cy="179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decel="100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2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" grpId="0"/>
      <p:bldP spid="42" grpId="0"/>
      <p:bldP spid="43" grpId="0"/>
      <p:bldP spid="45" grpId="0"/>
      <p:bldP spid="45" grpId="1"/>
      <p:bldP spid="114" grpId="0" animBg="1"/>
      <p:bldP spid="115" grpId="0" animBg="1"/>
      <p:bldP spid="116" grpId="0"/>
      <p:bldP spid="117" grpId="0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7" grpId="0" animBg="1"/>
      <p:bldP spid="139" grpId="0" animBg="1"/>
      <p:bldP spid="140" grpId="0" animBg="1"/>
      <p:bldP spid="141" grpId="0" animBg="1"/>
      <p:bldP spid="142" grpId="0" animBg="1"/>
      <p:bldP spid="143" grpId="0"/>
      <p:bldP spid="144" grpId="0" animBg="1"/>
      <p:bldP spid="145" grpId="0" animBg="1"/>
      <p:bldP spid="146" grpId="0" animBg="1"/>
      <p:bldP spid="147" grpId="0"/>
      <p:bldP spid="148" grpId="0" animBg="1"/>
      <p:bldP spid="149" grpId="0" animBg="1"/>
      <p:bldP spid="150" grpId="0" animBg="1"/>
      <p:bldP spid="151" grpId="0"/>
      <p:bldP spid="152" grpId="0" animBg="1"/>
      <p:bldP spid="153" grpId="0" animBg="1"/>
      <p:bldP spid="154" grpId="0" animBg="1"/>
      <p:bldP spid="155" grpId="0"/>
      <p:bldP spid="156" grpId="0" animBg="1"/>
      <p:bldP spid="157" grpId="0" animBg="1"/>
      <p:bldP spid="158" grpId="0" animBg="1"/>
      <p:bldP spid="159" grpId="0"/>
      <p:bldP spid="160" grpId="0" animBg="1"/>
      <p:bldP spid="161" grpId="0" animBg="1"/>
      <p:bldP spid="162" grpId="0" animBg="1"/>
      <p:bldP spid="163" grpId="0"/>
      <p:bldP spid="164" grpId="0" animBg="1"/>
      <p:bldP spid="165" grpId="0" animBg="1"/>
      <p:bldP spid="166" grpId="0" animBg="1"/>
      <p:bldP spid="167" grpId="0"/>
      <p:bldP spid="168" grpId="0" animBg="1"/>
      <p:bldP spid="169" grpId="0" animBg="1"/>
      <p:bldP spid="170" grpId="0" animBg="1"/>
      <p:bldP spid="171" grpId="0"/>
      <p:bldP spid="172" grpId="0" animBg="1"/>
      <p:bldP spid="173" grpId="0" animBg="1"/>
      <p:bldP spid="174" grpId="0"/>
      <p:bldP spid="175" grpId="0" animBg="1"/>
      <p:bldP spid="176" grpId="0" animBg="1"/>
      <p:bldP spid="177" grpId="0" animBg="1"/>
      <p:bldP spid="178" grpId="0" animBg="1"/>
      <p:bldP spid="179" grpId="0"/>
      <p:bldP spid="180" grpId="0" animBg="1"/>
      <p:bldP spid="18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346074" y="1857364"/>
            <a:ext cx="6405576" cy="2857520"/>
            <a:chOff x="848249" y="2357430"/>
            <a:chExt cx="4502972" cy="164432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2428860" y="2357430"/>
              <a:ext cx="2643206" cy="164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4 CuadroTexto"/>
            <p:cNvSpPr txBox="1"/>
            <p:nvPr/>
          </p:nvSpPr>
          <p:spPr>
            <a:xfrm>
              <a:off x="2697220" y="2932942"/>
              <a:ext cx="357190" cy="19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2706695" y="3254858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" name="6 Objeto"/>
            <p:cNvGraphicFramePr>
              <a:graphicFrameLocks noChangeAspect="1"/>
            </p:cNvGraphicFramePr>
            <p:nvPr/>
          </p:nvGraphicFramePr>
          <p:xfrm>
            <a:off x="848249" y="2727406"/>
            <a:ext cx="1805649" cy="352613"/>
          </p:xfrm>
          <a:graphic>
            <a:graphicData uri="http://schemas.openxmlformats.org/presentationml/2006/ole">
              <p:oleObj spid="_x0000_s104450" name="Ecuación" r:id="rId4" imgW="1143000" imgH="304560" progId="Equation.3">
                <p:embed/>
              </p:oleObj>
            </a:graphicData>
          </a:graphic>
        </p:graphicFrame>
        <p:graphicFrame>
          <p:nvGraphicFramePr>
            <p:cNvPr id="11" name="Object 6"/>
            <p:cNvGraphicFramePr>
              <a:graphicFrameLocks noChangeAspect="1"/>
            </p:cNvGraphicFramePr>
            <p:nvPr/>
          </p:nvGraphicFramePr>
          <p:xfrm>
            <a:off x="5124678" y="3116559"/>
            <a:ext cx="226543" cy="186355"/>
          </p:xfrm>
          <a:graphic>
            <a:graphicData uri="http://schemas.openxmlformats.org/presentationml/2006/ole">
              <p:oleObj spid="_x0000_s104453" name="Ecuación" r:id="rId5" imgW="190440" imgH="203040" progId="Equation.3">
                <p:embed/>
              </p:oleObj>
            </a:graphicData>
          </a:graphic>
        </p:graphicFrame>
        <p:sp>
          <p:nvSpPr>
            <p:cNvPr id="12" name="11 CuadroTexto"/>
            <p:cNvSpPr txBox="1"/>
            <p:nvPr/>
          </p:nvSpPr>
          <p:spPr>
            <a:xfrm>
              <a:off x="4968365" y="2858850"/>
              <a:ext cx="357190" cy="690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3" name="12 Conector recto"/>
          <p:cNvCxnSpPr/>
          <p:nvPr/>
        </p:nvCxnSpPr>
        <p:spPr>
          <a:xfrm flipV="1">
            <a:off x="4071935" y="2000240"/>
            <a:ext cx="1071569" cy="6924"/>
          </a:xfrm>
          <a:prstGeom prst="line">
            <a:avLst/>
          </a:prstGeom>
          <a:ln w="127000">
            <a:solidFill>
              <a:schemeClr val="bg1"/>
            </a:solidFill>
          </a:ln>
          <a:scene3d>
            <a:camera prst="orthographicFront">
              <a:rot lat="0" lon="6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ine 13"/>
          <p:cNvSpPr>
            <a:spLocks noChangeShapeType="1"/>
          </p:cNvSpPr>
          <p:nvPr/>
        </p:nvSpPr>
        <p:spPr bwMode="auto">
          <a:xfrm rot="5400000">
            <a:off x="4020078" y="1842656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rot="16200000" flipH="1">
            <a:off x="4914522" y="1835772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rot="16200000" flipH="1">
            <a:off x="4200142" y="1842696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rot="5400000">
            <a:off x="4377268" y="1842656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rot="16200000" flipH="1">
            <a:off x="4557332" y="1842696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 rot="5400000">
            <a:off x="4735345" y="1842656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20" name="19 CuadroTexto"/>
          <p:cNvSpPr txBox="1"/>
          <p:nvPr/>
        </p:nvSpPr>
        <p:spPr>
          <a:xfrm>
            <a:off x="3786182" y="155947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latin typeface="Arial" pitchFamily="34" charset="0"/>
                <a:cs typeface="Arial" pitchFamily="34" charset="0"/>
              </a:rPr>
              <a:t>+                -</a:t>
            </a:r>
            <a:endParaRPr lang="es-EC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1" name="Object 6"/>
          <p:cNvGraphicFramePr>
            <a:graphicFrameLocks noChangeAspect="1"/>
          </p:cNvGraphicFramePr>
          <p:nvPr/>
        </p:nvGraphicFramePr>
        <p:xfrm>
          <a:off x="4438650" y="1452551"/>
          <a:ext cx="406400" cy="261937"/>
        </p:xfrm>
        <a:graphic>
          <a:graphicData uri="http://schemas.openxmlformats.org/presentationml/2006/ole">
            <p:oleObj spid="_x0000_s104454" name="Ecuación" r:id="rId6" imgW="241200" imgH="164880" progId="Equation.3">
              <p:embed/>
            </p:oleObj>
          </a:graphicData>
        </a:graphic>
      </p:graphicFrame>
      <p:sp>
        <p:nvSpPr>
          <p:cNvPr id="22" name="21 CuadroTexto"/>
          <p:cNvSpPr txBox="1"/>
          <p:nvPr/>
        </p:nvSpPr>
        <p:spPr>
          <a:xfrm>
            <a:off x="357157" y="714356"/>
            <a:ext cx="6256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Al resolver el ejemplo anterior tenemos lo siguiente:</a:t>
            </a:r>
            <a:endParaRPr lang="es-EC" dirty="0"/>
          </a:p>
        </p:txBody>
      </p:sp>
      <p:graphicFrame>
        <p:nvGraphicFramePr>
          <p:cNvPr id="24" name="Object 5"/>
          <p:cNvGraphicFramePr>
            <a:graphicFrameLocks noChangeAspect="1"/>
          </p:cNvGraphicFramePr>
          <p:nvPr/>
        </p:nvGraphicFramePr>
        <p:xfrm>
          <a:off x="4573588" y="2317750"/>
          <a:ext cx="234950" cy="312738"/>
        </p:xfrm>
        <a:graphic>
          <a:graphicData uri="http://schemas.openxmlformats.org/presentationml/2006/ole">
            <p:oleObj spid="_x0000_s104455" name="Ecuación" r:id="rId7" imgW="126720" imgH="190440" progId="Equation.3">
              <p:embed/>
            </p:oleObj>
          </a:graphicData>
        </a:graphic>
      </p:graphicFrame>
      <p:cxnSp>
        <p:nvCxnSpPr>
          <p:cNvPr id="25" name="24 Conector recto de flecha"/>
          <p:cNvCxnSpPr/>
          <p:nvPr/>
        </p:nvCxnSpPr>
        <p:spPr>
          <a:xfrm>
            <a:off x="4071934" y="2214554"/>
            <a:ext cx="103766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1438251" y="4988494"/>
            <a:ext cx="1276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Entonces:</a:t>
            </a:r>
            <a:endParaRPr lang="es-EC" dirty="0"/>
          </a:p>
        </p:txBody>
      </p:sp>
      <p:graphicFrame>
        <p:nvGraphicFramePr>
          <p:cNvPr id="27" name="26 Objeto"/>
          <p:cNvGraphicFramePr>
            <a:graphicFrameLocks noChangeAspect="1"/>
          </p:cNvGraphicFramePr>
          <p:nvPr/>
        </p:nvGraphicFramePr>
        <p:xfrm>
          <a:off x="3346450" y="5316538"/>
          <a:ext cx="2568575" cy="612775"/>
        </p:xfrm>
        <a:graphic>
          <a:graphicData uri="http://schemas.openxmlformats.org/presentationml/2006/ole">
            <p:oleObj spid="_x0000_s104456" name="Ecuación" r:id="rId8" imgW="1143000" imgH="304560" progId="Equation.3">
              <p:embed/>
            </p:oleObj>
          </a:graphicData>
        </a:graphic>
      </p:graphicFrame>
      <p:graphicFrame>
        <p:nvGraphicFramePr>
          <p:cNvPr id="28" name="27 Objeto"/>
          <p:cNvGraphicFramePr>
            <a:graphicFrameLocks noChangeAspect="1"/>
          </p:cNvGraphicFramePr>
          <p:nvPr/>
        </p:nvGraphicFramePr>
        <p:xfrm>
          <a:off x="3375034" y="6072206"/>
          <a:ext cx="2482850" cy="511175"/>
        </p:xfrm>
        <a:graphic>
          <a:graphicData uri="http://schemas.openxmlformats.org/presentationml/2006/ole">
            <p:oleObj spid="_x0000_s104457" name="Ecuación" r:id="rId9" imgW="1104840" imgH="2538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8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2" grpId="0"/>
      <p:bldP spid="2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4" name="Object 2"/>
          <p:cNvGraphicFramePr>
            <a:graphicFrameLocks noChangeAspect="1"/>
          </p:cNvGraphicFramePr>
          <p:nvPr/>
        </p:nvGraphicFramePr>
        <p:xfrm>
          <a:off x="3209925" y="1214422"/>
          <a:ext cx="2465388" cy="322262"/>
        </p:xfrm>
        <a:graphic>
          <a:graphicData uri="http://schemas.openxmlformats.org/presentationml/2006/ole">
            <p:oleObj spid="_x0000_s105474" name="Ecuación" r:id="rId3" imgW="1587240" imgH="253800" progId="Equation.3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428596" y="642918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Continuando con el ejercicio anterior tenemos:</a:t>
            </a:r>
            <a:endParaRPr lang="es-EC" dirty="0"/>
          </a:p>
        </p:txBody>
      </p:sp>
      <p:graphicFrame>
        <p:nvGraphicFramePr>
          <p:cNvPr id="105475" name="Object 3"/>
          <p:cNvGraphicFramePr>
            <a:graphicFrameLocks noChangeAspect="1"/>
          </p:cNvGraphicFramePr>
          <p:nvPr/>
        </p:nvGraphicFramePr>
        <p:xfrm>
          <a:off x="1741488" y="1643050"/>
          <a:ext cx="5203825" cy="500062"/>
        </p:xfrm>
        <a:graphic>
          <a:graphicData uri="http://schemas.openxmlformats.org/presentationml/2006/ole">
            <p:oleObj spid="_x0000_s105475" name="Ecuación" r:id="rId4" imgW="3352680" imgH="393480" progId="Equation.3">
              <p:embed/>
            </p:oleObj>
          </a:graphicData>
        </a:graphic>
      </p:graphicFrame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1770063" y="2285992"/>
          <a:ext cx="5576887" cy="306388"/>
        </p:xfrm>
        <a:graphic>
          <a:graphicData uri="http://schemas.openxmlformats.org/presentationml/2006/ole">
            <p:oleObj spid="_x0000_s105476" name="Ecuación" r:id="rId5" imgW="3593880" imgH="241200" progId="Equation.3">
              <p:embed/>
            </p:oleObj>
          </a:graphicData>
        </a:graphic>
      </p:graphicFrame>
      <p:graphicFrame>
        <p:nvGraphicFramePr>
          <p:cNvPr id="105477" name="Object 5"/>
          <p:cNvGraphicFramePr>
            <a:graphicFrameLocks noChangeAspect="1"/>
          </p:cNvGraphicFramePr>
          <p:nvPr/>
        </p:nvGraphicFramePr>
        <p:xfrm>
          <a:off x="2714612" y="2786058"/>
          <a:ext cx="3389313" cy="306387"/>
        </p:xfrm>
        <a:graphic>
          <a:graphicData uri="http://schemas.openxmlformats.org/presentationml/2006/ole">
            <p:oleObj spid="_x0000_s105477" name="Ecuación" r:id="rId6" imgW="2184120" imgH="241200" progId="Equation.3">
              <p:embed/>
            </p:oleObj>
          </a:graphicData>
        </a:graphic>
      </p:graphicFrame>
      <p:graphicFrame>
        <p:nvGraphicFramePr>
          <p:cNvPr id="105478" name="Object 6"/>
          <p:cNvGraphicFramePr>
            <a:graphicFrameLocks noChangeAspect="1"/>
          </p:cNvGraphicFramePr>
          <p:nvPr/>
        </p:nvGraphicFramePr>
        <p:xfrm>
          <a:off x="3214678" y="3143248"/>
          <a:ext cx="2738437" cy="563562"/>
        </p:xfrm>
        <a:graphic>
          <a:graphicData uri="http://schemas.openxmlformats.org/presentationml/2006/ole">
            <p:oleObj spid="_x0000_s105478" name="Ecuación" r:id="rId7" imgW="1765080" imgH="444240" progId="Equation.3">
              <p:embed/>
            </p:oleObj>
          </a:graphicData>
        </a:graphic>
      </p:graphicFrame>
      <p:graphicFrame>
        <p:nvGraphicFramePr>
          <p:cNvPr id="105479" name="Object 7"/>
          <p:cNvGraphicFramePr>
            <a:graphicFrameLocks noChangeAspect="1"/>
          </p:cNvGraphicFramePr>
          <p:nvPr/>
        </p:nvGraphicFramePr>
        <p:xfrm>
          <a:off x="2216146" y="3857628"/>
          <a:ext cx="1712912" cy="531812"/>
        </p:xfrm>
        <a:graphic>
          <a:graphicData uri="http://schemas.openxmlformats.org/presentationml/2006/ole">
            <p:oleObj spid="_x0000_s105479" name="Ecuación" r:id="rId8" imgW="1104840" imgH="419040" progId="Equation.3">
              <p:embed/>
            </p:oleObj>
          </a:graphicData>
        </a:graphic>
      </p:graphicFrame>
      <p:graphicFrame>
        <p:nvGraphicFramePr>
          <p:cNvPr id="105480" name="Object 8"/>
          <p:cNvGraphicFramePr>
            <a:graphicFrameLocks noChangeAspect="1"/>
          </p:cNvGraphicFramePr>
          <p:nvPr/>
        </p:nvGraphicFramePr>
        <p:xfrm>
          <a:off x="4356100" y="4000504"/>
          <a:ext cx="215900" cy="161925"/>
        </p:xfrm>
        <a:graphic>
          <a:graphicData uri="http://schemas.openxmlformats.org/presentationml/2006/ole">
            <p:oleObj spid="_x0000_s105480" name="Ecuación" r:id="rId9" imgW="139680" imgH="126720" progId="Equation.3">
              <p:embed/>
            </p:oleObj>
          </a:graphicData>
        </a:graphic>
      </p:graphicFrame>
      <p:graphicFrame>
        <p:nvGraphicFramePr>
          <p:cNvPr id="105481" name="Object 9"/>
          <p:cNvGraphicFramePr>
            <a:graphicFrameLocks noChangeAspect="1"/>
          </p:cNvGraphicFramePr>
          <p:nvPr/>
        </p:nvGraphicFramePr>
        <p:xfrm>
          <a:off x="4929190" y="3857628"/>
          <a:ext cx="1279525" cy="547687"/>
        </p:xfrm>
        <a:graphic>
          <a:graphicData uri="http://schemas.openxmlformats.org/presentationml/2006/ole">
            <p:oleObj spid="_x0000_s105481" name="Ecuación" r:id="rId10" imgW="825480" imgH="431640" progId="Equation.3">
              <p:embed/>
            </p:oleObj>
          </a:graphicData>
        </a:graphic>
      </p:graphicFrame>
      <p:graphicFrame>
        <p:nvGraphicFramePr>
          <p:cNvPr id="105482" name="Object 10"/>
          <p:cNvGraphicFramePr>
            <a:graphicFrameLocks noChangeAspect="1"/>
          </p:cNvGraphicFramePr>
          <p:nvPr/>
        </p:nvGraphicFramePr>
        <p:xfrm>
          <a:off x="3438525" y="4551372"/>
          <a:ext cx="2127250" cy="306388"/>
        </p:xfrm>
        <a:graphic>
          <a:graphicData uri="http://schemas.openxmlformats.org/presentationml/2006/ole">
            <p:oleObj spid="_x0000_s105482" name="Ecuación" r:id="rId11" imgW="1371600" imgH="241200" progId="Equation.3">
              <p:embed/>
            </p:oleObj>
          </a:graphicData>
        </a:graphic>
      </p:graphicFrame>
      <p:graphicFrame>
        <p:nvGraphicFramePr>
          <p:cNvPr id="105483" name="Object 11"/>
          <p:cNvGraphicFramePr>
            <a:graphicFrameLocks noChangeAspect="1"/>
          </p:cNvGraphicFramePr>
          <p:nvPr/>
        </p:nvGraphicFramePr>
        <p:xfrm>
          <a:off x="3497263" y="4995876"/>
          <a:ext cx="1989137" cy="290512"/>
        </p:xfrm>
        <a:graphic>
          <a:graphicData uri="http://schemas.openxmlformats.org/presentationml/2006/ole">
            <p:oleObj spid="_x0000_s105483" name="Ecuación" r:id="rId12" imgW="1282680" imgH="228600" progId="Equation.3">
              <p:embed/>
            </p:oleObj>
          </a:graphicData>
        </a:graphic>
      </p:graphicFrame>
      <p:graphicFrame>
        <p:nvGraphicFramePr>
          <p:cNvPr id="105484" name="Object 12"/>
          <p:cNvGraphicFramePr>
            <a:graphicFrameLocks noChangeAspect="1"/>
          </p:cNvGraphicFramePr>
          <p:nvPr/>
        </p:nvGraphicFramePr>
        <p:xfrm>
          <a:off x="3165475" y="5480066"/>
          <a:ext cx="2659063" cy="306388"/>
        </p:xfrm>
        <a:graphic>
          <a:graphicData uri="http://schemas.openxmlformats.org/presentationml/2006/ole">
            <p:oleObj spid="_x0000_s105484" name="Ecuación" r:id="rId13" imgW="1714320" imgH="241200" progId="Equation.3">
              <p:embed/>
            </p:oleObj>
          </a:graphicData>
        </a:graphic>
      </p:graphicFrame>
      <p:graphicFrame>
        <p:nvGraphicFramePr>
          <p:cNvPr id="105485" name="Object 13"/>
          <p:cNvGraphicFramePr>
            <a:graphicFrameLocks noChangeAspect="1"/>
          </p:cNvGraphicFramePr>
          <p:nvPr/>
        </p:nvGraphicFramePr>
        <p:xfrm>
          <a:off x="3201988" y="6051550"/>
          <a:ext cx="2541587" cy="306388"/>
        </p:xfrm>
        <a:graphic>
          <a:graphicData uri="http://schemas.openxmlformats.org/presentationml/2006/ole">
            <p:oleObj spid="_x0000_s105485" name="Ecuación" r:id="rId14" imgW="1638000" imgH="241200" progId="Equation.3">
              <p:embed/>
            </p:oleObj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1857356" y="600076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rgbClr val="FF0000"/>
                </a:solidFill>
              </a:rPr>
              <a:t>Respuesta:</a:t>
            </a:r>
            <a:endParaRPr lang="es-EC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63367" y="2071678"/>
            <a:ext cx="4151443" cy="2857520"/>
            <a:chOff x="956479" y="1946350"/>
            <a:chExt cx="2918373" cy="1644321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956479" y="1946350"/>
              <a:ext cx="2643205" cy="164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4 CuadroTexto"/>
            <p:cNvSpPr txBox="1"/>
            <p:nvPr/>
          </p:nvSpPr>
          <p:spPr>
            <a:xfrm>
              <a:off x="1207577" y="2532587"/>
              <a:ext cx="357190" cy="194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1207577" y="2850727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" name="6 Objeto"/>
            <p:cNvGraphicFramePr>
              <a:graphicFrameLocks noChangeAspect="1"/>
            </p:cNvGraphicFramePr>
            <p:nvPr/>
          </p:nvGraphicFramePr>
          <p:xfrm>
            <a:off x="1346052" y="3138483"/>
            <a:ext cx="871564" cy="164432"/>
          </p:xfrm>
          <a:graphic>
            <a:graphicData uri="http://schemas.openxmlformats.org/presentationml/2006/ole">
              <p:oleObj spid="_x0000_s106498" name="Ecuación" r:id="rId4" imgW="838080" imgH="203040" progId="Equation.3">
                <p:embed/>
              </p:oleObj>
            </a:graphicData>
          </a:graphic>
        </p:graphicFrame>
        <p:graphicFrame>
          <p:nvGraphicFramePr>
            <p:cNvPr id="8" name="Object 6"/>
            <p:cNvGraphicFramePr>
              <a:graphicFrameLocks noChangeAspect="1"/>
            </p:cNvGraphicFramePr>
            <p:nvPr/>
          </p:nvGraphicFramePr>
          <p:xfrm>
            <a:off x="3618106" y="2705479"/>
            <a:ext cx="226543" cy="186355"/>
          </p:xfrm>
          <a:graphic>
            <a:graphicData uri="http://schemas.openxmlformats.org/presentationml/2006/ole">
              <p:oleObj spid="_x0000_s106499" name="Ecuación" r:id="rId5" imgW="190440" imgH="203040" progId="Equation.3">
                <p:embed/>
              </p:oleObj>
            </a:graphicData>
          </a:graphic>
        </p:graphicFrame>
        <p:sp>
          <p:nvSpPr>
            <p:cNvPr id="9" name="8 CuadroTexto"/>
            <p:cNvSpPr txBox="1"/>
            <p:nvPr/>
          </p:nvSpPr>
          <p:spPr>
            <a:xfrm>
              <a:off x="3517662" y="2447770"/>
              <a:ext cx="357190" cy="690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0" name="9 Conector recto"/>
          <p:cNvCxnSpPr/>
          <p:nvPr/>
        </p:nvCxnSpPr>
        <p:spPr>
          <a:xfrm flipV="1">
            <a:off x="1635009" y="2212966"/>
            <a:ext cx="1071569" cy="6924"/>
          </a:xfrm>
          <a:prstGeom prst="line">
            <a:avLst/>
          </a:prstGeom>
          <a:ln w="127000">
            <a:solidFill>
              <a:schemeClr val="bg1"/>
            </a:solidFill>
          </a:ln>
          <a:scene3d>
            <a:camera prst="orthographicFront">
              <a:rot lat="0" lon="6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ine 13"/>
          <p:cNvSpPr>
            <a:spLocks noChangeShapeType="1"/>
          </p:cNvSpPr>
          <p:nvPr/>
        </p:nvSpPr>
        <p:spPr bwMode="auto">
          <a:xfrm rot="5400000">
            <a:off x="1583152" y="2055382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rot="16200000" flipH="1">
            <a:off x="2477596" y="2048498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rot="16200000" flipH="1">
            <a:off x="1763216" y="2055422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rot="5400000">
            <a:off x="1940342" y="2055382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rot="16200000" flipH="1">
            <a:off x="2120406" y="2055422"/>
            <a:ext cx="278827" cy="17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rot="5400000">
            <a:off x="2298419" y="2055382"/>
            <a:ext cx="280878" cy="17716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C"/>
          </a:p>
        </p:txBody>
      </p:sp>
      <p:sp>
        <p:nvSpPr>
          <p:cNvPr id="17" name="16 CuadroTexto"/>
          <p:cNvSpPr txBox="1"/>
          <p:nvPr/>
        </p:nvSpPr>
        <p:spPr>
          <a:xfrm>
            <a:off x="1349256" y="177219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latin typeface="Arial" pitchFamily="34" charset="0"/>
                <a:cs typeface="Arial" pitchFamily="34" charset="0"/>
              </a:rPr>
              <a:t>+                -</a:t>
            </a:r>
            <a:endParaRPr lang="es-EC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Object 6"/>
          <p:cNvGraphicFramePr>
            <a:graphicFrameLocks noChangeAspect="1"/>
          </p:cNvGraphicFramePr>
          <p:nvPr/>
        </p:nvGraphicFramePr>
        <p:xfrm>
          <a:off x="1879584" y="1381113"/>
          <a:ext cx="406400" cy="261937"/>
        </p:xfrm>
        <a:graphic>
          <a:graphicData uri="http://schemas.openxmlformats.org/presentationml/2006/ole">
            <p:oleObj spid="_x0000_s106500" name="Ecuación" r:id="rId6" imgW="241200" imgH="164880" progId="Equation.3">
              <p:embed/>
            </p:oleObj>
          </a:graphicData>
        </a:graphic>
      </p:graphicFrame>
      <p:cxnSp>
        <p:nvCxnSpPr>
          <p:cNvPr id="20" name="19 Conector recto de flecha"/>
          <p:cNvCxnSpPr/>
          <p:nvPr/>
        </p:nvCxnSpPr>
        <p:spPr>
          <a:xfrm>
            <a:off x="1635008" y="2427280"/>
            <a:ext cx="103766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06502" name="Object 6"/>
          <p:cNvGraphicFramePr>
            <a:graphicFrameLocks noChangeAspect="1"/>
          </p:cNvGraphicFramePr>
          <p:nvPr/>
        </p:nvGraphicFramePr>
        <p:xfrm>
          <a:off x="2017613" y="2505082"/>
          <a:ext cx="212725" cy="301625"/>
        </p:xfrm>
        <a:graphic>
          <a:graphicData uri="http://schemas.openxmlformats.org/presentationml/2006/ole">
            <p:oleObj spid="_x0000_s106502" name="Ecuación" r:id="rId7" imgW="126720" imgH="190440" progId="Equation.3">
              <p:embed/>
            </p:oleObj>
          </a:graphicData>
        </a:graphic>
      </p:graphicFrame>
      <p:sp>
        <p:nvSpPr>
          <p:cNvPr id="23" name="22 CuadroTexto"/>
          <p:cNvSpPr txBox="1"/>
          <p:nvPr/>
        </p:nvSpPr>
        <p:spPr>
          <a:xfrm>
            <a:off x="428596" y="642918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Sin embargo el método anterior resulta tedioso y extenso, Pero al usar </a:t>
            </a:r>
            <a:r>
              <a:rPr lang="es-EC" dirty="0" err="1" smtClean="0"/>
              <a:t>fasores</a:t>
            </a:r>
            <a:r>
              <a:rPr lang="es-EC" dirty="0" smtClean="0"/>
              <a:t> el problema se simplifica, como lo vemos a continuación:</a:t>
            </a:r>
            <a:endParaRPr lang="es-EC" dirty="0"/>
          </a:p>
        </p:txBody>
      </p:sp>
      <p:graphicFrame>
        <p:nvGraphicFramePr>
          <p:cNvPr id="24" name="23 Objeto"/>
          <p:cNvGraphicFramePr>
            <a:graphicFrameLocks noChangeAspect="1"/>
          </p:cNvGraphicFramePr>
          <p:nvPr/>
        </p:nvGraphicFramePr>
        <p:xfrm>
          <a:off x="5218113" y="1982788"/>
          <a:ext cx="752475" cy="320675"/>
        </p:xfrm>
        <a:graphic>
          <a:graphicData uri="http://schemas.openxmlformats.org/presentationml/2006/ole">
            <p:oleObj spid="_x0000_s106504" name="Ecuación" r:id="rId8" imgW="507960" imgH="228600" progId="Equation.3">
              <p:embed/>
            </p:oleObj>
          </a:graphicData>
        </a:graphic>
      </p:graphicFrame>
      <p:graphicFrame>
        <p:nvGraphicFramePr>
          <p:cNvPr id="106505" name="Object 9"/>
          <p:cNvGraphicFramePr>
            <a:graphicFrameLocks noChangeAspect="1"/>
          </p:cNvGraphicFramePr>
          <p:nvPr/>
        </p:nvGraphicFramePr>
        <p:xfrm>
          <a:off x="6286512" y="2095492"/>
          <a:ext cx="233363" cy="261938"/>
        </p:xfrm>
        <a:graphic>
          <a:graphicData uri="http://schemas.openxmlformats.org/presentationml/2006/ole">
            <p:oleObj spid="_x0000_s106505" name="Ecuación" r:id="rId9" imgW="139680" imgH="164880" progId="Equation.3">
              <p:embed/>
            </p:oleObj>
          </a:graphicData>
        </a:graphic>
      </p:graphicFrame>
      <p:graphicFrame>
        <p:nvGraphicFramePr>
          <p:cNvPr id="106506" name="Object 10"/>
          <p:cNvGraphicFramePr>
            <a:graphicFrameLocks noChangeAspect="1"/>
          </p:cNvGraphicFramePr>
          <p:nvPr/>
        </p:nvGraphicFramePr>
        <p:xfrm>
          <a:off x="6808788" y="1982788"/>
          <a:ext cx="920750" cy="355600"/>
        </p:xfrm>
        <a:graphic>
          <a:graphicData uri="http://schemas.openxmlformats.org/presentationml/2006/ole">
            <p:oleObj spid="_x0000_s106506" name="Ecuación" r:id="rId10" imgW="622080" imgH="253800" progId="Equation.3">
              <p:embed/>
            </p:oleObj>
          </a:graphicData>
        </a:graphic>
      </p:graphicFrame>
      <p:graphicFrame>
        <p:nvGraphicFramePr>
          <p:cNvPr id="106507" name="Object 11"/>
          <p:cNvGraphicFramePr>
            <a:graphicFrameLocks noChangeAspect="1"/>
          </p:cNvGraphicFramePr>
          <p:nvPr/>
        </p:nvGraphicFramePr>
        <p:xfrm>
          <a:off x="3109904" y="3359150"/>
          <a:ext cx="319088" cy="355600"/>
        </p:xfrm>
        <a:graphic>
          <a:graphicData uri="http://schemas.openxmlformats.org/presentationml/2006/ole">
            <p:oleObj spid="_x0000_s106507" name="Ecuación" r:id="rId11" imgW="215640" imgH="253800" progId="Equation.3">
              <p:embed/>
            </p:oleObj>
          </a:graphicData>
        </a:graphic>
      </p:graphicFrame>
      <p:graphicFrame>
        <p:nvGraphicFramePr>
          <p:cNvPr id="106508" name="Object 12"/>
          <p:cNvGraphicFramePr>
            <a:graphicFrameLocks noChangeAspect="1"/>
          </p:cNvGraphicFramePr>
          <p:nvPr/>
        </p:nvGraphicFramePr>
        <p:xfrm>
          <a:off x="2003409" y="1679565"/>
          <a:ext cx="282575" cy="320675"/>
        </p:xfrm>
        <a:graphic>
          <a:graphicData uri="http://schemas.openxmlformats.org/presentationml/2006/ole">
            <p:oleObj spid="_x0000_s106508" name="Ecuación" r:id="rId12" imgW="190440" imgH="228600" progId="Equation.3">
              <p:embed/>
            </p:oleObj>
          </a:graphicData>
        </a:graphic>
      </p:graphicFrame>
      <p:sp>
        <p:nvSpPr>
          <p:cNvPr id="29" name="28 CuadroTexto"/>
          <p:cNvSpPr txBox="1"/>
          <p:nvPr/>
        </p:nvSpPr>
        <p:spPr>
          <a:xfrm>
            <a:off x="4786314" y="155947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Tenemos que:</a:t>
            </a:r>
            <a:endParaRPr lang="es-EC" dirty="0"/>
          </a:p>
        </p:txBody>
      </p:sp>
      <p:sp>
        <p:nvSpPr>
          <p:cNvPr id="30" name="29 CuadroTexto"/>
          <p:cNvSpPr txBox="1"/>
          <p:nvPr/>
        </p:nvSpPr>
        <p:spPr>
          <a:xfrm>
            <a:off x="4786314" y="24881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Aplicando LVK:</a:t>
            </a:r>
            <a:endParaRPr lang="es-EC" dirty="0"/>
          </a:p>
        </p:txBody>
      </p:sp>
      <p:graphicFrame>
        <p:nvGraphicFramePr>
          <p:cNvPr id="106509" name="Object 13"/>
          <p:cNvGraphicFramePr>
            <a:graphicFrameLocks noChangeAspect="1"/>
          </p:cNvGraphicFramePr>
          <p:nvPr/>
        </p:nvGraphicFramePr>
        <p:xfrm>
          <a:off x="5565779" y="3498854"/>
          <a:ext cx="1720865" cy="358774"/>
        </p:xfrm>
        <a:graphic>
          <a:graphicData uri="http://schemas.openxmlformats.org/presentationml/2006/ole">
            <p:oleObj spid="_x0000_s106509" name="Ecuación" r:id="rId13" imgW="850680" imgH="228600" progId="Equation.3">
              <p:embed/>
            </p:oleObj>
          </a:graphicData>
        </a:graphic>
      </p:graphicFrame>
      <p:graphicFrame>
        <p:nvGraphicFramePr>
          <p:cNvPr id="106510" name="Object 14"/>
          <p:cNvGraphicFramePr>
            <a:graphicFrameLocks noChangeAspect="1"/>
          </p:cNvGraphicFramePr>
          <p:nvPr/>
        </p:nvGraphicFramePr>
        <p:xfrm>
          <a:off x="5643570" y="2928934"/>
          <a:ext cx="1500198" cy="436421"/>
        </p:xfrm>
        <a:graphic>
          <a:graphicData uri="http://schemas.openxmlformats.org/presentationml/2006/ole">
            <p:oleObj spid="_x0000_s106510" name="Ecuación" r:id="rId14" imgW="825480" imgH="253800" progId="Equation.3">
              <p:embed/>
            </p:oleObj>
          </a:graphicData>
        </a:graphic>
      </p:graphicFrame>
      <p:graphicFrame>
        <p:nvGraphicFramePr>
          <p:cNvPr id="106511" name="Object 15"/>
          <p:cNvGraphicFramePr>
            <a:graphicFrameLocks noChangeAspect="1"/>
          </p:cNvGraphicFramePr>
          <p:nvPr/>
        </p:nvGraphicFramePr>
        <p:xfrm>
          <a:off x="4857752" y="4017972"/>
          <a:ext cx="3057525" cy="696912"/>
        </p:xfrm>
        <a:graphic>
          <a:graphicData uri="http://schemas.openxmlformats.org/presentationml/2006/ole">
            <p:oleObj spid="_x0000_s106511" name="Ecuación" r:id="rId15" imgW="1511280" imgH="444240" progId="Equation.3">
              <p:embed/>
            </p:oleObj>
          </a:graphicData>
        </a:graphic>
      </p:graphicFrame>
      <p:graphicFrame>
        <p:nvGraphicFramePr>
          <p:cNvPr id="106512" name="Object 16"/>
          <p:cNvGraphicFramePr>
            <a:graphicFrameLocks noChangeAspect="1"/>
          </p:cNvGraphicFramePr>
          <p:nvPr/>
        </p:nvGraphicFramePr>
        <p:xfrm>
          <a:off x="5561013" y="5018088"/>
          <a:ext cx="1874837" cy="319087"/>
        </p:xfrm>
        <a:graphic>
          <a:graphicData uri="http://schemas.openxmlformats.org/presentationml/2006/ole">
            <p:oleObj spid="_x0000_s106512" name="Ecuación" r:id="rId16" imgW="927000" imgH="203040" progId="Equation.3">
              <p:embed/>
            </p:oleObj>
          </a:graphicData>
        </a:graphic>
      </p:graphicFrame>
      <p:sp>
        <p:nvSpPr>
          <p:cNvPr id="35" name="34 CuadroTexto"/>
          <p:cNvSpPr txBox="1"/>
          <p:nvPr/>
        </p:nvSpPr>
        <p:spPr>
          <a:xfrm>
            <a:off x="4214810" y="500063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rgbClr val="FF0000"/>
                </a:solidFill>
              </a:rPr>
              <a:t>Respuesta:</a:t>
            </a:r>
            <a:endParaRPr lang="es-EC" dirty="0">
              <a:solidFill>
                <a:srgbClr val="FF0000"/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4286248" y="5577504"/>
            <a:ext cx="371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Es notoria la facilidad con la que se puede resolver el ejercicio usando el método </a:t>
            </a:r>
            <a:r>
              <a:rPr lang="es-EC" dirty="0" err="1" smtClean="0"/>
              <a:t>fasorial</a:t>
            </a:r>
            <a:r>
              <a:rPr lang="es-EC" dirty="0" smtClean="0"/>
              <a:t>.</a:t>
            </a: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500"/>
                                        <p:tgtEl>
                                          <p:spTgt spid="10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06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06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106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800" decel="100000"/>
                                        <p:tgtEl>
                                          <p:spTgt spid="106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800" decel="1000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10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06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06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3" grpId="0"/>
      <p:bldP spid="29" grpId="0"/>
      <p:bldP spid="30" grpId="0"/>
      <p:bldP spid="35" grpId="0"/>
      <p:bldP spid="3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S" dirty="0" smtClean="0"/>
              <a:t>Del Ejemplo...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2068289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Como vemos, el voltaje es una cantidad que conforme varía el tiempo, va cambiando su posición en el plano complejo.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642910" y="3714752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 este tipo de cantidades, que tienen una magnitud y un ángulo de fase, le vamos a dar el nombre de </a:t>
            </a:r>
            <a:r>
              <a:rPr lang="es-ES" b="1" dirty="0" smtClean="0"/>
              <a:t>FASOR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S" dirty="0" smtClean="0"/>
              <a:t>Fasor</a:t>
            </a:r>
            <a:endParaRPr lang="es-ES" dirty="0"/>
          </a:p>
        </p:txBody>
      </p:sp>
      <p:pic>
        <p:nvPicPr>
          <p:cNvPr id="9" name="Picture 5" descr="dsim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680225" y="2975808"/>
            <a:ext cx="1319213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6"/>
          <p:cNvSpPr>
            <a:spLocks noChangeArrowheads="1"/>
          </p:cNvSpPr>
          <p:nvPr/>
        </p:nvSpPr>
        <p:spPr bwMode="auto">
          <a:xfrm flipH="1">
            <a:off x="5303863" y="1751845"/>
            <a:ext cx="2911475" cy="963613"/>
          </a:xfrm>
          <a:prstGeom prst="cloudCallout">
            <a:avLst>
              <a:gd name="adj1" fmla="val -22958"/>
              <a:gd name="adj2" fmla="val 78171"/>
            </a:avLst>
          </a:prstGeom>
          <a:solidFill>
            <a:srgbClr val="3333FF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5765825" y="1848683"/>
            <a:ext cx="1873250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C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¿Qué es </a:t>
            </a:r>
          </a:p>
          <a:p>
            <a:r>
              <a:rPr lang="es-EC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un Fasor?</a:t>
            </a:r>
          </a:p>
        </p:txBody>
      </p:sp>
      <p:pic>
        <p:nvPicPr>
          <p:cNvPr id="12" name="Picture 8" descr="lisale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5650" y="4053722"/>
            <a:ext cx="151447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9"/>
          <p:cNvSpPr>
            <a:spLocks noChangeArrowheads="1"/>
          </p:cNvSpPr>
          <p:nvPr/>
        </p:nvSpPr>
        <p:spPr bwMode="auto">
          <a:xfrm rot="-636678">
            <a:off x="1519263" y="1853445"/>
            <a:ext cx="4246562" cy="4411663"/>
          </a:xfrm>
          <a:prstGeom prst="verticalScroll">
            <a:avLst>
              <a:gd name="adj" fmla="val 12500"/>
            </a:avLst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 rot="-660000">
            <a:off x="2158517" y="2367795"/>
            <a:ext cx="3306762" cy="37909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ES" sz="2800" dirty="0">
                <a:latin typeface="Comic Sans MS" pitchFamily="66" charset="0"/>
              </a:rPr>
              <a:t> </a:t>
            </a:r>
            <a:r>
              <a:rPr lang="es-ES" sz="2000" dirty="0">
                <a:latin typeface="Comic Sans MS" pitchFamily="66" charset="0"/>
              </a:rPr>
              <a:t>Es una cantidad con </a:t>
            </a:r>
            <a:r>
              <a:rPr lang="es-ES" sz="2000" dirty="0">
                <a:solidFill>
                  <a:srgbClr val="3333FF"/>
                </a:solidFill>
                <a:latin typeface="Comic Sans MS" pitchFamily="66" charset="0"/>
              </a:rPr>
              <a:t>magnitud</a:t>
            </a:r>
            <a:r>
              <a:rPr lang="es-ES" sz="2000" dirty="0">
                <a:latin typeface="Comic Sans MS" pitchFamily="66" charset="0"/>
              </a:rPr>
              <a:t> y </a:t>
            </a:r>
            <a:r>
              <a:rPr lang="es-ES" sz="2000" dirty="0">
                <a:solidFill>
                  <a:srgbClr val="3333FF"/>
                </a:solidFill>
                <a:latin typeface="Comic Sans MS" pitchFamily="66" charset="0"/>
              </a:rPr>
              <a:t>fase</a:t>
            </a:r>
            <a:r>
              <a:rPr lang="es-ES" sz="2000" dirty="0">
                <a:latin typeface="Comic Sans MS" pitchFamily="66" charset="0"/>
              </a:rPr>
              <a:t> (medida con respecto a una referencia fija). </a:t>
            </a:r>
            <a:r>
              <a:rPr lang="es-ES" sz="2000" dirty="0">
                <a:solidFill>
                  <a:srgbClr val="3333FF"/>
                </a:solidFill>
                <a:latin typeface="Comic Sans MS" pitchFamily="66" charset="0"/>
              </a:rPr>
              <a:t>Rotando en el plano complejo con una frecuencia angular W</a:t>
            </a:r>
            <a:endParaRPr lang="es-ES" sz="2000" dirty="0">
              <a:solidFill>
                <a:srgbClr val="3333FF"/>
              </a:solidFill>
            </a:endParaRPr>
          </a:p>
        </p:txBody>
      </p:sp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 rot="-597594">
            <a:off x="2382863" y="1874083"/>
            <a:ext cx="2659062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C" sz="3600" kern="10">
                <a:ln w="381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FASOR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/>
      <p:bldP spid="13" grpId="0" animBg="1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/>
          <a:lstStyle/>
          <a:p>
            <a:r>
              <a:rPr lang="es-EC" dirty="0" smtClean="0"/>
              <a:t>Introducción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928662" y="1792136"/>
            <a:ext cx="7498080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respuesta completa de un circuito eléctrico lineal se compone de dos partes:	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285852" y="2863706"/>
            <a:ext cx="65008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EC" sz="2000" b="1" dirty="0" smtClean="0"/>
              <a:t>1) </a:t>
            </a:r>
            <a:r>
              <a:rPr lang="es-EC" sz="2000" b="1" i="1" dirty="0" smtClean="0"/>
              <a:t>Respuesta Natural: </a:t>
            </a:r>
            <a:r>
              <a:rPr lang="es-EC" sz="2000" dirty="0" smtClean="0"/>
              <a:t>Ésta es transitoria de corta vida de un circuito ante un cambio repentino en su condición.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285852" y="3792400"/>
            <a:ext cx="650085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s-EC" sz="2000" b="1" dirty="0" smtClean="0"/>
              <a:t>2) </a:t>
            </a:r>
            <a:r>
              <a:rPr lang="es-EC" sz="2000" b="1" i="1" dirty="0" smtClean="0"/>
              <a:t>Respuesta Forzada: </a:t>
            </a:r>
            <a:r>
              <a:rPr lang="es-EC" sz="2000" dirty="0" smtClean="0"/>
              <a:t>Es de estado permanente a largo plazo de un circuito a cualquier fuente independiente presente.</a:t>
            </a:r>
          </a:p>
          <a:p>
            <a:pPr algn="just">
              <a:buNone/>
            </a:pPr>
            <a:r>
              <a:rPr lang="es-EC" sz="2000" dirty="0" smtClean="0"/>
              <a:t>	Ejemplo:</a:t>
            </a:r>
          </a:p>
          <a:p>
            <a:pPr algn="just">
              <a:buNone/>
            </a:pPr>
            <a:endParaRPr lang="es-EC" dirty="0" smtClean="0"/>
          </a:p>
          <a:p>
            <a:pPr lvl="1" algn="just">
              <a:buFont typeface="Wingdings" pitchFamily="2" charset="2"/>
              <a:buChar char="ü"/>
            </a:pPr>
            <a:r>
              <a:rPr lang="es-EC" dirty="0" smtClean="0"/>
              <a:t>	La forma de onda senoidal que describe la tensión disponible en las tomas de corriente eléctrico doméstica.</a:t>
            </a:r>
          </a:p>
          <a:p>
            <a:pPr lvl="1" algn="just">
              <a:buFont typeface="Wingdings" pitchFamily="2" charset="2"/>
              <a:buChar char="ü"/>
            </a:pPr>
            <a:r>
              <a:rPr lang="es-EC" dirty="0" smtClean="0"/>
              <a:t>	La tensión de las líneas de potencia que se conectan a las áreas residenciales e industriales.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>
            <a:normAutofit/>
          </a:bodyPr>
          <a:lstStyle/>
          <a:p>
            <a:r>
              <a:rPr lang="es-ES" dirty="0" smtClean="0"/>
              <a:t>Fasor</a:t>
            </a:r>
            <a:endParaRPr lang="es-ES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2976" y="1531798"/>
            <a:ext cx="6572296" cy="2857520"/>
          </a:xfrm>
          <a:prstGeom prst="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solidFill>
              <a:schemeClr val="tx1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2000" dirty="0"/>
              <a:t>Son vectores en rotación en el plano complejo</a:t>
            </a:r>
          </a:p>
          <a:p>
            <a:pPr marL="342900" indent="-342900">
              <a:spcBef>
                <a:spcPct val="20000"/>
              </a:spcBef>
            </a:pPr>
            <a:endParaRPr lang="es-ES_tradnl" sz="2000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ES_tradnl" sz="2000" dirty="0"/>
              <a:t>Representan </a:t>
            </a:r>
            <a:r>
              <a:rPr lang="es-ES_tradnl" sz="2000" dirty="0" smtClean="0"/>
              <a:t>señales senoidales:</a:t>
            </a:r>
            <a:endParaRPr lang="es-ES_tradnl" sz="2000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s-ES_tradnl" dirty="0"/>
              <a:t>tensiones y </a:t>
            </a:r>
            <a:r>
              <a:rPr lang="es-ES_tradnl" dirty="0" smtClean="0"/>
              <a:t>corrientes</a:t>
            </a:r>
          </a:p>
          <a:p>
            <a:pPr marL="742950" lvl="1" indent="-285750">
              <a:spcBef>
                <a:spcPct val="20000"/>
              </a:spcBef>
            </a:pPr>
            <a:endParaRPr lang="es-ES_tradnl" dirty="0"/>
          </a:p>
          <a:p>
            <a:pPr marL="285750" indent="-285750">
              <a:spcBef>
                <a:spcPct val="20000"/>
              </a:spcBef>
              <a:buFontTx/>
              <a:buChar char="•"/>
            </a:pPr>
            <a:r>
              <a:rPr lang="es-ES_tradnl" sz="2000" dirty="0"/>
              <a:t>son números complejos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s-ES_tradnl" dirty="0"/>
              <a:t>el módulo es igual a la amplitud de la señal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s-ES_tradnl" dirty="0"/>
              <a:t>el ángulo es igual al desfasaje de la </a:t>
            </a:r>
            <a:r>
              <a:rPr lang="es-ES_tradnl" dirty="0" smtClean="0"/>
              <a:t>señal</a:t>
            </a:r>
            <a:endParaRPr lang="es-ES_tradnl" dirty="0"/>
          </a:p>
        </p:txBody>
      </p:sp>
      <p:sp>
        <p:nvSpPr>
          <p:cNvPr id="4" name="3 Rectángulo"/>
          <p:cNvSpPr/>
          <p:nvPr/>
        </p:nvSpPr>
        <p:spPr>
          <a:xfrm>
            <a:off x="1071538" y="4746508"/>
            <a:ext cx="678661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</a:pPr>
            <a:r>
              <a:rPr lang="es-ES_tradnl" sz="2000" dirty="0" smtClean="0"/>
              <a:t>La equivalencia se mantiene en la </a:t>
            </a:r>
            <a:r>
              <a:rPr lang="es-ES_tradnl" sz="2000" b="1" dirty="0" smtClean="0"/>
              <a:t>suma</a:t>
            </a:r>
            <a:r>
              <a:rPr lang="es-ES_tradnl" sz="2000" dirty="0" smtClean="0"/>
              <a:t> por lo tanto son aplicables la </a:t>
            </a:r>
            <a:r>
              <a:rPr lang="es-ES_tradnl" sz="2000" b="1" dirty="0" smtClean="0"/>
              <a:t>leyes de </a:t>
            </a:r>
            <a:r>
              <a:rPr lang="es-ES_tradnl" sz="2000" b="1" dirty="0" err="1" smtClean="0"/>
              <a:t>Kirchoff</a:t>
            </a:r>
            <a:r>
              <a:rPr lang="es-ES_tradnl" sz="2000" b="1" dirty="0" smtClean="0"/>
              <a:t>.</a:t>
            </a:r>
          </a:p>
          <a:p>
            <a:pPr marL="342900" indent="-342900" algn="just">
              <a:spcBef>
                <a:spcPct val="20000"/>
              </a:spcBef>
            </a:pPr>
            <a:endParaRPr lang="es-ES_tradnl" sz="2000" b="1" dirty="0" smtClean="0"/>
          </a:p>
          <a:p>
            <a:pPr marL="342900" indent="-342900" algn="just">
              <a:spcBef>
                <a:spcPct val="20000"/>
              </a:spcBef>
            </a:pPr>
            <a:r>
              <a:rPr lang="es-ES_tradnl" sz="2000" dirty="0" smtClean="0"/>
              <a:t>Un Fasor es una cantidad física ficticia, pero la parte real representa un valor instantáneo.</a:t>
            </a:r>
            <a:endParaRPr lang="es-ES_tradnl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S" dirty="0" smtClean="0"/>
              <a:t>Importante:</a:t>
            </a:r>
            <a:endParaRPr lang="es-ES" dirty="0"/>
          </a:p>
        </p:txBody>
      </p:sp>
      <p:grpSp>
        <p:nvGrpSpPr>
          <p:cNvPr id="6" name="5 Grupo"/>
          <p:cNvGrpSpPr/>
          <p:nvPr/>
        </p:nvGrpSpPr>
        <p:grpSpPr>
          <a:xfrm>
            <a:off x="714348" y="1500174"/>
            <a:ext cx="7286676" cy="500066"/>
            <a:chOff x="714348" y="1500174"/>
            <a:chExt cx="7286676" cy="500066"/>
          </a:xfrm>
        </p:grpSpPr>
        <p:sp>
          <p:nvSpPr>
            <p:cNvPr id="3" name="2 CuadroTexto"/>
            <p:cNvSpPr txBox="1"/>
            <p:nvPr/>
          </p:nvSpPr>
          <p:spPr>
            <a:xfrm>
              <a:off x="714348" y="1630908"/>
              <a:ext cx="72866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El Voltaje       y la Corriente        son cantidades fasoriales.</a:t>
              </a:r>
              <a:endParaRPr lang="es-ES" dirty="0"/>
            </a:p>
          </p:txBody>
        </p:sp>
        <p:graphicFrame>
          <p:nvGraphicFramePr>
            <p:cNvPr id="4" name="3 Objeto"/>
            <p:cNvGraphicFramePr>
              <a:graphicFrameLocks noChangeAspect="1"/>
            </p:cNvGraphicFramePr>
            <p:nvPr/>
          </p:nvGraphicFramePr>
          <p:xfrm>
            <a:off x="1846244" y="1533512"/>
            <a:ext cx="368302" cy="453295"/>
          </p:xfrm>
          <a:graphic>
            <a:graphicData uri="http://schemas.openxmlformats.org/presentationml/2006/ole">
              <p:oleObj spid="_x0000_s70658" name="Ecuación" r:id="rId3" imgW="164880" imgH="203040" progId="Equation.3">
                <p:embed/>
              </p:oleObj>
            </a:graphicData>
          </a:graphic>
        </p:graphicFrame>
        <p:graphicFrame>
          <p:nvGraphicFramePr>
            <p:cNvPr id="70659" name="Object 3"/>
            <p:cNvGraphicFramePr>
              <a:graphicFrameLocks noChangeAspect="1"/>
            </p:cNvGraphicFramePr>
            <p:nvPr/>
          </p:nvGraphicFramePr>
          <p:xfrm>
            <a:off x="3644896" y="1500174"/>
            <a:ext cx="284162" cy="425450"/>
          </p:xfrm>
          <a:graphic>
            <a:graphicData uri="http://schemas.openxmlformats.org/presentationml/2006/ole">
              <p:oleObj spid="_x0000_s70659" name="Ecuación" r:id="rId4" imgW="126720" imgH="190440" progId="Equation.3">
                <p:embed/>
              </p:oleObj>
            </a:graphicData>
          </a:graphic>
        </p:graphicFrame>
      </p:grpSp>
      <p:sp>
        <p:nvSpPr>
          <p:cNvPr id="7" name="6 CuadroTexto"/>
          <p:cNvSpPr txBox="1"/>
          <p:nvPr/>
        </p:nvSpPr>
        <p:spPr>
          <a:xfrm>
            <a:off x="714348" y="2071678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Impedancia NO ES UN FASOR. Únicamente es un número complejo, pero no un fasor.</a:t>
            </a:r>
            <a:endParaRPr lang="es-ES" dirty="0"/>
          </a:p>
        </p:txBody>
      </p:sp>
      <p:grpSp>
        <p:nvGrpSpPr>
          <p:cNvPr id="43" name="42 Grupo"/>
          <p:cNvGrpSpPr/>
          <p:nvPr/>
        </p:nvGrpSpPr>
        <p:grpSpPr>
          <a:xfrm>
            <a:off x="4714876" y="2928934"/>
            <a:ext cx="3752876" cy="3643338"/>
            <a:chOff x="4714876" y="2928934"/>
            <a:chExt cx="3752876" cy="3643338"/>
          </a:xfrm>
        </p:grpSpPr>
        <p:sp>
          <p:nvSpPr>
            <p:cNvPr id="9" name="8 Rectángulo"/>
            <p:cNvSpPr/>
            <p:nvPr/>
          </p:nvSpPr>
          <p:spPr>
            <a:xfrm>
              <a:off x="4714876" y="3571876"/>
              <a:ext cx="3500462" cy="3000396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tint val="66000"/>
                    <a:satMod val="160000"/>
                  </a:srgbClr>
                </a:gs>
                <a:gs pos="50000">
                  <a:srgbClr val="C00000">
                    <a:tint val="44500"/>
                    <a:satMod val="160000"/>
                  </a:srgbClr>
                </a:gs>
                <a:gs pos="100000">
                  <a:srgbClr val="C0000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4" name="23 Conector recto de flecha"/>
            <p:cNvCxnSpPr/>
            <p:nvPr/>
          </p:nvCxnSpPr>
          <p:spPr>
            <a:xfrm rot="5400000" flipH="1" flipV="1">
              <a:off x="4250529" y="5061755"/>
              <a:ext cx="264320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25 Conector recto de flecha"/>
            <p:cNvCxnSpPr/>
            <p:nvPr/>
          </p:nvCxnSpPr>
          <p:spPr>
            <a:xfrm>
              <a:off x="5072066" y="5072074"/>
              <a:ext cx="285752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/>
            <p:nvPr/>
          </p:nvCxnSpPr>
          <p:spPr>
            <a:xfrm flipV="1">
              <a:off x="5572132" y="4286256"/>
              <a:ext cx="1714512" cy="7858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>
              <a:off x="5572132" y="5072074"/>
              <a:ext cx="1704988" cy="9906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graphicFrame>
          <p:nvGraphicFramePr>
            <p:cNvPr id="70664" name="Object 8"/>
            <p:cNvGraphicFramePr>
              <a:graphicFrameLocks noChangeAspect="1"/>
            </p:cNvGraphicFramePr>
            <p:nvPr/>
          </p:nvGraphicFramePr>
          <p:xfrm>
            <a:off x="7275534" y="4000504"/>
            <a:ext cx="368300" cy="425450"/>
          </p:xfrm>
          <a:graphic>
            <a:graphicData uri="http://schemas.openxmlformats.org/presentationml/2006/ole">
              <p:oleObj spid="_x0000_s70664" name="Ecuación" r:id="rId5" imgW="164880" imgH="190440" progId="Equation.3">
                <p:embed/>
              </p:oleObj>
            </a:graphicData>
          </a:graphic>
        </p:graphicFrame>
        <p:graphicFrame>
          <p:nvGraphicFramePr>
            <p:cNvPr id="70665" name="Object 9"/>
            <p:cNvGraphicFramePr>
              <a:graphicFrameLocks noChangeAspect="1"/>
            </p:cNvGraphicFramePr>
            <p:nvPr/>
          </p:nvGraphicFramePr>
          <p:xfrm>
            <a:off x="7275534" y="5789632"/>
            <a:ext cx="368300" cy="425450"/>
          </p:xfrm>
          <a:graphic>
            <a:graphicData uri="http://schemas.openxmlformats.org/presentationml/2006/ole">
              <p:oleObj spid="_x0000_s70665" name="Ecuación" r:id="rId6" imgW="164880" imgH="190440" progId="Equation.3">
                <p:embed/>
              </p:oleObj>
            </a:graphicData>
          </a:graphic>
        </p:graphicFrame>
        <p:sp>
          <p:nvSpPr>
            <p:cNvPr id="38" name="37 CuadroTexto"/>
            <p:cNvSpPr txBox="1"/>
            <p:nvPr/>
          </p:nvSpPr>
          <p:spPr>
            <a:xfrm>
              <a:off x="7610496" y="4786322"/>
              <a:ext cx="857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>
                  <a:latin typeface="Courier New" pitchFamily="49" charset="0"/>
                  <a:cs typeface="Courier New" pitchFamily="49" charset="0"/>
                </a:rPr>
                <a:t>real</a:t>
              </a:r>
              <a:endParaRPr lang="es-E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5286380" y="3500438"/>
              <a:ext cx="857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err="1" smtClean="0">
                  <a:latin typeface="Courier New" pitchFamily="49" charset="0"/>
                  <a:cs typeface="Courier New" pitchFamily="49" charset="0"/>
                </a:rPr>
                <a:t>imag</a:t>
              </a:r>
              <a:endParaRPr lang="es-ES" sz="1600" b="1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5000628" y="2928934"/>
              <a:ext cx="31432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Impedancia (solo se ubican en 1ro. y 4to. cuadrante).</a:t>
              </a:r>
              <a:endParaRPr lang="es-ES" dirty="0"/>
            </a:p>
          </p:txBody>
        </p:sp>
      </p:grpSp>
      <p:grpSp>
        <p:nvGrpSpPr>
          <p:cNvPr id="44" name="43 Grupo"/>
          <p:cNvGrpSpPr/>
          <p:nvPr/>
        </p:nvGrpSpPr>
        <p:grpSpPr>
          <a:xfrm>
            <a:off x="776258" y="2928934"/>
            <a:ext cx="3752876" cy="3643338"/>
            <a:chOff x="776258" y="2928934"/>
            <a:chExt cx="3752876" cy="3643338"/>
          </a:xfrm>
        </p:grpSpPr>
        <p:grpSp>
          <p:nvGrpSpPr>
            <p:cNvPr id="42" name="41 Grupo"/>
            <p:cNvGrpSpPr/>
            <p:nvPr/>
          </p:nvGrpSpPr>
          <p:grpSpPr>
            <a:xfrm>
              <a:off x="776258" y="2928934"/>
              <a:ext cx="3500462" cy="3643338"/>
              <a:chOff x="857224" y="2928934"/>
              <a:chExt cx="3500462" cy="3643338"/>
            </a:xfrm>
          </p:grpSpPr>
          <p:sp>
            <p:nvSpPr>
              <p:cNvPr id="8" name="7 Rectángulo"/>
              <p:cNvSpPr/>
              <p:nvPr/>
            </p:nvSpPr>
            <p:spPr>
              <a:xfrm>
                <a:off x="857224" y="3571876"/>
                <a:ext cx="3500462" cy="3000396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cxnSp>
            <p:nvCxnSpPr>
              <p:cNvPr id="11" name="10 Conector recto de flecha"/>
              <p:cNvCxnSpPr/>
              <p:nvPr/>
            </p:nvCxnSpPr>
            <p:spPr>
              <a:xfrm rot="5400000" flipH="1" flipV="1">
                <a:off x="1321571" y="5036355"/>
                <a:ext cx="250033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12 Conector recto de flecha"/>
              <p:cNvCxnSpPr/>
              <p:nvPr/>
            </p:nvCxnSpPr>
            <p:spPr>
              <a:xfrm>
                <a:off x="1285852" y="5072074"/>
                <a:ext cx="285752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14 Conector recto de flecha"/>
              <p:cNvCxnSpPr/>
              <p:nvPr/>
            </p:nvCxnSpPr>
            <p:spPr>
              <a:xfrm flipV="1">
                <a:off x="2571736" y="4500570"/>
                <a:ext cx="1071570" cy="57150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" name="15 Conector recto de flecha"/>
              <p:cNvCxnSpPr/>
              <p:nvPr/>
            </p:nvCxnSpPr>
            <p:spPr>
              <a:xfrm rot="16200000" flipV="1">
                <a:off x="1857357" y="4357694"/>
                <a:ext cx="785818" cy="64294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17 Conector recto de flecha"/>
              <p:cNvCxnSpPr/>
              <p:nvPr/>
            </p:nvCxnSpPr>
            <p:spPr>
              <a:xfrm rot="10800000" flipV="1">
                <a:off x="1466828" y="5072074"/>
                <a:ext cx="1081095" cy="347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19 Conector recto de flecha"/>
              <p:cNvCxnSpPr/>
              <p:nvPr/>
            </p:nvCxnSpPr>
            <p:spPr>
              <a:xfrm>
                <a:off x="2581261" y="5084774"/>
                <a:ext cx="990607" cy="34766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22" name="21 CuadroTexto"/>
              <p:cNvSpPr txBox="1"/>
              <p:nvPr/>
            </p:nvSpPr>
            <p:spPr>
              <a:xfrm>
                <a:off x="1000100" y="2928934"/>
                <a:ext cx="31432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/>
                  <a:t>Voltaje o Corriente (giran en todo el plano complejo).</a:t>
                </a:r>
                <a:endParaRPr lang="es-ES" dirty="0"/>
              </a:p>
            </p:txBody>
          </p:sp>
          <p:graphicFrame>
            <p:nvGraphicFramePr>
              <p:cNvPr id="31" name="30 Objeto"/>
              <p:cNvGraphicFramePr>
                <a:graphicFrameLocks noChangeAspect="1"/>
              </p:cNvGraphicFramePr>
              <p:nvPr/>
            </p:nvGraphicFramePr>
            <p:xfrm>
              <a:off x="1714480" y="3904399"/>
              <a:ext cx="368302" cy="453295"/>
            </p:xfrm>
            <a:graphic>
              <a:graphicData uri="http://schemas.openxmlformats.org/presentationml/2006/ole">
                <p:oleObj spid="_x0000_s70660" name="Ecuación" r:id="rId7" imgW="164880" imgH="203040" progId="Equation.3">
                  <p:embed/>
                </p:oleObj>
              </a:graphicData>
            </a:graphic>
          </p:graphicFrame>
          <p:graphicFrame>
            <p:nvGraphicFramePr>
              <p:cNvPr id="70661" name="Object 5"/>
              <p:cNvGraphicFramePr>
                <a:graphicFrameLocks noChangeAspect="1"/>
              </p:cNvGraphicFramePr>
              <p:nvPr/>
            </p:nvGraphicFramePr>
            <p:xfrm>
              <a:off x="1214414" y="5118115"/>
              <a:ext cx="368300" cy="454025"/>
            </p:xfrm>
            <a:graphic>
              <a:graphicData uri="http://schemas.openxmlformats.org/presentationml/2006/ole">
                <p:oleObj spid="_x0000_s70661" name="Ecuación" r:id="rId8" imgW="164880" imgH="203040" progId="Equation.3">
                  <p:embed/>
                </p:oleObj>
              </a:graphicData>
            </a:graphic>
          </p:graphicFrame>
          <p:graphicFrame>
            <p:nvGraphicFramePr>
              <p:cNvPr id="70662" name="Object 6"/>
              <p:cNvGraphicFramePr>
                <a:graphicFrameLocks noChangeAspect="1"/>
              </p:cNvGraphicFramePr>
              <p:nvPr/>
            </p:nvGraphicFramePr>
            <p:xfrm>
              <a:off x="3632196" y="4119563"/>
              <a:ext cx="368300" cy="454025"/>
            </p:xfrm>
            <a:graphic>
              <a:graphicData uri="http://schemas.openxmlformats.org/presentationml/2006/ole">
                <p:oleObj spid="_x0000_s70662" name="Ecuación" r:id="rId9" imgW="164880" imgH="203040" progId="Equation.3">
                  <p:embed/>
                </p:oleObj>
              </a:graphicData>
            </a:graphic>
          </p:graphicFrame>
          <p:graphicFrame>
            <p:nvGraphicFramePr>
              <p:cNvPr id="70663" name="Object 7"/>
              <p:cNvGraphicFramePr>
                <a:graphicFrameLocks noChangeAspect="1"/>
              </p:cNvGraphicFramePr>
              <p:nvPr/>
            </p:nvGraphicFramePr>
            <p:xfrm>
              <a:off x="3560758" y="5189553"/>
              <a:ext cx="368300" cy="454025"/>
            </p:xfrm>
            <a:graphic>
              <a:graphicData uri="http://schemas.openxmlformats.org/presentationml/2006/ole">
                <p:oleObj spid="_x0000_s70663" name="Ecuación" r:id="rId10" imgW="164880" imgH="203040" progId="Equation.3">
                  <p:embed/>
                </p:oleObj>
              </a:graphicData>
            </a:graphic>
          </p:graphicFrame>
          <p:sp>
            <p:nvSpPr>
              <p:cNvPr id="39" name="38 CuadroTexto"/>
              <p:cNvSpPr txBox="1"/>
              <p:nvPr/>
            </p:nvSpPr>
            <p:spPr>
              <a:xfrm>
                <a:off x="2285984" y="3506374"/>
                <a:ext cx="857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err="1" smtClean="0">
                    <a:latin typeface="Courier New" pitchFamily="49" charset="0"/>
                    <a:cs typeface="Courier New" pitchFamily="49" charset="0"/>
                  </a:rPr>
                  <a:t>imag</a:t>
                </a:r>
                <a:endParaRPr lang="es-ES" sz="16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</p:grpSp>
        <p:sp>
          <p:nvSpPr>
            <p:cNvPr id="37" name="36 CuadroTexto"/>
            <p:cNvSpPr txBox="1"/>
            <p:nvPr/>
          </p:nvSpPr>
          <p:spPr>
            <a:xfrm>
              <a:off x="3671878" y="4786322"/>
              <a:ext cx="8572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>
                  <a:latin typeface="Courier New" pitchFamily="49" charset="0"/>
                  <a:cs typeface="Courier New" pitchFamily="49" charset="0"/>
                </a:rPr>
                <a:t>real</a:t>
              </a:r>
              <a:endParaRPr lang="es-ES" sz="1600" b="1" dirty="0">
                <a:latin typeface="Courier New" pitchFamily="49" charset="0"/>
                <a:cs typeface="Courier New" pitchFamily="49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S" dirty="0" smtClean="0"/>
              <a:t>Transformación </a:t>
            </a:r>
            <a:r>
              <a:rPr lang="es-ES" dirty="0" err="1" smtClean="0"/>
              <a:t>Fasorial</a:t>
            </a:r>
            <a:endParaRPr lang="es-ES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714348" y="1447800"/>
            <a:ext cx="7498080" cy="10525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proceso ,mediante el cual cambiamos </a:t>
            </a:r>
            <a:r>
              <a:rPr kumimoji="0" lang="es-EC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i(t)</a:t>
            </a: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I recibe el nombre de transformación </a:t>
            </a:r>
            <a:r>
              <a:rPr kumimoji="0" lang="es-EC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fasorial</a:t>
            </a: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del dominio del tiempo al dominio de la frecuencia.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Object 16"/>
          <p:cNvGraphicFramePr>
            <a:graphicFrameLocks noChangeAspect="1"/>
          </p:cNvGraphicFramePr>
          <p:nvPr/>
        </p:nvGraphicFramePr>
        <p:xfrm>
          <a:off x="2433638" y="3292475"/>
          <a:ext cx="3492500" cy="527050"/>
        </p:xfrm>
        <a:graphic>
          <a:graphicData uri="http://schemas.openxmlformats.org/presentationml/2006/ole">
            <p:oleObj spid="_x0000_s71682" name="Ecuación" r:id="rId3" imgW="1307880" imgH="241200" progId="Equation.3">
              <p:embed/>
            </p:oleObj>
          </a:graphicData>
        </a:graphic>
      </p:graphicFrame>
      <p:cxnSp>
        <p:nvCxnSpPr>
          <p:cNvPr id="5" name="4 Conector recto de flecha"/>
          <p:cNvCxnSpPr/>
          <p:nvPr/>
        </p:nvCxnSpPr>
        <p:spPr>
          <a:xfrm rot="5400000">
            <a:off x="3929058" y="316231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 rot="5400000">
            <a:off x="3894133" y="3983849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>
            <a:off x="3894133" y="4833167"/>
            <a:ext cx="35639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15"/>
          <p:cNvGraphicFramePr>
            <a:graphicFrameLocks noChangeAspect="1"/>
          </p:cNvGraphicFramePr>
          <p:nvPr/>
        </p:nvGraphicFramePr>
        <p:xfrm>
          <a:off x="2398713" y="2563813"/>
          <a:ext cx="3702050" cy="482600"/>
        </p:xfrm>
        <a:graphic>
          <a:graphicData uri="http://schemas.openxmlformats.org/presentationml/2006/ole">
            <p:oleObj spid="_x0000_s71683" name="Ecuación" r:id="rId4" imgW="1371600" imgH="228600" progId="Equation.3">
              <p:embed/>
            </p:oleObj>
          </a:graphicData>
        </a:graphic>
      </p:graphicFrame>
      <p:graphicFrame>
        <p:nvGraphicFramePr>
          <p:cNvPr id="12" name="Object 18"/>
          <p:cNvGraphicFramePr>
            <a:graphicFrameLocks noChangeAspect="1"/>
          </p:cNvGraphicFramePr>
          <p:nvPr/>
        </p:nvGraphicFramePr>
        <p:xfrm>
          <a:off x="3292475" y="4164013"/>
          <a:ext cx="1755775" cy="519112"/>
        </p:xfrm>
        <a:graphic>
          <a:graphicData uri="http://schemas.openxmlformats.org/presentationml/2006/ole">
            <p:oleObj spid="_x0000_s71684" name="Ecuación" r:id="rId5" imgW="685800" imgH="241200" progId="Equation.3">
              <p:embed/>
            </p:oleObj>
          </a:graphicData>
        </a:graphic>
      </p:graphicFrame>
      <p:graphicFrame>
        <p:nvGraphicFramePr>
          <p:cNvPr id="15" name="Object 20"/>
          <p:cNvGraphicFramePr>
            <a:graphicFrameLocks noChangeAspect="1"/>
          </p:cNvGraphicFramePr>
          <p:nvPr/>
        </p:nvGraphicFramePr>
        <p:xfrm>
          <a:off x="3363913" y="5029214"/>
          <a:ext cx="1503362" cy="509588"/>
        </p:xfrm>
        <a:graphic>
          <a:graphicData uri="http://schemas.openxmlformats.org/presentationml/2006/ole">
            <p:oleObj spid="_x0000_s71685" name="Ecuación" r:id="rId6" imgW="723600" imgH="241200" progId="Equation.3">
              <p:embed/>
            </p:oleObj>
          </a:graphicData>
        </a:graphic>
      </p:graphicFrame>
      <p:sp>
        <p:nvSpPr>
          <p:cNvPr id="17" name="2 Marcador de contenido"/>
          <p:cNvSpPr txBox="1">
            <a:spLocks/>
          </p:cNvSpPr>
          <p:nvPr/>
        </p:nvSpPr>
        <p:spPr>
          <a:xfrm>
            <a:off x="714348" y="5662642"/>
            <a:ext cx="7498080" cy="105250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83464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s-EC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Recuerde</a:t>
            </a:r>
            <a:r>
              <a:rPr kumimoji="0" lang="es-EC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que ninguno de los circuitos que estamos considerando responderá a una frecuencia que no sea la de la fuente de excitación por lo que siempre se conoce el valor de w.</a:t>
            </a:r>
            <a:endParaRPr kumimoji="0" lang="es-EC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8" name="17 Conector recto"/>
          <p:cNvCxnSpPr/>
          <p:nvPr/>
        </p:nvCxnSpPr>
        <p:spPr>
          <a:xfrm>
            <a:off x="6143636" y="151923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S" dirty="0" smtClean="0"/>
              <a:t>Ejercicio</a:t>
            </a:r>
            <a:endParaRPr lang="es-ES" dirty="0"/>
          </a:p>
        </p:txBody>
      </p:sp>
      <p:sp>
        <p:nvSpPr>
          <p:cNvPr id="5" name="4 Flecha a la derecha con bandas"/>
          <p:cNvSpPr/>
          <p:nvPr/>
        </p:nvSpPr>
        <p:spPr>
          <a:xfrm>
            <a:off x="3786182" y="3357562"/>
            <a:ext cx="1285884" cy="78581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7 CuadroTexto"/>
          <p:cNvSpPr txBox="1"/>
          <p:nvPr/>
        </p:nvSpPr>
        <p:spPr>
          <a:xfrm>
            <a:off x="642910" y="135729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 smtClean="0"/>
              <a:t>Transforme la tensión del circuito en el dominio del tiempo:                                           al dominio de la frecuencia.</a:t>
            </a:r>
            <a:endParaRPr lang="es-EC" sz="2000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1643042" y="1785926"/>
          <a:ext cx="2643206" cy="285752"/>
        </p:xfrm>
        <a:graphic>
          <a:graphicData uri="http://schemas.openxmlformats.org/presentationml/2006/ole">
            <p:oleObj spid="_x0000_s72706" name="Ecuación" r:id="rId3" imgW="1892160" imgH="215640" progId="Equation.3">
              <p:embed/>
            </p:oleObj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928662" y="4929198"/>
            <a:ext cx="7572428" cy="10156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000" dirty="0" smtClean="0">
                <a:latin typeface="ArabBruD" pitchFamily="66" charset="0"/>
              </a:rPr>
              <a:t>La expresión en el dominio del tiempo ya está en la forma de una onda coseno con un ángulo de fase. Por lo tanto, al suprimir tenemos:</a:t>
            </a:r>
            <a:endParaRPr lang="es-EC" sz="2000" dirty="0">
              <a:latin typeface="ArabBruD" pitchFamily="66" charset="0"/>
            </a:endParaRP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2735263" y="6072206"/>
          <a:ext cx="3294062" cy="552450"/>
        </p:xfrm>
        <a:graphic>
          <a:graphicData uri="http://schemas.openxmlformats.org/presentationml/2006/ole">
            <p:oleObj spid="_x0000_s72707" name="Ecuación" r:id="rId4" imgW="1371600" imgH="228600" progId="Equation.3">
              <p:embed/>
            </p:oleObj>
          </a:graphicData>
        </a:graphic>
      </p:graphicFrame>
      <p:grpSp>
        <p:nvGrpSpPr>
          <p:cNvPr id="23" name="22 Grupo"/>
          <p:cNvGrpSpPr/>
          <p:nvPr/>
        </p:nvGrpSpPr>
        <p:grpSpPr>
          <a:xfrm>
            <a:off x="785786" y="2071678"/>
            <a:ext cx="2857520" cy="2798224"/>
            <a:chOff x="785786" y="2416726"/>
            <a:chExt cx="2857520" cy="2798224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5786" y="2714620"/>
              <a:ext cx="2632184" cy="2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5 CuadroTexto"/>
            <p:cNvSpPr txBox="1"/>
            <p:nvPr/>
          </p:nvSpPr>
          <p:spPr>
            <a:xfrm>
              <a:off x="1142976" y="2416726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Dominio del Tiempo</a:t>
              </a:r>
              <a:endParaRPr lang="es-EC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pic>
          <p:nvPicPr>
            <p:cNvPr id="12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1928794" y="3438525"/>
              <a:ext cx="857256" cy="1333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400000" flipH="1">
              <a:off x="2501092" y="4071149"/>
              <a:ext cx="857255" cy="144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 flipH="1">
              <a:off x="1928794" y="4793501"/>
              <a:ext cx="928694" cy="135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 flipH="1">
              <a:off x="1393009" y="4036223"/>
              <a:ext cx="928694" cy="14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23 Grupo"/>
          <p:cNvGrpSpPr/>
          <p:nvPr/>
        </p:nvGrpSpPr>
        <p:grpSpPr>
          <a:xfrm>
            <a:off x="5072066" y="2071678"/>
            <a:ext cx="3286148" cy="2571768"/>
            <a:chOff x="5072066" y="2428868"/>
            <a:chExt cx="3286148" cy="2571768"/>
          </a:xfrm>
        </p:grpSpPr>
        <p:pic>
          <p:nvPicPr>
            <p:cNvPr id="4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 l="6966" t="15000" b="9999"/>
            <a:stretch>
              <a:fillRect/>
            </a:stretch>
          </p:blipFill>
          <p:spPr bwMode="auto">
            <a:xfrm>
              <a:off x="5072066" y="2857496"/>
              <a:ext cx="2862261" cy="2143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6 CuadroTexto"/>
            <p:cNvSpPr txBox="1"/>
            <p:nvPr/>
          </p:nvSpPr>
          <p:spPr>
            <a:xfrm>
              <a:off x="5357818" y="2428868"/>
              <a:ext cx="30003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Dominio de la Frecuencia</a:t>
              </a:r>
              <a:endParaRPr lang="es-EC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  <p:pic>
          <p:nvPicPr>
            <p:cNvPr id="16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5400000" flipH="1">
              <a:off x="7106464" y="4104488"/>
              <a:ext cx="647700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 flipH="1">
              <a:off x="6572264" y="4713296"/>
              <a:ext cx="647700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flipH="1">
              <a:off x="6643703" y="3643314"/>
              <a:ext cx="571503" cy="14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45" descr="arow002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6200000" flipH="1">
              <a:off x="6106332" y="4104488"/>
              <a:ext cx="647700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" name="20 Conector recto"/>
            <p:cNvCxnSpPr/>
            <p:nvPr/>
          </p:nvCxnSpPr>
          <p:spPr>
            <a:xfrm>
              <a:off x="5143504" y="4026110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>
              <a:off x="6402194" y="3372310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2708" name="Object 4"/>
          <p:cNvGraphicFramePr>
            <a:graphicFrameLocks noChangeAspect="1"/>
          </p:cNvGraphicFramePr>
          <p:nvPr/>
        </p:nvGraphicFramePr>
        <p:xfrm>
          <a:off x="3786182" y="4311659"/>
          <a:ext cx="1241425" cy="331787"/>
        </p:xfrm>
        <a:graphic>
          <a:graphicData uri="http://schemas.openxmlformats.org/presentationml/2006/ole">
            <p:oleObj spid="_x0000_s72708" name="Ecuación" r:id="rId8" imgW="888840" imgH="304560" progId="Equation.3">
              <p:embed/>
            </p:oleObj>
          </a:graphicData>
        </a:graphic>
      </p:graphicFrame>
      <p:sp>
        <p:nvSpPr>
          <p:cNvPr id="25" name="24 Rectángulo"/>
          <p:cNvSpPr/>
          <p:nvPr/>
        </p:nvSpPr>
        <p:spPr>
          <a:xfrm>
            <a:off x="7786710" y="3429000"/>
            <a:ext cx="357190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72709" name="Object 5"/>
          <p:cNvGraphicFramePr>
            <a:graphicFrameLocks noChangeAspect="1"/>
          </p:cNvGraphicFramePr>
          <p:nvPr/>
        </p:nvGraphicFramePr>
        <p:xfrm>
          <a:off x="7786711" y="3636965"/>
          <a:ext cx="642942" cy="320319"/>
        </p:xfrm>
        <a:graphic>
          <a:graphicData uri="http://schemas.openxmlformats.org/presentationml/2006/ole">
            <p:oleObj spid="_x0000_s72709" name="Ecuación" r:id="rId9" imgW="317160" imgH="203040" progId="Equation.3">
              <p:embed/>
            </p:oleObj>
          </a:graphicData>
        </a:graphic>
      </p:graphicFrame>
      <p:sp>
        <p:nvSpPr>
          <p:cNvPr id="28" name="27 Rectángulo"/>
          <p:cNvSpPr/>
          <p:nvPr/>
        </p:nvSpPr>
        <p:spPr>
          <a:xfrm>
            <a:off x="6357950" y="2928934"/>
            <a:ext cx="1071570" cy="304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72710" name="Object 6"/>
          <p:cNvGraphicFramePr>
            <a:graphicFrameLocks noChangeAspect="1"/>
          </p:cNvGraphicFramePr>
          <p:nvPr/>
        </p:nvGraphicFramePr>
        <p:xfrm>
          <a:off x="6408737" y="2973388"/>
          <a:ext cx="1137821" cy="312736"/>
        </p:xfrm>
        <a:graphic>
          <a:graphicData uri="http://schemas.openxmlformats.org/presentationml/2006/ole">
            <p:oleObj spid="_x0000_s72710" name="Ecuación" r:id="rId10" imgW="736560" imgH="2412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/>
      <p:bldP spid="1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5804" y="571480"/>
            <a:ext cx="8229600" cy="1069848"/>
          </a:xfrm>
        </p:spPr>
        <p:txBody>
          <a:bodyPr/>
          <a:lstStyle/>
          <a:p>
            <a:r>
              <a:rPr lang="es-ES" dirty="0" smtClean="0"/>
              <a:t>Relaciones fasoriales para R,L,C.</a:t>
            </a:r>
            <a:endParaRPr lang="es-ES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000100" y="1528692"/>
            <a:ext cx="2136260" cy="55244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800" b="1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Resistor:</a:t>
            </a:r>
            <a:endParaRPr kumimoji="0" lang="es-EC" sz="280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285852" y="4243336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400" dirty="0" smtClean="0"/>
              <a:t>Resistor: su tensión y corriente asociadas en:</a:t>
            </a:r>
            <a:endParaRPr lang="es-EC" sz="2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500166" y="4814840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 smtClean="0">
                <a:solidFill>
                  <a:schemeClr val="accent1">
                    <a:lumMod val="50000"/>
                  </a:schemeClr>
                </a:solidFill>
              </a:rPr>
              <a:t>El dominio del tiempo:</a:t>
            </a:r>
            <a:endParaRPr lang="es-EC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500166" y="5672096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 smtClean="0">
                <a:solidFill>
                  <a:schemeClr val="accent3">
                    <a:lumMod val="50000"/>
                  </a:schemeClr>
                </a:solidFill>
              </a:rPr>
              <a:t>El dominio de la frecuencia: </a:t>
            </a:r>
            <a:endParaRPr lang="es-EC" sz="2000" dirty="0"/>
          </a:p>
        </p:txBody>
      </p:sp>
      <p:graphicFrame>
        <p:nvGraphicFramePr>
          <p:cNvPr id="40" name="39 Objeto"/>
          <p:cNvGraphicFramePr>
            <a:graphicFrameLocks noChangeAspect="1"/>
          </p:cNvGraphicFramePr>
          <p:nvPr/>
        </p:nvGraphicFramePr>
        <p:xfrm>
          <a:off x="4784725" y="4810125"/>
          <a:ext cx="1644650" cy="404813"/>
        </p:xfrm>
        <a:graphic>
          <a:graphicData uri="http://schemas.openxmlformats.org/presentationml/2006/ole">
            <p:oleObj spid="_x0000_s73730" name="Ecuación" r:id="rId3" imgW="825480" imgH="203040" progId="Equation.3">
              <p:embed/>
            </p:oleObj>
          </a:graphicData>
        </a:graphic>
      </p:graphicFrame>
      <p:graphicFrame>
        <p:nvGraphicFramePr>
          <p:cNvPr id="73731" name="Object 3"/>
          <p:cNvGraphicFramePr>
            <a:graphicFrameLocks noChangeAspect="1"/>
          </p:cNvGraphicFramePr>
          <p:nvPr/>
        </p:nvGraphicFramePr>
        <p:xfrm>
          <a:off x="5611827" y="5667375"/>
          <a:ext cx="960437" cy="404813"/>
        </p:xfrm>
        <a:graphic>
          <a:graphicData uri="http://schemas.openxmlformats.org/presentationml/2006/ole">
            <p:oleObj spid="_x0000_s73731" name="Ecuación" r:id="rId4" imgW="482400" imgH="203040" progId="Equation.3">
              <p:embed/>
            </p:oleObj>
          </a:graphicData>
        </a:graphic>
      </p:graphicFrame>
      <p:cxnSp>
        <p:nvCxnSpPr>
          <p:cNvPr id="43" name="42 Conector recto de flecha"/>
          <p:cNvCxnSpPr/>
          <p:nvPr/>
        </p:nvCxnSpPr>
        <p:spPr>
          <a:xfrm>
            <a:off x="4286248" y="500063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/>
          <p:nvPr/>
        </p:nvCxnSpPr>
        <p:spPr>
          <a:xfrm>
            <a:off x="4929190" y="587694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51" name="50 Grupo"/>
          <p:cNvGrpSpPr/>
          <p:nvPr/>
        </p:nvGrpSpPr>
        <p:grpSpPr>
          <a:xfrm>
            <a:off x="857250" y="2143116"/>
            <a:ext cx="3229838" cy="2000264"/>
            <a:chOff x="1178290" y="2143116"/>
            <a:chExt cx="3229838" cy="2000264"/>
          </a:xfrm>
        </p:grpSpPr>
        <p:pic>
          <p:nvPicPr>
            <p:cNvPr id="73733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1643042" y="2143116"/>
              <a:ext cx="2567005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44 CuadroTexto"/>
            <p:cNvSpPr txBox="1"/>
            <p:nvPr/>
          </p:nvSpPr>
          <p:spPr>
            <a:xfrm>
              <a:off x="1895993" y="280598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atin typeface="+mj-lt"/>
                  <a:cs typeface="Aharoni" pitchFamily="2" charset="-79"/>
                </a:rPr>
                <a:t>+</a:t>
              </a:r>
            </a:p>
          </p:txBody>
        </p:sp>
        <p:sp>
          <p:nvSpPr>
            <p:cNvPr id="46" name="45 CuadroTexto"/>
            <p:cNvSpPr txBox="1"/>
            <p:nvPr/>
          </p:nvSpPr>
          <p:spPr>
            <a:xfrm>
              <a:off x="1915915" y="3100049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atin typeface="+mj-lt"/>
                  <a:cs typeface="Aharoni" pitchFamily="2" charset="-79"/>
                </a:rPr>
                <a:t>-</a:t>
              </a:r>
            </a:p>
          </p:txBody>
        </p:sp>
        <p:graphicFrame>
          <p:nvGraphicFramePr>
            <p:cNvPr id="47" name="46 Objeto"/>
            <p:cNvGraphicFramePr>
              <a:graphicFrameLocks noChangeAspect="1"/>
            </p:cNvGraphicFramePr>
            <p:nvPr/>
          </p:nvGraphicFramePr>
          <p:xfrm>
            <a:off x="4046176" y="2952008"/>
            <a:ext cx="361952" cy="392115"/>
          </p:xfrm>
          <a:graphic>
            <a:graphicData uri="http://schemas.openxmlformats.org/presentationml/2006/ole">
              <p:oleObj spid="_x0000_s73734" name="Ecuación" r:id="rId6" imgW="152280" imgH="164880" progId="Equation.3">
                <p:embed/>
              </p:oleObj>
            </a:graphicData>
          </a:graphic>
        </p:graphicFrame>
        <p:graphicFrame>
          <p:nvGraphicFramePr>
            <p:cNvPr id="73735" name="Object 7"/>
            <p:cNvGraphicFramePr>
              <a:graphicFrameLocks noChangeAspect="1"/>
            </p:cNvGraphicFramePr>
            <p:nvPr/>
          </p:nvGraphicFramePr>
          <p:xfrm>
            <a:off x="1178290" y="2908300"/>
            <a:ext cx="633413" cy="482600"/>
          </p:xfrm>
          <a:graphic>
            <a:graphicData uri="http://schemas.openxmlformats.org/presentationml/2006/ole">
              <p:oleObj spid="_x0000_s73735" name="Ecuación" r:id="rId7" imgW="266400" imgH="203040" progId="Equation.3">
                <p:embed/>
              </p:oleObj>
            </a:graphicData>
          </a:graphic>
        </p:graphicFrame>
        <p:graphicFrame>
          <p:nvGraphicFramePr>
            <p:cNvPr id="73736" name="Object 8"/>
            <p:cNvGraphicFramePr>
              <a:graphicFrameLocks noChangeAspect="1"/>
            </p:cNvGraphicFramePr>
            <p:nvPr/>
          </p:nvGraphicFramePr>
          <p:xfrm>
            <a:off x="2547926" y="2500306"/>
            <a:ext cx="452438" cy="381000"/>
          </p:xfrm>
          <a:graphic>
            <a:graphicData uri="http://schemas.openxmlformats.org/presentationml/2006/ole">
              <p:oleObj spid="_x0000_s73736" name="Ecuación" r:id="rId8" imgW="241200" imgH="203040" progId="Equation.3">
                <p:embed/>
              </p:oleObj>
            </a:graphicData>
          </a:graphic>
        </p:graphicFrame>
        <p:cxnSp>
          <p:nvCxnSpPr>
            <p:cNvPr id="50" name="49 Conector recto de flecha"/>
            <p:cNvCxnSpPr/>
            <p:nvPr/>
          </p:nvCxnSpPr>
          <p:spPr>
            <a:xfrm>
              <a:off x="2428860" y="2428868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52" name="51 Grupo"/>
          <p:cNvGrpSpPr/>
          <p:nvPr/>
        </p:nvGrpSpPr>
        <p:grpSpPr>
          <a:xfrm>
            <a:off x="5091315" y="2143116"/>
            <a:ext cx="2981147" cy="2000264"/>
            <a:chOff x="1426981" y="2143116"/>
            <a:chExt cx="2981147" cy="2000264"/>
          </a:xfrm>
        </p:grpSpPr>
        <p:pic>
          <p:nvPicPr>
            <p:cNvPr id="53" name="Picture 5"/>
            <p:cNvPicPr>
              <a:picLocks noChangeAspect="1" noChangeArrowheads="1"/>
            </p:cNvPicPr>
            <p:nvPr/>
          </p:nvPicPr>
          <p:blipFill>
            <a:blip r:embed="rId5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1643042" y="2143116"/>
              <a:ext cx="2567005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4" name="53 CuadroTexto"/>
            <p:cNvSpPr txBox="1"/>
            <p:nvPr/>
          </p:nvSpPr>
          <p:spPr>
            <a:xfrm>
              <a:off x="1895993" y="280598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atin typeface="+mj-lt"/>
                  <a:cs typeface="Aharoni" pitchFamily="2" charset="-79"/>
                </a:rPr>
                <a:t>+</a:t>
              </a:r>
            </a:p>
          </p:txBody>
        </p:sp>
        <p:sp>
          <p:nvSpPr>
            <p:cNvPr id="55" name="54 CuadroTexto"/>
            <p:cNvSpPr txBox="1"/>
            <p:nvPr/>
          </p:nvSpPr>
          <p:spPr>
            <a:xfrm>
              <a:off x="1915915" y="3100049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atin typeface="+mj-lt"/>
                  <a:cs typeface="Aharoni" pitchFamily="2" charset="-79"/>
                </a:rPr>
                <a:t>-</a:t>
              </a:r>
            </a:p>
          </p:txBody>
        </p:sp>
        <p:graphicFrame>
          <p:nvGraphicFramePr>
            <p:cNvPr id="56" name="55 Objeto"/>
            <p:cNvGraphicFramePr>
              <a:graphicFrameLocks noChangeAspect="1"/>
            </p:cNvGraphicFramePr>
            <p:nvPr/>
          </p:nvGraphicFramePr>
          <p:xfrm>
            <a:off x="4046176" y="2952008"/>
            <a:ext cx="361952" cy="392115"/>
          </p:xfrm>
          <a:graphic>
            <a:graphicData uri="http://schemas.openxmlformats.org/presentationml/2006/ole">
              <p:oleObj spid="_x0000_s73737" name="Ecuación" r:id="rId9" imgW="152280" imgH="164880" progId="Equation.3">
                <p:embed/>
              </p:oleObj>
            </a:graphicData>
          </a:graphic>
        </p:graphicFrame>
        <p:graphicFrame>
          <p:nvGraphicFramePr>
            <p:cNvPr id="57" name="Object 7"/>
            <p:cNvGraphicFramePr>
              <a:graphicFrameLocks noChangeAspect="1"/>
            </p:cNvGraphicFramePr>
            <p:nvPr/>
          </p:nvGraphicFramePr>
          <p:xfrm>
            <a:off x="1426981" y="2856784"/>
            <a:ext cx="392113" cy="482600"/>
          </p:xfrm>
          <a:graphic>
            <a:graphicData uri="http://schemas.openxmlformats.org/presentationml/2006/ole">
              <p:oleObj spid="_x0000_s73738" name="Ecuación" r:id="rId10" imgW="164880" imgH="203040" progId="Equation.3">
                <p:embed/>
              </p:oleObj>
            </a:graphicData>
          </a:graphic>
        </p:graphicFrame>
        <p:graphicFrame>
          <p:nvGraphicFramePr>
            <p:cNvPr id="58" name="Object 8"/>
            <p:cNvGraphicFramePr>
              <a:graphicFrameLocks noChangeAspect="1"/>
            </p:cNvGraphicFramePr>
            <p:nvPr/>
          </p:nvGraphicFramePr>
          <p:xfrm>
            <a:off x="2653916" y="2428868"/>
            <a:ext cx="238125" cy="357188"/>
          </p:xfrm>
          <a:graphic>
            <a:graphicData uri="http://schemas.openxmlformats.org/presentationml/2006/ole">
              <p:oleObj spid="_x0000_s73739" name="Ecuación" r:id="rId11" imgW="126720" imgH="190440" progId="Equation.3">
                <p:embed/>
              </p:oleObj>
            </a:graphicData>
          </a:graphic>
        </p:graphicFrame>
        <p:cxnSp>
          <p:nvCxnSpPr>
            <p:cNvPr id="59" name="58 Conector recto de flecha"/>
            <p:cNvCxnSpPr/>
            <p:nvPr/>
          </p:nvCxnSpPr>
          <p:spPr>
            <a:xfrm>
              <a:off x="2428860" y="2428868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0" grpId="0"/>
      <p:bldP spid="31" grpId="0"/>
      <p:bldP spid="32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S" dirty="0" smtClean="0"/>
              <a:t>Circuito puramente resistivo</a:t>
            </a:r>
            <a:endParaRPr lang="es-ES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3143250" y="4271972"/>
          <a:ext cx="1693863" cy="514350"/>
        </p:xfrm>
        <a:graphic>
          <a:graphicData uri="http://schemas.openxmlformats.org/presentationml/2006/ole">
            <p:oleObj spid="_x0000_s74754" name="Ecuación" r:id="rId3" imgW="723600" imgH="215640" progId="Equation.3">
              <p:embed/>
            </p:oleObj>
          </a:graphicData>
        </a:graphic>
      </p:graphicFrame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2565400" y="5059363"/>
          <a:ext cx="2946400" cy="446087"/>
        </p:xfrm>
        <a:graphic>
          <a:graphicData uri="http://schemas.openxmlformats.org/presentationml/2006/ole">
            <p:oleObj spid="_x0000_s74755" name="Ecuación" r:id="rId4" imgW="1511280" imgH="228600" progId="Equation.3">
              <p:embed/>
            </p:oleObj>
          </a:graphicData>
        </a:graphic>
      </p:graphicFrame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2565400" y="5730875"/>
          <a:ext cx="3098800" cy="841375"/>
        </p:xfrm>
        <a:graphic>
          <a:graphicData uri="http://schemas.openxmlformats.org/presentationml/2006/ole">
            <p:oleObj spid="_x0000_s74756" name="Ecuación" r:id="rId5" imgW="1574640" imgH="431640" progId="Equation.3">
              <p:embed/>
            </p:oleObj>
          </a:graphicData>
        </a:graphic>
      </p:graphicFrame>
      <p:graphicFrame>
        <p:nvGraphicFramePr>
          <p:cNvPr id="8" name="Object 13"/>
          <p:cNvGraphicFramePr>
            <a:graphicFrameLocks noChangeAspect="1"/>
          </p:cNvGraphicFramePr>
          <p:nvPr/>
        </p:nvGraphicFramePr>
        <p:xfrm>
          <a:off x="2925763" y="3524250"/>
          <a:ext cx="2170112" cy="514350"/>
        </p:xfrm>
        <a:graphic>
          <a:graphicData uri="http://schemas.openxmlformats.org/presentationml/2006/ole">
            <p:oleObj spid="_x0000_s74758" name="Ecuación" r:id="rId6" imgW="927000" imgH="215640" progId="Equation.3">
              <p:embed/>
            </p:oleObj>
          </a:graphicData>
        </a:graphic>
      </p:graphicFrame>
      <p:grpSp>
        <p:nvGrpSpPr>
          <p:cNvPr id="20" name="19 Grupo"/>
          <p:cNvGrpSpPr/>
          <p:nvPr/>
        </p:nvGrpSpPr>
        <p:grpSpPr>
          <a:xfrm>
            <a:off x="1484313" y="1500174"/>
            <a:ext cx="5516579" cy="2000264"/>
            <a:chOff x="1356591" y="1500174"/>
            <a:chExt cx="5516579" cy="2000264"/>
          </a:xfrm>
        </p:grpSpPr>
        <p:grpSp>
          <p:nvGrpSpPr>
            <p:cNvPr id="17" name="16 Grupo"/>
            <p:cNvGrpSpPr/>
            <p:nvPr/>
          </p:nvGrpSpPr>
          <p:grpSpPr>
            <a:xfrm>
              <a:off x="1356591" y="1500174"/>
              <a:ext cx="5516579" cy="2000264"/>
              <a:chOff x="1356591" y="1500174"/>
              <a:chExt cx="5516579" cy="2000264"/>
            </a:xfrm>
          </p:grpSpPr>
          <p:graphicFrame>
            <p:nvGraphicFramePr>
              <p:cNvPr id="7" name="Object 12"/>
              <p:cNvGraphicFramePr>
                <a:graphicFrameLocks noChangeAspect="1"/>
              </p:cNvGraphicFramePr>
              <p:nvPr/>
            </p:nvGraphicFramePr>
            <p:xfrm>
              <a:off x="1356591" y="2286000"/>
              <a:ext cx="2784475" cy="458788"/>
            </p:xfrm>
            <a:graphic>
              <a:graphicData uri="http://schemas.openxmlformats.org/presentationml/2006/ole">
                <p:oleObj spid="_x0000_s74757" name="Ecuación" r:id="rId7" imgW="1409400" imgH="228600" progId="Equation.3">
                  <p:embed/>
                </p:oleObj>
              </a:graphicData>
            </a:graphic>
          </p:graphicFrame>
          <p:grpSp>
            <p:nvGrpSpPr>
              <p:cNvPr id="9" name="8 Grupo"/>
              <p:cNvGrpSpPr/>
              <p:nvPr/>
            </p:nvGrpSpPr>
            <p:grpSpPr>
              <a:xfrm>
                <a:off x="4108084" y="1500174"/>
                <a:ext cx="2765086" cy="2000264"/>
                <a:chOff x="1643042" y="2143116"/>
                <a:chExt cx="2765086" cy="2000264"/>
              </a:xfrm>
            </p:grpSpPr>
            <p:pic>
              <p:nvPicPr>
                <p:cNvPr id="10" name="Picture 5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lum contrast="20000"/>
                </a:blip>
                <a:srcRect/>
                <a:stretch>
                  <a:fillRect/>
                </a:stretch>
              </p:blipFill>
              <p:spPr bwMode="auto">
                <a:xfrm>
                  <a:off x="1643042" y="2143116"/>
                  <a:ext cx="2567005" cy="20002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1" name="10 CuadroTexto"/>
                <p:cNvSpPr txBox="1"/>
                <p:nvPr/>
              </p:nvSpPr>
              <p:spPr>
                <a:xfrm>
                  <a:off x="1895993" y="2805980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C" b="1" dirty="0" smtClean="0">
                      <a:latin typeface="+mj-lt"/>
                      <a:cs typeface="Aharoni" pitchFamily="2" charset="-79"/>
                    </a:rPr>
                    <a:t>+</a:t>
                  </a:r>
                </a:p>
              </p:txBody>
            </p:sp>
            <p:sp>
              <p:nvSpPr>
                <p:cNvPr id="12" name="11 CuadroTexto"/>
                <p:cNvSpPr txBox="1"/>
                <p:nvPr/>
              </p:nvSpPr>
              <p:spPr>
                <a:xfrm>
                  <a:off x="1915915" y="3100049"/>
                  <a:ext cx="4286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C" b="1" dirty="0" smtClean="0">
                      <a:latin typeface="+mj-lt"/>
                      <a:cs typeface="Aharoni" pitchFamily="2" charset="-79"/>
                    </a:rPr>
                    <a:t>-</a:t>
                  </a:r>
                </a:p>
              </p:txBody>
            </p:sp>
            <p:graphicFrame>
              <p:nvGraphicFramePr>
                <p:cNvPr id="13" name="12 Objeto"/>
                <p:cNvGraphicFramePr>
                  <a:graphicFrameLocks noChangeAspect="1"/>
                </p:cNvGraphicFramePr>
                <p:nvPr/>
              </p:nvGraphicFramePr>
              <p:xfrm>
                <a:off x="4046176" y="2952008"/>
                <a:ext cx="361952" cy="392115"/>
              </p:xfrm>
              <a:graphic>
                <a:graphicData uri="http://schemas.openxmlformats.org/presentationml/2006/ole">
                  <p:oleObj spid="_x0000_s74759" name="Ecuación" r:id="rId9" imgW="152280" imgH="164880" progId="Equation.3">
                    <p:embed/>
                  </p:oleObj>
                </a:graphicData>
              </a:graphic>
            </p:graphicFrame>
            <p:graphicFrame>
              <p:nvGraphicFramePr>
                <p:cNvPr id="15" name="Object 8"/>
                <p:cNvGraphicFramePr>
                  <a:graphicFrameLocks noChangeAspect="1"/>
                </p:cNvGraphicFramePr>
                <p:nvPr/>
              </p:nvGraphicFramePr>
              <p:xfrm>
                <a:off x="2547926" y="2500306"/>
                <a:ext cx="452438" cy="381000"/>
              </p:xfrm>
              <a:graphic>
                <a:graphicData uri="http://schemas.openxmlformats.org/presentationml/2006/ole">
                  <p:oleObj spid="_x0000_s74761" name="Ecuación" r:id="rId10" imgW="241200" imgH="203040" progId="Equation.3">
                    <p:embed/>
                  </p:oleObj>
                </a:graphicData>
              </a:graphic>
            </p:graphicFrame>
            <p:cxnSp>
              <p:nvCxnSpPr>
                <p:cNvPr id="16" name="15 Conector recto de flecha"/>
                <p:cNvCxnSpPr/>
                <p:nvPr/>
              </p:nvCxnSpPr>
              <p:spPr>
                <a:xfrm>
                  <a:off x="2428860" y="2428868"/>
                  <a:ext cx="714380" cy="1588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aphicFrame>
          <p:nvGraphicFramePr>
            <p:cNvPr id="18" name="17 Objeto"/>
            <p:cNvGraphicFramePr>
              <a:graphicFrameLocks noChangeAspect="1"/>
            </p:cNvGraphicFramePr>
            <p:nvPr/>
          </p:nvGraphicFramePr>
          <p:xfrm>
            <a:off x="5635463" y="2285992"/>
            <a:ext cx="625291" cy="393702"/>
          </p:xfrm>
          <a:graphic>
            <a:graphicData uri="http://schemas.openxmlformats.org/presentationml/2006/ole">
              <p:oleObj spid="_x0000_s74762" name="Ecuación" r:id="rId11" imgW="342720" imgH="215640" progId="Equation.3">
                <p:embed/>
              </p:oleObj>
            </a:graphicData>
          </a:graphic>
        </p:graphicFrame>
        <p:sp>
          <p:nvSpPr>
            <p:cNvPr id="19" name="18 CuadroTexto"/>
            <p:cNvSpPr txBox="1"/>
            <p:nvPr/>
          </p:nvSpPr>
          <p:spPr>
            <a:xfrm>
              <a:off x="5852048" y="2014326"/>
              <a:ext cx="3571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/>
                <a:t>+</a:t>
              </a:r>
            </a:p>
            <a:p>
              <a:pPr algn="ctr"/>
              <a:endParaRPr lang="es-EC" b="1" dirty="0" smtClean="0"/>
            </a:p>
            <a:p>
              <a:pPr algn="ctr"/>
              <a:r>
                <a:rPr lang="es-EC" b="1" dirty="0" smtClean="0"/>
                <a:t>-</a:t>
              </a:r>
              <a:endParaRPr lang="es-EC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69848"/>
          </a:xfrm>
        </p:spPr>
        <p:txBody>
          <a:bodyPr/>
          <a:lstStyle/>
          <a:p>
            <a:r>
              <a:rPr lang="es-ES" dirty="0" smtClean="0"/>
              <a:t>Circuito puramente resistivo</a:t>
            </a:r>
            <a:endParaRPr lang="es-ES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357686" y="2428868"/>
            <a:ext cx="4159250" cy="16430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es-EC" sz="2000" dirty="0"/>
              <a:t>El voltaje en el resistor está en fase con la corriente que pasa sus terminales. La fase de la corriente es la misma que del voltaje en un resistor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3265487" cy="3352800"/>
          </a:xfrm>
          <a:prstGeom prst="rect">
            <a:avLst/>
          </a:prstGeom>
          <a:noFill/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4929190" y="4719670"/>
            <a:ext cx="2786082" cy="7016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30000"/>
              </a:spcBef>
            </a:pPr>
            <a:r>
              <a:rPr lang="es-EC" sz="2000" dirty="0"/>
              <a:t>La frecuencia no le afecta a la resistencia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 redondeado"/>
          <p:cNvSpPr/>
          <p:nvPr/>
        </p:nvSpPr>
        <p:spPr>
          <a:xfrm>
            <a:off x="5097824" y="6019483"/>
            <a:ext cx="2357454" cy="78581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5200672" y="1428736"/>
          <a:ext cx="1981200" cy="871538"/>
        </p:xfrm>
        <a:graphic>
          <a:graphicData uri="http://schemas.openxmlformats.org/presentationml/2006/ole">
            <p:oleObj spid="_x0000_s75778" name="Ecuación" r:id="rId3" imgW="1104900" imgH="482600" progId="Equation.3">
              <p:embed/>
            </p:oleObj>
          </a:graphicData>
        </a:graphic>
      </p:graphicFrame>
      <p:graphicFrame>
        <p:nvGraphicFramePr>
          <p:cNvPr id="4" name="Object 9"/>
          <p:cNvGraphicFramePr>
            <a:graphicFrameLocks noChangeAspect="1"/>
          </p:cNvGraphicFramePr>
          <p:nvPr/>
        </p:nvGraphicFramePr>
        <p:xfrm>
          <a:off x="5591197" y="2425686"/>
          <a:ext cx="1285875" cy="374650"/>
        </p:xfrm>
        <a:graphic>
          <a:graphicData uri="http://schemas.openxmlformats.org/presentationml/2006/ole">
            <p:oleObj spid="_x0000_s75779" name="Ecuación" r:id="rId4" imgW="748975" imgH="215806" progId="Equation.3">
              <p:embed/>
            </p:oleObj>
          </a:graphicData>
        </a:graphic>
      </p:graphicFrame>
      <p:graphicFrame>
        <p:nvGraphicFramePr>
          <p:cNvPr id="5" name="Object 25"/>
          <p:cNvGraphicFramePr>
            <a:graphicFrameLocks noChangeAspect="1"/>
          </p:cNvGraphicFramePr>
          <p:nvPr/>
        </p:nvGraphicFramePr>
        <p:xfrm>
          <a:off x="5581672" y="2876536"/>
          <a:ext cx="1371600" cy="361950"/>
        </p:xfrm>
        <a:graphic>
          <a:graphicData uri="http://schemas.openxmlformats.org/presentationml/2006/ole">
            <p:oleObj spid="_x0000_s75780" name="Ecuación" r:id="rId5" imgW="825142" imgH="215806" progId="Equation.3">
              <p:embed/>
            </p:oleObj>
          </a:graphicData>
        </a:graphic>
      </p:graphicFrame>
      <p:graphicFrame>
        <p:nvGraphicFramePr>
          <p:cNvPr id="6" name="Object 28"/>
          <p:cNvGraphicFramePr>
            <a:graphicFrameLocks noChangeAspect="1"/>
          </p:cNvGraphicFramePr>
          <p:nvPr/>
        </p:nvGraphicFramePr>
        <p:xfrm>
          <a:off x="5591197" y="3343261"/>
          <a:ext cx="1209675" cy="319088"/>
        </p:xfrm>
        <a:graphic>
          <a:graphicData uri="http://schemas.openxmlformats.org/presentationml/2006/ole">
            <p:oleObj spid="_x0000_s75781" name="Ecuación" r:id="rId6" imgW="825142" imgH="215806" progId="Equation.3">
              <p:embed/>
            </p:oleObj>
          </a:graphicData>
        </a:graphic>
      </p:graphicFrame>
      <p:graphicFrame>
        <p:nvGraphicFramePr>
          <p:cNvPr id="7" name="Object 27"/>
          <p:cNvGraphicFramePr>
            <a:graphicFrameLocks noChangeAspect="1"/>
          </p:cNvGraphicFramePr>
          <p:nvPr/>
        </p:nvGraphicFramePr>
        <p:xfrm>
          <a:off x="5048272" y="3781411"/>
          <a:ext cx="2667000" cy="390525"/>
        </p:xfrm>
        <a:graphic>
          <a:graphicData uri="http://schemas.openxmlformats.org/presentationml/2006/ole">
            <p:oleObj spid="_x0000_s75782" name="Ecuación" r:id="rId7" imgW="1625400" imgH="241200" progId="Equation.3">
              <p:embed/>
            </p:oleObj>
          </a:graphicData>
        </a:graphic>
      </p:graphicFrame>
      <p:graphicFrame>
        <p:nvGraphicFramePr>
          <p:cNvPr id="8" name="Object 31"/>
          <p:cNvGraphicFramePr>
            <a:graphicFrameLocks noChangeAspect="1"/>
          </p:cNvGraphicFramePr>
          <p:nvPr/>
        </p:nvGraphicFramePr>
        <p:xfrm>
          <a:off x="5200672" y="4219561"/>
          <a:ext cx="2286000" cy="561975"/>
        </p:xfrm>
        <a:graphic>
          <a:graphicData uri="http://schemas.openxmlformats.org/presentationml/2006/ole">
            <p:oleObj spid="_x0000_s75783" name="Ecuación" r:id="rId8" imgW="1586811" imgH="393529" progId="Equation.3">
              <p:embed/>
            </p:oleObj>
          </a:graphicData>
        </a:graphic>
      </p:graphicFrame>
      <p:graphicFrame>
        <p:nvGraphicFramePr>
          <p:cNvPr id="9" name="Object 33"/>
          <p:cNvGraphicFramePr>
            <a:graphicFrameLocks noChangeAspect="1"/>
          </p:cNvGraphicFramePr>
          <p:nvPr/>
        </p:nvGraphicFramePr>
        <p:xfrm>
          <a:off x="5505472" y="4822811"/>
          <a:ext cx="1676400" cy="568325"/>
        </p:xfrm>
        <a:graphic>
          <a:graphicData uri="http://schemas.openxmlformats.org/presentationml/2006/ole">
            <p:oleObj spid="_x0000_s75784" name="Ecuación" r:id="rId9" imgW="1155700" imgH="393700" progId="Equation.3">
              <p:embed/>
            </p:oleObj>
          </a:graphicData>
        </a:graphic>
      </p:graphicFrame>
      <p:graphicFrame>
        <p:nvGraphicFramePr>
          <p:cNvPr id="10" name="Object 35"/>
          <p:cNvGraphicFramePr>
            <a:graphicFrameLocks noChangeAspect="1"/>
          </p:cNvGraphicFramePr>
          <p:nvPr/>
        </p:nvGraphicFramePr>
        <p:xfrm>
          <a:off x="5505472" y="5467336"/>
          <a:ext cx="1676400" cy="533400"/>
        </p:xfrm>
        <a:graphic>
          <a:graphicData uri="http://schemas.openxmlformats.org/presentationml/2006/ole">
            <p:oleObj spid="_x0000_s75785" name="Ecuación" r:id="rId10" imgW="1231366" imgH="393529" progId="Equation.3">
              <p:embed/>
            </p:oleObj>
          </a:graphicData>
        </a:graphic>
      </p:graphicFrame>
      <p:sp>
        <p:nvSpPr>
          <p:cNvPr id="19" name="18 CuadroTexto"/>
          <p:cNvSpPr txBox="1"/>
          <p:nvPr/>
        </p:nvSpPr>
        <p:spPr>
          <a:xfrm>
            <a:off x="857224" y="78579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dirty="0" smtClean="0"/>
              <a:t>Aplicando una Fuente Compleja…</a:t>
            </a:r>
            <a:endParaRPr lang="es-EC" sz="2400" dirty="0"/>
          </a:p>
        </p:txBody>
      </p:sp>
      <p:graphicFrame>
        <p:nvGraphicFramePr>
          <p:cNvPr id="20" name="19 Objeto"/>
          <p:cNvGraphicFramePr>
            <a:graphicFrameLocks noChangeAspect="1"/>
          </p:cNvGraphicFramePr>
          <p:nvPr/>
        </p:nvGraphicFramePr>
        <p:xfrm>
          <a:off x="5581588" y="6026526"/>
          <a:ext cx="1276915" cy="785794"/>
        </p:xfrm>
        <a:graphic>
          <a:graphicData uri="http://schemas.openxmlformats.org/presentationml/2006/ole">
            <p:oleObj spid="_x0000_s75789" name="Ecuación" r:id="rId11" imgW="660240" imgH="406080" progId="Equation.3">
              <p:embed/>
            </p:oleObj>
          </a:graphicData>
        </a:graphic>
      </p:graphicFrame>
      <p:grpSp>
        <p:nvGrpSpPr>
          <p:cNvPr id="24" name="23 Grupo"/>
          <p:cNvGrpSpPr/>
          <p:nvPr/>
        </p:nvGrpSpPr>
        <p:grpSpPr>
          <a:xfrm>
            <a:off x="857224" y="2071678"/>
            <a:ext cx="2981147" cy="2000264"/>
            <a:chOff x="857224" y="2071678"/>
            <a:chExt cx="2981147" cy="2000264"/>
          </a:xfrm>
        </p:grpSpPr>
        <p:grpSp>
          <p:nvGrpSpPr>
            <p:cNvPr id="11" name="10 Grupo"/>
            <p:cNvGrpSpPr/>
            <p:nvPr/>
          </p:nvGrpSpPr>
          <p:grpSpPr>
            <a:xfrm>
              <a:off x="857224" y="2071678"/>
              <a:ext cx="2981147" cy="2000264"/>
              <a:chOff x="1426981" y="2143116"/>
              <a:chExt cx="2981147" cy="2000264"/>
            </a:xfrm>
          </p:grpSpPr>
          <p:pic>
            <p:nvPicPr>
              <p:cNvPr id="12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contrast="20000"/>
              </a:blip>
              <a:srcRect/>
              <a:stretch>
                <a:fillRect/>
              </a:stretch>
            </p:blipFill>
            <p:spPr bwMode="auto">
              <a:xfrm>
                <a:off x="1643042" y="2143116"/>
                <a:ext cx="2567005" cy="2000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" name="12 CuadroTexto"/>
              <p:cNvSpPr txBox="1"/>
              <p:nvPr/>
            </p:nvSpPr>
            <p:spPr>
              <a:xfrm>
                <a:off x="1895993" y="2805980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>
                    <a:latin typeface="+mj-lt"/>
                    <a:cs typeface="Aharoni" pitchFamily="2" charset="-79"/>
                  </a:rPr>
                  <a:t>+</a:t>
                </a:r>
              </a:p>
            </p:txBody>
          </p:sp>
          <p:sp>
            <p:nvSpPr>
              <p:cNvPr id="14" name="13 CuadroTexto"/>
              <p:cNvSpPr txBox="1"/>
              <p:nvPr/>
            </p:nvSpPr>
            <p:spPr>
              <a:xfrm>
                <a:off x="1915915" y="3100049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>
                    <a:latin typeface="+mj-lt"/>
                    <a:cs typeface="Aharoni" pitchFamily="2" charset="-79"/>
                  </a:rPr>
                  <a:t>-</a:t>
                </a:r>
              </a:p>
            </p:txBody>
          </p:sp>
          <p:graphicFrame>
            <p:nvGraphicFramePr>
              <p:cNvPr id="15" name="14 Objeto"/>
              <p:cNvGraphicFramePr>
                <a:graphicFrameLocks noChangeAspect="1"/>
              </p:cNvGraphicFramePr>
              <p:nvPr/>
            </p:nvGraphicFramePr>
            <p:xfrm>
              <a:off x="4046176" y="2952008"/>
              <a:ext cx="361952" cy="392115"/>
            </p:xfrm>
            <a:graphic>
              <a:graphicData uri="http://schemas.openxmlformats.org/presentationml/2006/ole">
                <p:oleObj spid="_x0000_s75786" name="Ecuación" r:id="rId13" imgW="152280" imgH="164880" progId="Equation.3">
                  <p:embed/>
                </p:oleObj>
              </a:graphicData>
            </a:graphic>
          </p:graphicFrame>
          <p:graphicFrame>
            <p:nvGraphicFramePr>
              <p:cNvPr id="16" name="Object 7"/>
              <p:cNvGraphicFramePr>
                <a:graphicFrameLocks noChangeAspect="1"/>
              </p:cNvGraphicFramePr>
              <p:nvPr/>
            </p:nvGraphicFramePr>
            <p:xfrm>
              <a:off x="1426981" y="2856784"/>
              <a:ext cx="392113" cy="482600"/>
            </p:xfrm>
            <a:graphic>
              <a:graphicData uri="http://schemas.openxmlformats.org/presentationml/2006/ole">
                <p:oleObj spid="_x0000_s75787" name="Ecuación" r:id="rId14" imgW="164880" imgH="203040" progId="Equation.3">
                  <p:embed/>
                </p:oleObj>
              </a:graphicData>
            </a:graphic>
          </p:graphicFrame>
          <p:graphicFrame>
            <p:nvGraphicFramePr>
              <p:cNvPr id="17" name="Object 8"/>
              <p:cNvGraphicFramePr>
                <a:graphicFrameLocks noChangeAspect="1"/>
              </p:cNvGraphicFramePr>
              <p:nvPr/>
            </p:nvGraphicFramePr>
            <p:xfrm>
              <a:off x="2653916" y="2428868"/>
              <a:ext cx="238125" cy="357188"/>
            </p:xfrm>
            <a:graphic>
              <a:graphicData uri="http://schemas.openxmlformats.org/presentationml/2006/ole">
                <p:oleObj spid="_x0000_s75788" name="Ecuación" r:id="rId15" imgW="126720" imgH="190440" progId="Equation.3">
                  <p:embed/>
                </p:oleObj>
              </a:graphicData>
            </a:graphic>
          </p:graphicFrame>
          <p:cxnSp>
            <p:nvCxnSpPr>
              <p:cNvPr id="18" name="17 Conector recto de flecha"/>
              <p:cNvCxnSpPr/>
              <p:nvPr/>
            </p:nvCxnSpPr>
            <p:spPr>
              <a:xfrm>
                <a:off x="2428860" y="2428868"/>
                <a:ext cx="71438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graphicFrame>
          <p:nvGraphicFramePr>
            <p:cNvPr id="22" name="Object 7"/>
            <p:cNvGraphicFramePr>
              <a:graphicFrameLocks noChangeAspect="1"/>
            </p:cNvGraphicFramePr>
            <p:nvPr/>
          </p:nvGraphicFramePr>
          <p:xfrm>
            <a:off x="2857488" y="2857496"/>
            <a:ext cx="357190" cy="428628"/>
          </p:xfrm>
          <a:graphic>
            <a:graphicData uri="http://schemas.openxmlformats.org/presentationml/2006/ole">
              <p:oleObj spid="_x0000_s75790" name="Ecuación" r:id="rId16" imgW="190440" imgH="228600" progId="Equation.3">
                <p:embed/>
              </p:oleObj>
            </a:graphicData>
          </a:graphic>
        </p:graphicFrame>
        <p:sp>
          <p:nvSpPr>
            <p:cNvPr id="23" name="22 CuadroTexto"/>
            <p:cNvSpPr txBox="1"/>
            <p:nvPr/>
          </p:nvSpPr>
          <p:spPr>
            <a:xfrm>
              <a:off x="2857488" y="2597502"/>
              <a:ext cx="4286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/>
                <a:t>+</a:t>
              </a:r>
            </a:p>
            <a:p>
              <a:pPr algn="ctr"/>
              <a:endParaRPr lang="es-EC" b="1" dirty="0" smtClean="0"/>
            </a:p>
            <a:p>
              <a:pPr algn="ctr"/>
              <a:r>
                <a:rPr lang="es-EC" b="1" dirty="0" smtClean="0"/>
                <a:t>-</a:t>
              </a:r>
              <a:endParaRPr lang="es-EC" b="1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Rectángulo redondeado"/>
          <p:cNvSpPr/>
          <p:nvPr/>
        </p:nvSpPr>
        <p:spPr>
          <a:xfrm>
            <a:off x="4286248" y="4357694"/>
            <a:ext cx="2786082" cy="50006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571472" y="1500174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En el siguiente circuito hallar la corriente, sabiendo que:</a:t>
            </a:r>
            <a:endParaRPr lang="es-ES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4265627" y="1870075"/>
          <a:ext cx="2378075" cy="515938"/>
        </p:xfrm>
        <a:graphic>
          <a:graphicData uri="http://schemas.openxmlformats.org/presentationml/2006/ole">
            <p:oleObj spid="_x0000_s76802" name="Ecuación" r:id="rId3" imgW="1054080" imgH="228600" progId="Equation.3">
              <p:embed/>
            </p:oleObj>
          </a:graphicData>
        </a:graphic>
      </p:graphicFrame>
      <p:graphicFrame>
        <p:nvGraphicFramePr>
          <p:cNvPr id="76803" name="Object 3"/>
          <p:cNvGraphicFramePr>
            <a:graphicFrameLocks noChangeAspect="1"/>
          </p:cNvGraphicFramePr>
          <p:nvPr/>
        </p:nvGraphicFramePr>
        <p:xfrm>
          <a:off x="4357686" y="2428868"/>
          <a:ext cx="1920875" cy="458788"/>
        </p:xfrm>
        <a:graphic>
          <a:graphicData uri="http://schemas.openxmlformats.org/presentationml/2006/ole">
            <p:oleObj spid="_x0000_s76803" name="Ecuación" r:id="rId4" imgW="850680" imgH="20304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357686" y="300037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Por ley de Ohm:</a:t>
            </a:r>
            <a:endParaRPr lang="es-ES" dirty="0"/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4319604" y="3429000"/>
          <a:ext cx="2609850" cy="1433513"/>
        </p:xfrm>
        <a:graphic>
          <a:graphicData uri="http://schemas.openxmlformats.org/presentationml/2006/ole">
            <p:oleObj spid="_x0000_s76804" name="Ecuación" r:id="rId5" imgW="1155600" imgH="634680" progId="Equation.3">
              <p:embed/>
            </p:oleObj>
          </a:graphicData>
        </a:graphic>
      </p:graphicFrame>
      <p:grpSp>
        <p:nvGrpSpPr>
          <p:cNvPr id="30" name="29 Grupo"/>
          <p:cNvGrpSpPr/>
          <p:nvPr/>
        </p:nvGrpSpPr>
        <p:grpSpPr>
          <a:xfrm>
            <a:off x="4714876" y="4929198"/>
            <a:ext cx="3071834" cy="2357454"/>
            <a:chOff x="4714876" y="4929198"/>
            <a:chExt cx="3071834" cy="2357454"/>
          </a:xfrm>
        </p:grpSpPr>
        <p:grpSp>
          <p:nvGrpSpPr>
            <p:cNvPr id="20" name="19 Grupo"/>
            <p:cNvGrpSpPr/>
            <p:nvPr/>
          </p:nvGrpSpPr>
          <p:grpSpPr>
            <a:xfrm>
              <a:off x="4714876" y="4929198"/>
              <a:ext cx="3071834" cy="1818114"/>
              <a:chOff x="4357686" y="4929198"/>
              <a:chExt cx="3071834" cy="1818114"/>
            </a:xfrm>
          </p:grpSpPr>
          <p:cxnSp>
            <p:nvCxnSpPr>
              <p:cNvPr id="9" name="8 Conector recto de flecha"/>
              <p:cNvCxnSpPr/>
              <p:nvPr/>
            </p:nvCxnSpPr>
            <p:spPr>
              <a:xfrm rot="5400000" flipH="1" flipV="1">
                <a:off x="3893339" y="5965049"/>
                <a:ext cx="1500198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10 Conector recto de flecha"/>
              <p:cNvCxnSpPr/>
              <p:nvPr/>
            </p:nvCxnSpPr>
            <p:spPr>
              <a:xfrm>
                <a:off x="4500562" y="6597672"/>
                <a:ext cx="2143140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12 Conector recto de flecha"/>
              <p:cNvCxnSpPr/>
              <p:nvPr/>
            </p:nvCxnSpPr>
            <p:spPr>
              <a:xfrm rot="5400000" flipH="1" flipV="1">
                <a:off x="4448174" y="5540390"/>
                <a:ext cx="1285884" cy="86995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4" name="13 CuadroTexto"/>
              <p:cNvSpPr txBox="1"/>
              <p:nvPr/>
            </p:nvSpPr>
            <p:spPr>
              <a:xfrm>
                <a:off x="6618302" y="6408758"/>
                <a:ext cx="8112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smtClean="0">
                    <a:latin typeface="Courier New" pitchFamily="49" charset="0"/>
                    <a:cs typeface="Courier New" pitchFamily="49" charset="0"/>
                  </a:rPr>
                  <a:t>real</a:t>
                </a:r>
                <a:endParaRPr lang="es-ES" sz="16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  <p:sp>
            <p:nvSpPr>
              <p:cNvPr id="15" name="14 CuadroTexto"/>
              <p:cNvSpPr txBox="1"/>
              <p:nvPr/>
            </p:nvSpPr>
            <p:spPr>
              <a:xfrm>
                <a:off x="4357686" y="4929198"/>
                <a:ext cx="81121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600" b="1" dirty="0" err="1" smtClean="0">
                    <a:latin typeface="Courier New" pitchFamily="49" charset="0"/>
                    <a:cs typeface="Courier New" pitchFamily="49" charset="0"/>
                  </a:rPr>
                  <a:t>imag</a:t>
                </a:r>
                <a:endParaRPr lang="es-ES" sz="1600" b="1" dirty="0">
                  <a:latin typeface="Courier New" pitchFamily="49" charset="0"/>
                  <a:cs typeface="Courier New" pitchFamily="49" charset="0"/>
                </a:endParaRPr>
              </a:p>
            </p:txBody>
          </p:sp>
          <p:graphicFrame>
            <p:nvGraphicFramePr>
              <p:cNvPr id="16" name="15 Objeto"/>
              <p:cNvGraphicFramePr>
                <a:graphicFrameLocks noChangeAspect="1"/>
              </p:cNvGraphicFramePr>
              <p:nvPr/>
            </p:nvGraphicFramePr>
            <p:xfrm>
              <a:off x="5526094" y="5181612"/>
              <a:ext cx="285752" cy="367395"/>
            </p:xfrm>
            <a:graphic>
              <a:graphicData uri="http://schemas.openxmlformats.org/presentationml/2006/ole">
                <p:oleObj spid="_x0000_s76805" name="Ecuación" r:id="rId6" imgW="177480" imgH="228600" progId="Equation.3">
                  <p:embed/>
                </p:oleObj>
              </a:graphicData>
            </a:graphic>
          </p:graphicFrame>
          <p:graphicFrame>
            <p:nvGraphicFramePr>
              <p:cNvPr id="76806" name="Object 6"/>
              <p:cNvGraphicFramePr>
                <a:graphicFrameLocks noChangeAspect="1"/>
              </p:cNvGraphicFramePr>
              <p:nvPr/>
            </p:nvGraphicFramePr>
            <p:xfrm>
              <a:off x="4864100" y="6272213"/>
              <a:ext cx="407988" cy="285750"/>
            </p:xfrm>
            <a:graphic>
              <a:graphicData uri="http://schemas.openxmlformats.org/presentationml/2006/ole">
                <p:oleObj spid="_x0000_s76806" name="Ecuación" r:id="rId7" imgW="253800" imgH="177480" progId="Equation.3">
                  <p:embed/>
                </p:oleObj>
              </a:graphicData>
            </a:graphic>
          </p:graphicFrame>
        </p:grpSp>
        <p:sp>
          <p:nvSpPr>
            <p:cNvPr id="18" name="17 Arco"/>
            <p:cNvSpPr/>
            <p:nvPr/>
          </p:nvSpPr>
          <p:spPr>
            <a:xfrm>
              <a:off x="5143504" y="5929330"/>
              <a:ext cx="714380" cy="1357322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661988" y="2071678"/>
            <a:ext cx="2981318" cy="2000264"/>
            <a:chOff x="1426810" y="2143116"/>
            <a:chExt cx="2981318" cy="2000264"/>
          </a:xfrm>
        </p:grpSpPr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8" cstate="print">
              <a:lum contrast="20000"/>
            </a:blip>
            <a:srcRect/>
            <a:stretch>
              <a:fillRect/>
            </a:stretch>
          </p:blipFill>
          <p:spPr bwMode="auto">
            <a:xfrm>
              <a:off x="1643042" y="2143116"/>
              <a:ext cx="2567005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" name="23 CuadroTexto"/>
            <p:cNvSpPr txBox="1"/>
            <p:nvPr/>
          </p:nvSpPr>
          <p:spPr>
            <a:xfrm>
              <a:off x="1895993" y="2805980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atin typeface="+mj-lt"/>
                  <a:cs typeface="Aharoni" pitchFamily="2" charset="-79"/>
                </a:rPr>
                <a:t>+</a:t>
              </a: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1915915" y="3100049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>
                  <a:latin typeface="+mj-lt"/>
                  <a:cs typeface="Aharoni" pitchFamily="2" charset="-79"/>
                </a:rPr>
                <a:t>-</a:t>
              </a:r>
            </a:p>
          </p:txBody>
        </p:sp>
        <p:graphicFrame>
          <p:nvGraphicFramePr>
            <p:cNvPr id="26" name="25 Objeto"/>
            <p:cNvGraphicFramePr>
              <a:graphicFrameLocks noChangeAspect="1"/>
            </p:cNvGraphicFramePr>
            <p:nvPr/>
          </p:nvGraphicFramePr>
          <p:xfrm>
            <a:off x="4046176" y="2952008"/>
            <a:ext cx="361952" cy="392115"/>
          </p:xfrm>
          <a:graphic>
            <a:graphicData uri="http://schemas.openxmlformats.org/presentationml/2006/ole">
              <p:oleObj spid="_x0000_s76807" name="Ecuación" r:id="rId9" imgW="152280" imgH="164880" progId="Equation.3">
                <p:embed/>
              </p:oleObj>
            </a:graphicData>
          </a:graphic>
        </p:graphicFrame>
        <p:graphicFrame>
          <p:nvGraphicFramePr>
            <p:cNvPr id="27" name="Object 7"/>
            <p:cNvGraphicFramePr>
              <a:graphicFrameLocks noChangeAspect="1"/>
            </p:cNvGraphicFramePr>
            <p:nvPr/>
          </p:nvGraphicFramePr>
          <p:xfrm>
            <a:off x="1426810" y="2857501"/>
            <a:ext cx="392112" cy="482600"/>
          </p:xfrm>
          <a:graphic>
            <a:graphicData uri="http://schemas.openxmlformats.org/presentationml/2006/ole">
              <p:oleObj spid="_x0000_s76808" name="Ecuación" r:id="rId10" imgW="164880" imgH="203040" progId="Equation.3">
                <p:embed/>
              </p:oleObj>
            </a:graphicData>
          </a:graphic>
        </p:graphicFrame>
        <p:graphicFrame>
          <p:nvGraphicFramePr>
            <p:cNvPr id="28" name="Object 8"/>
            <p:cNvGraphicFramePr>
              <a:graphicFrameLocks noChangeAspect="1"/>
            </p:cNvGraphicFramePr>
            <p:nvPr/>
          </p:nvGraphicFramePr>
          <p:xfrm>
            <a:off x="2606322" y="2393951"/>
            <a:ext cx="333375" cy="428625"/>
          </p:xfrm>
          <a:graphic>
            <a:graphicData uri="http://schemas.openxmlformats.org/presentationml/2006/ole">
              <p:oleObj spid="_x0000_s76809" name="Ecuación" r:id="rId11" imgW="177480" imgH="228600" progId="Equation.3">
                <p:embed/>
              </p:oleObj>
            </a:graphicData>
          </a:graphic>
        </p:graphicFrame>
        <p:cxnSp>
          <p:nvCxnSpPr>
            <p:cNvPr id="29" name="28 Conector recto de flecha"/>
            <p:cNvCxnSpPr/>
            <p:nvPr/>
          </p:nvCxnSpPr>
          <p:spPr>
            <a:xfrm>
              <a:off x="2428860" y="2428868"/>
              <a:ext cx="71438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/>
      <p:bldP spid="3" grpId="0"/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112010"/>
            <a:ext cx="2590800" cy="2212975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397366"/>
            <a:ext cx="2590800" cy="2265363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540110"/>
            <a:ext cx="2743200" cy="2514600"/>
          </a:xfrm>
          <a:prstGeom prst="rect">
            <a:avLst/>
          </a:prstGeom>
          <a:noFill/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029200" y="3307144"/>
            <a:ext cx="135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C" sz="2400" b="1" dirty="0" err="1"/>
              <a:t>Fasores</a:t>
            </a:r>
            <a:endParaRPr lang="es-EC" sz="2400" b="1" dirty="0"/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5181600" y="3916744"/>
          <a:ext cx="1371600" cy="822325"/>
        </p:xfrm>
        <a:graphic>
          <a:graphicData uri="http://schemas.openxmlformats.org/presentationml/2006/ole">
            <p:oleObj spid="_x0000_s82946" name="Ecuación" r:id="rId6" imgW="812447" imgH="482391" progId="Equation.3">
              <p:embed/>
            </p:oleObj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/>
        </p:nvGraphicFramePr>
        <p:xfrm>
          <a:off x="4810125" y="4831144"/>
          <a:ext cx="2200275" cy="461963"/>
        </p:xfrm>
        <a:graphic>
          <a:graphicData uri="http://schemas.openxmlformats.org/presentationml/2006/ole">
            <p:oleObj spid="_x0000_s82947" name="Ecuación" r:id="rId7" imgW="1129810" imgH="241195" progId="Equation.3">
              <p:embed/>
            </p:oleObj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5105400" y="5364544"/>
          <a:ext cx="1676400" cy="455613"/>
        </p:xfrm>
        <a:graphic>
          <a:graphicData uri="http://schemas.openxmlformats.org/presentationml/2006/ole">
            <p:oleObj spid="_x0000_s82948" name="Ecuación" r:id="rId8" imgW="876300" imgH="2413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283200" y="5897944"/>
          <a:ext cx="1498600" cy="719138"/>
        </p:xfrm>
        <a:graphic>
          <a:graphicData uri="http://schemas.openxmlformats.org/presentationml/2006/ole">
            <p:oleObj spid="_x0000_s82949" name="Ecuación" r:id="rId9" imgW="812520" imgH="393480" progId="Equation.3">
              <p:embed/>
            </p:oleObj>
          </a:graphicData>
        </a:graphic>
      </p:graphicFrame>
      <p:sp>
        <p:nvSpPr>
          <p:cNvPr id="10" name="Rectangle 16">
            <a:hlinkClick r:id="rId10" action="ppaction://hlinkfile"/>
          </p:cNvPr>
          <p:cNvSpPr>
            <a:spLocks noChangeArrowheads="1"/>
          </p:cNvSpPr>
          <p:nvPr/>
        </p:nvSpPr>
        <p:spPr bwMode="auto">
          <a:xfrm>
            <a:off x="3505200" y="6445632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u="sng" dirty="0">
                <a:solidFill>
                  <a:schemeClr val="accent2"/>
                </a:solidFill>
                <a:hlinkClick r:id="rId11" action="ppaction://hlinkfile"/>
              </a:rPr>
              <a:t>Ver animación</a:t>
            </a:r>
            <a:endParaRPr lang="es-ES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69848"/>
          </a:xfrm>
        </p:spPr>
        <p:txBody>
          <a:bodyPr/>
          <a:lstStyle/>
          <a:p>
            <a:r>
              <a:rPr lang="es-EC" dirty="0" smtClean="0"/>
              <a:t>Introducción</a:t>
            </a:r>
            <a:endParaRPr lang="es-EC" dirty="0"/>
          </a:p>
        </p:txBody>
      </p:sp>
      <p:grpSp>
        <p:nvGrpSpPr>
          <p:cNvPr id="3" name="2 Grupo"/>
          <p:cNvGrpSpPr/>
          <p:nvPr/>
        </p:nvGrpSpPr>
        <p:grpSpPr>
          <a:xfrm>
            <a:off x="2428860" y="1757354"/>
            <a:ext cx="4572032" cy="1671646"/>
            <a:chOff x="857232" y="0"/>
            <a:chExt cx="6477032" cy="3886200"/>
          </a:xfrm>
        </p:grpSpPr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933432" y="0"/>
              <a:ext cx="990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/>
              <a:r>
                <a:rPr lang="es-ES" dirty="0">
                  <a:solidFill>
                    <a:schemeClr val="tx2"/>
                  </a:solidFill>
                </a:rPr>
                <a:t>v(t)</a:t>
              </a:r>
            </a:p>
          </p:txBody>
        </p:sp>
        <p:grpSp>
          <p:nvGrpSpPr>
            <p:cNvPr id="5" name="25 Grupo"/>
            <p:cNvGrpSpPr/>
            <p:nvPr/>
          </p:nvGrpSpPr>
          <p:grpSpPr>
            <a:xfrm>
              <a:off x="857232" y="381000"/>
              <a:ext cx="6477032" cy="3505200"/>
              <a:chOff x="857232" y="381000"/>
              <a:chExt cx="6477032" cy="3505200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2000232" y="1447800"/>
                <a:ext cx="3790950" cy="2214563"/>
              </a:xfrm>
              <a:custGeom>
                <a:avLst/>
                <a:gdLst/>
                <a:ahLst/>
                <a:cxnLst>
                  <a:cxn ang="0">
                    <a:pos x="0" y="666"/>
                  </a:cxn>
                  <a:cxn ang="0">
                    <a:pos x="183" y="342"/>
                  </a:cxn>
                  <a:cxn ang="0">
                    <a:pos x="407" y="76"/>
                  </a:cxn>
                  <a:cxn ang="0">
                    <a:pos x="743" y="54"/>
                  </a:cxn>
                  <a:cxn ang="0">
                    <a:pos x="1060" y="402"/>
                  </a:cxn>
                  <a:cxn ang="0">
                    <a:pos x="1340" y="966"/>
                  </a:cxn>
                  <a:cxn ang="0">
                    <a:pos x="1462" y="1170"/>
                  </a:cxn>
                  <a:cxn ang="0">
                    <a:pos x="1645" y="1350"/>
                  </a:cxn>
                  <a:cxn ang="0">
                    <a:pos x="1891" y="1385"/>
                  </a:cxn>
                  <a:cxn ang="0">
                    <a:pos x="2083" y="1290"/>
                  </a:cxn>
                  <a:cxn ang="0">
                    <a:pos x="2193" y="1170"/>
                  </a:cxn>
                  <a:cxn ang="0">
                    <a:pos x="2315" y="882"/>
                  </a:cxn>
                  <a:cxn ang="0">
                    <a:pos x="2388" y="654"/>
                  </a:cxn>
                </a:cxnLst>
                <a:rect l="0" t="0" r="r" b="b"/>
                <a:pathLst>
                  <a:path w="2388" h="1395">
                    <a:moveTo>
                      <a:pt x="0" y="666"/>
                    </a:moveTo>
                    <a:cubicBezTo>
                      <a:pt x="57" y="552"/>
                      <a:pt x="115" y="440"/>
                      <a:pt x="183" y="342"/>
                    </a:cubicBezTo>
                    <a:cubicBezTo>
                      <a:pt x="251" y="244"/>
                      <a:pt x="314" y="124"/>
                      <a:pt x="407" y="76"/>
                    </a:cubicBezTo>
                    <a:cubicBezTo>
                      <a:pt x="500" y="28"/>
                      <a:pt x="634" y="0"/>
                      <a:pt x="743" y="54"/>
                    </a:cubicBezTo>
                    <a:cubicBezTo>
                      <a:pt x="852" y="108"/>
                      <a:pt x="960" y="250"/>
                      <a:pt x="1060" y="402"/>
                    </a:cubicBezTo>
                    <a:cubicBezTo>
                      <a:pt x="1159" y="554"/>
                      <a:pt x="1273" y="838"/>
                      <a:pt x="1340" y="966"/>
                    </a:cubicBezTo>
                    <a:cubicBezTo>
                      <a:pt x="1407" y="1094"/>
                      <a:pt x="1411" y="1106"/>
                      <a:pt x="1462" y="1170"/>
                    </a:cubicBezTo>
                    <a:cubicBezTo>
                      <a:pt x="1513" y="1234"/>
                      <a:pt x="1573" y="1314"/>
                      <a:pt x="1645" y="1350"/>
                    </a:cubicBezTo>
                    <a:cubicBezTo>
                      <a:pt x="1717" y="1386"/>
                      <a:pt x="1818" y="1395"/>
                      <a:pt x="1891" y="1385"/>
                    </a:cubicBezTo>
                    <a:cubicBezTo>
                      <a:pt x="1964" y="1375"/>
                      <a:pt x="2033" y="1326"/>
                      <a:pt x="2083" y="1290"/>
                    </a:cubicBezTo>
                    <a:cubicBezTo>
                      <a:pt x="2133" y="1254"/>
                      <a:pt x="2154" y="1238"/>
                      <a:pt x="2193" y="1170"/>
                    </a:cubicBezTo>
                    <a:cubicBezTo>
                      <a:pt x="2254" y="1098"/>
                      <a:pt x="2282" y="968"/>
                      <a:pt x="2315" y="882"/>
                    </a:cubicBezTo>
                    <a:cubicBezTo>
                      <a:pt x="2347" y="796"/>
                      <a:pt x="2376" y="692"/>
                      <a:pt x="2388" y="654"/>
                    </a:cubicBezTo>
                  </a:path>
                </a:pathLst>
              </a:custGeom>
              <a:noFill/>
              <a:ln w="38100" cap="flat" cmpd="sng">
                <a:solidFill>
                  <a:srgbClr val="FFCC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s-EC"/>
              </a:p>
            </p:txBody>
          </p:sp>
          <p:sp>
            <p:nvSpPr>
              <p:cNvPr id="7" name="Line 6"/>
              <p:cNvSpPr>
                <a:spLocks noChangeShapeType="1"/>
              </p:cNvSpPr>
              <p:nvPr/>
            </p:nvSpPr>
            <p:spPr bwMode="auto">
              <a:xfrm flipH="1" flipV="1">
                <a:off x="2000232" y="381000"/>
                <a:ext cx="0" cy="350520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C"/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 flipV="1">
                <a:off x="1571604" y="2468879"/>
                <a:ext cx="4929222" cy="45719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es-EC"/>
              </a:p>
            </p:txBody>
          </p:sp>
          <p:sp>
            <p:nvSpPr>
              <p:cNvPr id="9" name="Rectangle 10"/>
              <p:cNvSpPr>
                <a:spLocks noChangeArrowheads="1"/>
              </p:cNvSpPr>
              <p:nvPr/>
            </p:nvSpPr>
            <p:spPr bwMode="auto">
              <a:xfrm>
                <a:off x="1619232" y="2667000"/>
                <a:ext cx="381000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s-ES" sz="1600" dirty="0">
                    <a:solidFill>
                      <a:schemeClr val="tx2"/>
                    </a:solidFill>
                  </a:rPr>
                  <a:t>0</a:t>
                </a:r>
              </a:p>
            </p:txBody>
          </p:sp>
          <p:graphicFrame>
            <p:nvGraphicFramePr>
              <p:cNvPr id="10" name="Object 11"/>
              <p:cNvGraphicFramePr>
                <a:graphicFrameLocks noChangeAspect="1"/>
              </p:cNvGraphicFramePr>
              <p:nvPr/>
            </p:nvGraphicFramePr>
            <p:xfrm>
              <a:off x="2762232" y="2667000"/>
              <a:ext cx="239713" cy="838200"/>
            </p:xfrm>
            <a:graphic>
              <a:graphicData uri="http://schemas.openxmlformats.org/presentationml/2006/ole">
                <p:oleObj spid="_x0000_s4098" name="Ecuación" r:id="rId3" imgW="164880" imgH="393480" progId="Equation.3">
                  <p:embed/>
                </p:oleObj>
              </a:graphicData>
            </a:graphic>
          </p:graphicFrame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>
                <a:off x="2914632" y="2362200"/>
                <a:ext cx="0" cy="3048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2" name="Line 13"/>
              <p:cNvSpPr>
                <a:spLocks noChangeShapeType="1"/>
              </p:cNvSpPr>
              <p:nvPr/>
            </p:nvSpPr>
            <p:spPr bwMode="auto">
              <a:xfrm>
                <a:off x="4895832" y="2362200"/>
                <a:ext cx="0" cy="3048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graphicFrame>
            <p:nvGraphicFramePr>
              <p:cNvPr id="13" name="Object 14"/>
              <p:cNvGraphicFramePr>
                <a:graphicFrameLocks noChangeAspect="1"/>
              </p:cNvGraphicFramePr>
              <p:nvPr/>
            </p:nvGraphicFramePr>
            <p:xfrm>
              <a:off x="3752832" y="2743200"/>
              <a:ext cx="298450" cy="298450"/>
            </p:xfrm>
            <a:graphic>
              <a:graphicData uri="http://schemas.openxmlformats.org/presentationml/2006/ole">
                <p:oleObj spid="_x0000_s4099" name="Ecuación" r:id="rId4" imgW="139680" imgH="139680" progId="Equation.3">
                  <p:embed/>
                </p:oleObj>
              </a:graphicData>
            </a:graphic>
          </p:graphicFrame>
          <p:sp>
            <p:nvSpPr>
              <p:cNvPr id="14" name="Line 15"/>
              <p:cNvSpPr>
                <a:spLocks noChangeShapeType="1"/>
              </p:cNvSpPr>
              <p:nvPr/>
            </p:nvSpPr>
            <p:spPr bwMode="auto">
              <a:xfrm>
                <a:off x="3905232" y="2362200"/>
                <a:ext cx="0" cy="3048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graphicFrame>
            <p:nvGraphicFramePr>
              <p:cNvPr id="15" name="Object 16"/>
              <p:cNvGraphicFramePr>
                <a:graphicFrameLocks noChangeAspect="1"/>
              </p:cNvGraphicFramePr>
              <p:nvPr/>
            </p:nvGraphicFramePr>
            <p:xfrm>
              <a:off x="4667232" y="2667000"/>
              <a:ext cx="457200" cy="685800"/>
            </p:xfrm>
            <a:graphic>
              <a:graphicData uri="http://schemas.openxmlformats.org/presentationml/2006/ole">
                <p:oleObj spid="_x0000_s4100" name="Ecuación" r:id="rId5" imgW="241200" imgH="393480" progId="Equation.3">
                  <p:embed/>
                </p:oleObj>
              </a:graphicData>
            </a:graphic>
          </p:graphicFrame>
          <p:graphicFrame>
            <p:nvGraphicFramePr>
              <p:cNvPr id="16" name="Object 17"/>
              <p:cNvGraphicFramePr>
                <a:graphicFrameLocks noChangeAspect="1"/>
              </p:cNvGraphicFramePr>
              <p:nvPr/>
            </p:nvGraphicFramePr>
            <p:xfrm>
              <a:off x="5791182" y="2627313"/>
              <a:ext cx="488950" cy="379412"/>
            </p:xfrm>
            <a:graphic>
              <a:graphicData uri="http://schemas.openxmlformats.org/presentationml/2006/ole">
                <p:oleObj spid="_x0000_s4101" name="Ecuación" r:id="rId6" imgW="228600" imgH="177480" progId="Equation.3">
                  <p:embed/>
                </p:oleObj>
              </a:graphicData>
            </a:graphic>
          </p:graphicFrame>
          <p:sp>
            <p:nvSpPr>
              <p:cNvPr id="17" name="Line 18"/>
              <p:cNvSpPr>
                <a:spLocks noChangeShapeType="1"/>
              </p:cNvSpPr>
              <p:nvPr/>
            </p:nvSpPr>
            <p:spPr bwMode="auto">
              <a:xfrm>
                <a:off x="5810232" y="2362200"/>
                <a:ext cx="0" cy="3048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>
                <a:off x="1771632" y="1371600"/>
                <a:ext cx="381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graphicFrame>
            <p:nvGraphicFramePr>
              <p:cNvPr id="19" name="Object 20"/>
              <p:cNvGraphicFramePr>
                <a:graphicFrameLocks noChangeAspect="1"/>
              </p:cNvGraphicFramePr>
              <p:nvPr/>
            </p:nvGraphicFramePr>
            <p:xfrm>
              <a:off x="1162033" y="990600"/>
              <a:ext cx="603250" cy="723899"/>
            </p:xfrm>
            <a:graphic>
              <a:graphicData uri="http://schemas.openxmlformats.org/presentationml/2006/ole">
                <p:oleObj spid="_x0000_s4102" name="Ecuación" r:id="rId7" imgW="190440" imgH="228600" progId="Equation.3">
                  <p:embed/>
                </p:oleObj>
              </a:graphicData>
            </a:graphic>
          </p:graphicFrame>
          <p:sp>
            <p:nvSpPr>
              <p:cNvPr id="20" name="Line 21"/>
              <p:cNvSpPr>
                <a:spLocks noChangeShapeType="1"/>
              </p:cNvSpPr>
              <p:nvPr/>
            </p:nvSpPr>
            <p:spPr bwMode="auto">
              <a:xfrm>
                <a:off x="1771632" y="3657600"/>
                <a:ext cx="3810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C"/>
              </a:p>
            </p:txBody>
          </p:sp>
          <p:graphicFrame>
            <p:nvGraphicFramePr>
              <p:cNvPr id="21" name="Object 22"/>
              <p:cNvGraphicFramePr>
                <a:graphicFrameLocks noChangeAspect="1"/>
              </p:cNvGraphicFramePr>
              <p:nvPr/>
            </p:nvGraphicFramePr>
            <p:xfrm>
              <a:off x="857232" y="3124200"/>
              <a:ext cx="965200" cy="723900"/>
            </p:xfrm>
            <a:graphic>
              <a:graphicData uri="http://schemas.openxmlformats.org/presentationml/2006/ole">
                <p:oleObj spid="_x0000_s4103" name="Ecuación" r:id="rId8" imgW="304560" imgH="228600" progId="Equation.3">
                  <p:embed/>
                </p:oleObj>
              </a:graphicData>
            </a:graphic>
          </p:graphicFrame>
          <p:graphicFrame>
            <p:nvGraphicFramePr>
              <p:cNvPr id="22" name="Object 9"/>
              <p:cNvGraphicFramePr>
                <a:graphicFrameLocks noChangeAspect="1"/>
              </p:cNvGraphicFramePr>
              <p:nvPr/>
            </p:nvGraphicFramePr>
            <p:xfrm>
              <a:off x="6572264" y="2143116"/>
              <a:ext cx="762000" cy="600075"/>
            </p:xfrm>
            <a:graphic>
              <a:graphicData uri="http://schemas.openxmlformats.org/presentationml/2006/ole">
                <p:oleObj spid="_x0000_s4104" name="Ecuación" r:id="rId9" imgW="190440" imgH="152280" progId="Equation.3">
                  <p:embed/>
                </p:oleObj>
              </a:graphicData>
            </a:graphic>
          </p:graphicFrame>
        </p:grpSp>
      </p:grpSp>
      <p:sp>
        <p:nvSpPr>
          <p:cNvPr id="23" name="1 Título"/>
          <p:cNvSpPr txBox="1">
            <a:spLocks/>
          </p:cNvSpPr>
          <p:nvPr/>
        </p:nvSpPr>
        <p:spPr>
          <a:xfrm>
            <a:off x="785786" y="3429000"/>
            <a:ext cx="7715304" cy="2928958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 este capítulo se analizará con más detalle la respuesta de estado permanente de un circuito (aparato de televisión, tostador o red de distribución de potencia) a una tensión o corriente senoidal.</a:t>
            </a:r>
            <a:endParaRPr kumimoji="0" lang="es-EC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C" dirty="0" smtClean="0"/>
              <a:t>Ejercicio: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285852" y="1643050"/>
            <a:ext cx="5715040" cy="623878"/>
          </a:xfrm>
          <a:prstGeom prst="rect">
            <a:avLst/>
          </a:prstGeom>
          <a:ln w="28575">
            <a:solidFill>
              <a:srgbClr val="00B0F0"/>
            </a:solidFill>
          </a:ln>
        </p:spPr>
        <p:txBody>
          <a:bodyPr>
            <a:normAutofit fontScale="85000"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Determine la respuesta de corriente dado la tensión      8cos(100t -50°), en un resistor de 4[</a:t>
            </a:r>
            <a:r>
              <a:rPr kumimoji="0" lang="es-EC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ohms</a:t>
            </a: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].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5260975" y="2571750"/>
          <a:ext cx="3124200" cy="612775"/>
        </p:xfrm>
        <a:graphic>
          <a:graphicData uri="http://schemas.openxmlformats.org/presentationml/2006/ole">
            <p:oleObj spid="_x0000_s83970" name="Ecuación" r:id="rId3" imgW="2031840" imgH="39348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928662" y="2571744"/>
            <a:ext cx="421484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1600" dirty="0" smtClean="0"/>
              <a:t>En el dominio del tiempo, la corriente debe ser:</a:t>
            </a:r>
            <a:endParaRPr lang="es-EC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928662" y="3519074"/>
            <a:ext cx="4071966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1600" dirty="0" smtClean="0"/>
              <a:t>La forma </a:t>
            </a:r>
            <a:r>
              <a:rPr lang="es-EC" sz="1600" dirty="0" err="1" smtClean="0"/>
              <a:t>fasorial</a:t>
            </a:r>
            <a:r>
              <a:rPr lang="es-EC" sz="1600" dirty="0" smtClean="0"/>
              <a:t> de la tensión debe ser:</a:t>
            </a:r>
            <a:endParaRPr lang="es-EC" sz="1600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653088" y="3444875"/>
          <a:ext cx="2389187" cy="506413"/>
        </p:xfrm>
        <a:graphic>
          <a:graphicData uri="http://schemas.openxmlformats.org/presentationml/2006/ole">
            <p:oleObj spid="_x0000_s83971" name="Ecuación" r:id="rId4" imgW="1028520" imgH="228600" progId="Equation.3">
              <p:embed/>
            </p:oleObj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214414" y="4357694"/>
            <a:ext cx="1428760" cy="3385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1600" dirty="0" smtClean="0"/>
              <a:t>Por lo tanto:</a:t>
            </a:r>
            <a:endParaRPr lang="es-EC" sz="1600" dirty="0"/>
          </a:p>
        </p:txBody>
      </p:sp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3357554" y="4572008"/>
          <a:ext cx="2139950" cy="663575"/>
        </p:xfrm>
        <a:graphic>
          <a:graphicData uri="http://schemas.openxmlformats.org/presentationml/2006/ole">
            <p:oleObj spid="_x0000_s83972" name="Ecuación" r:id="rId5" imgW="1295280" imgH="406080" progId="Equation.3">
              <p:embed/>
            </p:oleObj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142976" y="5643578"/>
            <a:ext cx="7000924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1600" dirty="0" smtClean="0"/>
              <a:t>Al transformar la respuesta al dominio del tiempo se obtiene la misma expresión para la corriente.</a:t>
            </a:r>
            <a:endParaRPr lang="es-EC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10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3202"/>
            <a:ext cx="8229600" cy="1069848"/>
          </a:xfrm>
        </p:spPr>
        <p:txBody>
          <a:bodyPr/>
          <a:lstStyle/>
          <a:p>
            <a:r>
              <a:rPr lang="es-EC" dirty="0" smtClean="0"/>
              <a:t>El Inductor</a:t>
            </a:r>
            <a:endParaRPr lang="es-EC" dirty="0"/>
          </a:p>
        </p:txBody>
      </p:sp>
      <p:grpSp>
        <p:nvGrpSpPr>
          <p:cNvPr id="13" name="12 Grupo"/>
          <p:cNvGrpSpPr/>
          <p:nvPr/>
        </p:nvGrpSpPr>
        <p:grpSpPr>
          <a:xfrm>
            <a:off x="344488" y="1784679"/>
            <a:ext cx="3837521" cy="1644321"/>
            <a:chOff x="1948925" y="2357430"/>
            <a:chExt cx="3837521" cy="1644321"/>
          </a:xfrm>
        </p:grpSpPr>
        <p:pic>
          <p:nvPicPr>
            <p:cNvPr id="84994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2428860" y="2357430"/>
              <a:ext cx="2643206" cy="164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3 CuadroTexto"/>
            <p:cNvSpPr txBox="1"/>
            <p:nvPr/>
          </p:nvSpPr>
          <p:spPr>
            <a:xfrm>
              <a:off x="2643174" y="2890297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2668932" y="3161884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6" name="5 Objeto"/>
            <p:cNvGraphicFramePr>
              <a:graphicFrameLocks noChangeAspect="1"/>
            </p:cNvGraphicFramePr>
            <p:nvPr/>
          </p:nvGraphicFramePr>
          <p:xfrm>
            <a:off x="1948925" y="2987339"/>
            <a:ext cx="598487" cy="434975"/>
          </p:xfrm>
          <a:graphic>
            <a:graphicData uri="http://schemas.openxmlformats.org/presentationml/2006/ole">
              <p:oleObj spid="_x0000_s84995" name="Ecuación" r:id="rId4" imgW="279360" imgH="203040" progId="Equation.3">
                <p:embed/>
              </p:oleObj>
            </a:graphicData>
          </a:graphic>
        </p:graphicFrame>
        <p:graphicFrame>
          <p:nvGraphicFramePr>
            <p:cNvPr id="84996" name="Object 4"/>
            <p:cNvGraphicFramePr>
              <a:graphicFrameLocks noChangeAspect="1"/>
            </p:cNvGraphicFramePr>
            <p:nvPr/>
          </p:nvGraphicFramePr>
          <p:xfrm>
            <a:off x="5045168" y="3000372"/>
            <a:ext cx="741278" cy="409578"/>
          </p:xfrm>
          <a:graphic>
            <a:graphicData uri="http://schemas.openxmlformats.org/presentationml/2006/ole">
              <p:oleObj spid="_x0000_s84996" name="Ecuación" r:id="rId5" imgW="368280" imgH="203040" progId="Equation.3">
                <p:embed/>
              </p:oleObj>
            </a:graphicData>
          </a:graphic>
        </p:graphicFrame>
        <p:graphicFrame>
          <p:nvGraphicFramePr>
            <p:cNvPr id="84997" name="Object 5"/>
            <p:cNvGraphicFramePr>
              <a:graphicFrameLocks noChangeAspect="1"/>
            </p:cNvGraphicFramePr>
            <p:nvPr/>
          </p:nvGraphicFramePr>
          <p:xfrm>
            <a:off x="3404662" y="2526964"/>
            <a:ext cx="520700" cy="423862"/>
          </p:xfrm>
          <a:graphic>
            <a:graphicData uri="http://schemas.openxmlformats.org/presentationml/2006/ole">
              <p:oleObj spid="_x0000_s84997" name="Ecuación" r:id="rId6" imgW="266400" imgH="215640" progId="Equation.3">
                <p:embed/>
              </p:oleObj>
            </a:graphicData>
          </a:graphic>
        </p:graphicFrame>
        <p:cxnSp>
          <p:nvCxnSpPr>
            <p:cNvPr id="10" name="9 Conector recto de flecha"/>
            <p:cNvCxnSpPr/>
            <p:nvPr/>
          </p:nvCxnSpPr>
          <p:spPr>
            <a:xfrm>
              <a:off x="3331796" y="2538943"/>
              <a:ext cx="64294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84998" name="Object 6"/>
            <p:cNvGraphicFramePr>
              <a:graphicFrameLocks noChangeAspect="1"/>
            </p:cNvGraphicFramePr>
            <p:nvPr/>
          </p:nvGraphicFramePr>
          <p:xfrm>
            <a:off x="4169130" y="2941813"/>
            <a:ext cx="735013" cy="461962"/>
          </p:xfrm>
          <a:graphic>
            <a:graphicData uri="http://schemas.openxmlformats.org/presentationml/2006/ole">
              <p:oleObj spid="_x0000_s84998" name="Ecuación" r:id="rId7" imgW="342720" imgH="215640" progId="Equation.3">
                <p:embed/>
              </p:oleObj>
            </a:graphicData>
          </a:graphic>
        </p:graphicFrame>
        <p:sp>
          <p:nvSpPr>
            <p:cNvPr id="12" name="11 CuadroTexto"/>
            <p:cNvSpPr txBox="1"/>
            <p:nvPr/>
          </p:nvSpPr>
          <p:spPr>
            <a:xfrm>
              <a:off x="4474804" y="2707105"/>
              <a:ext cx="3571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5218120" y="1856117"/>
            <a:ext cx="3568722" cy="1644321"/>
            <a:chOff x="2217724" y="2357430"/>
            <a:chExt cx="3568722" cy="164432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contrast="40000"/>
            </a:blip>
            <a:srcRect/>
            <a:stretch>
              <a:fillRect/>
            </a:stretch>
          </p:blipFill>
          <p:spPr bwMode="auto">
            <a:xfrm>
              <a:off x="2428860" y="2357430"/>
              <a:ext cx="2643206" cy="164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15 CuadroTexto"/>
            <p:cNvSpPr txBox="1"/>
            <p:nvPr/>
          </p:nvSpPr>
          <p:spPr>
            <a:xfrm>
              <a:off x="2643174" y="2890297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2668932" y="3161884"/>
              <a:ext cx="35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8" name="17 Objeto"/>
            <p:cNvGraphicFramePr>
              <a:graphicFrameLocks noChangeAspect="1"/>
            </p:cNvGraphicFramePr>
            <p:nvPr/>
          </p:nvGraphicFramePr>
          <p:xfrm>
            <a:off x="2217724" y="2987322"/>
            <a:ext cx="354012" cy="434975"/>
          </p:xfrm>
          <a:graphic>
            <a:graphicData uri="http://schemas.openxmlformats.org/presentationml/2006/ole">
              <p:oleObj spid="_x0000_s84999" name="Ecuación" r:id="rId8" imgW="164880" imgH="203040" progId="Equation.3">
                <p:embed/>
              </p:oleObj>
            </a:graphicData>
          </a:graphic>
        </p:graphicFrame>
        <p:graphicFrame>
          <p:nvGraphicFramePr>
            <p:cNvPr id="19" name="Object 4"/>
            <p:cNvGraphicFramePr>
              <a:graphicFrameLocks noChangeAspect="1"/>
            </p:cNvGraphicFramePr>
            <p:nvPr/>
          </p:nvGraphicFramePr>
          <p:xfrm>
            <a:off x="5045168" y="3000372"/>
            <a:ext cx="741278" cy="409578"/>
          </p:xfrm>
          <a:graphic>
            <a:graphicData uri="http://schemas.openxmlformats.org/presentationml/2006/ole">
              <p:oleObj spid="_x0000_s85000" name="Ecuación" r:id="rId9" imgW="368280" imgH="203040" progId="Equation.3">
                <p:embed/>
              </p:oleObj>
            </a:graphicData>
          </a:graphic>
        </p:graphicFrame>
        <p:graphicFrame>
          <p:nvGraphicFramePr>
            <p:cNvPr id="20" name="Object 5"/>
            <p:cNvGraphicFramePr>
              <a:graphicFrameLocks noChangeAspect="1"/>
            </p:cNvGraphicFramePr>
            <p:nvPr/>
          </p:nvGraphicFramePr>
          <p:xfrm>
            <a:off x="3540122" y="2552347"/>
            <a:ext cx="247650" cy="373063"/>
          </p:xfrm>
          <a:graphic>
            <a:graphicData uri="http://schemas.openxmlformats.org/presentationml/2006/ole">
              <p:oleObj spid="_x0000_s85001" name="Ecuación" r:id="rId10" imgW="126720" imgH="190440" progId="Equation.3">
                <p:embed/>
              </p:oleObj>
            </a:graphicData>
          </a:graphic>
        </p:graphicFrame>
        <p:cxnSp>
          <p:nvCxnSpPr>
            <p:cNvPr id="21" name="20 Conector recto de flecha"/>
            <p:cNvCxnSpPr/>
            <p:nvPr/>
          </p:nvCxnSpPr>
          <p:spPr>
            <a:xfrm>
              <a:off x="3331796" y="2538943"/>
              <a:ext cx="64294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aphicFrame>
          <p:nvGraphicFramePr>
            <p:cNvPr id="22" name="Object 6"/>
            <p:cNvGraphicFramePr>
              <a:graphicFrameLocks noChangeAspect="1"/>
            </p:cNvGraphicFramePr>
            <p:nvPr/>
          </p:nvGraphicFramePr>
          <p:xfrm>
            <a:off x="4508346" y="2928585"/>
            <a:ext cx="381000" cy="488950"/>
          </p:xfrm>
          <a:graphic>
            <a:graphicData uri="http://schemas.openxmlformats.org/presentationml/2006/ole">
              <p:oleObj spid="_x0000_s85002" name="Ecuación" r:id="rId11" imgW="177480" imgH="228600" progId="Equation.3">
                <p:embed/>
              </p:oleObj>
            </a:graphicData>
          </a:graphic>
        </p:graphicFrame>
        <p:sp>
          <p:nvSpPr>
            <p:cNvPr id="23" name="22 CuadroTexto"/>
            <p:cNvSpPr txBox="1"/>
            <p:nvPr/>
          </p:nvSpPr>
          <p:spPr>
            <a:xfrm>
              <a:off x="4474804" y="2707105"/>
              <a:ext cx="3571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23 CuadroTexto"/>
          <p:cNvSpPr txBox="1"/>
          <p:nvPr/>
        </p:nvSpPr>
        <p:spPr>
          <a:xfrm>
            <a:off x="1214414" y="350043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i="1" dirty="0" smtClean="0"/>
              <a:t>Dom. Tiempo</a:t>
            </a:r>
            <a:endParaRPr lang="es-EC" i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857884" y="355973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i="1" dirty="0" smtClean="0"/>
              <a:t>Dom. Frecuencia</a:t>
            </a:r>
            <a:endParaRPr lang="es-EC" i="1" dirty="0"/>
          </a:p>
        </p:txBody>
      </p:sp>
      <p:sp>
        <p:nvSpPr>
          <p:cNvPr id="26" name="25 CuadroTexto"/>
          <p:cNvSpPr txBox="1"/>
          <p:nvPr/>
        </p:nvSpPr>
        <p:spPr>
          <a:xfrm>
            <a:off x="1428728" y="4214818"/>
            <a:ext cx="528641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/>
              <a:t>Inductor: Su tensión y corriente asociadas en:</a:t>
            </a:r>
            <a:endParaRPr lang="es-EC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285852" y="507207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El dominio del tiempo:</a:t>
            </a:r>
            <a:endParaRPr lang="es-EC" dirty="0"/>
          </a:p>
        </p:txBody>
      </p:sp>
      <p:sp>
        <p:nvSpPr>
          <p:cNvPr id="28" name="27 CuadroTexto"/>
          <p:cNvSpPr txBox="1"/>
          <p:nvPr/>
        </p:nvSpPr>
        <p:spPr>
          <a:xfrm>
            <a:off x="1285852" y="591718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El dominio de la frecuencia:</a:t>
            </a:r>
            <a:endParaRPr lang="es-EC" dirty="0"/>
          </a:p>
        </p:txBody>
      </p:sp>
      <p:cxnSp>
        <p:nvCxnSpPr>
          <p:cNvPr id="30" name="29 Conector recto de flecha"/>
          <p:cNvCxnSpPr/>
          <p:nvPr/>
        </p:nvCxnSpPr>
        <p:spPr>
          <a:xfrm>
            <a:off x="3857620" y="5214950"/>
            <a:ext cx="17145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4357686" y="6143644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34 Objeto"/>
          <p:cNvGraphicFramePr>
            <a:graphicFrameLocks noChangeAspect="1"/>
          </p:cNvGraphicFramePr>
          <p:nvPr/>
        </p:nvGraphicFramePr>
        <p:xfrm>
          <a:off x="6061075" y="4786313"/>
          <a:ext cx="1309688" cy="738187"/>
        </p:xfrm>
        <a:graphic>
          <a:graphicData uri="http://schemas.openxmlformats.org/presentationml/2006/ole">
            <p:oleObj spid="_x0000_s85003" name="Ecuación" r:id="rId12" imgW="698400" imgH="393480" progId="Equation.3">
              <p:embed/>
            </p:oleObj>
          </a:graphicData>
        </a:graphic>
      </p:graphicFrame>
      <p:graphicFrame>
        <p:nvGraphicFramePr>
          <p:cNvPr id="85004" name="Object 12"/>
          <p:cNvGraphicFramePr>
            <a:graphicFrameLocks noChangeAspect="1"/>
          </p:cNvGraphicFramePr>
          <p:nvPr/>
        </p:nvGraphicFramePr>
        <p:xfrm>
          <a:off x="6167438" y="5916613"/>
          <a:ext cx="1095375" cy="428625"/>
        </p:xfrm>
        <a:graphic>
          <a:graphicData uri="http://schemas.openxmlformats.org/presentationml/2006/ole">
            <p:oleObj spid="_x0000_s85004" name="Ecuación" r:id="rId13" imgW="583920" imgH="22860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  <p:bldP spid="25" grpId="0"/>
      <p:bldP spid="26" grpId="0" animBg="1"/>
      <p:bldP spid="27" grpId="0"/>
      <p:bldP spid="28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69848"/>
          </a:xfrm>
        </p:spPr>
        <p:txBody>
          <a:bodyPr/>
          <a:lstStyle/>
          <a:p>
            <a:r>
              <a:rPr lang="es-EC" dirty="0" smtClean="0"/>
              <a:t>Circuito puramente Inductivo</a:t>
            </a:r>
            <a:endParaRPr lang="es-EC" dirty="0"/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/>
        </p:nvGraphicFramePr>
        <p:xfrm>
          <a:off x="5400675" y="1938338"/>
          <a:ext cx="2208213" cy="363537"/>
        </p:xfrm>
        <a:graphic>
          <a:graphicData uri="http://schemas.openxmlformats.org/presentationml/2006/ole">
            <p:oleObj spid="_x0000_s86018" name="Ecuación" r:id="rId3" imgW="1409400" imgH="228600" progId="Equation.3">
              <p:embed/>
            </p:oleObj>
          </a:graphicData>
        </a:graphic>
      </p:graphicFrame>
      <p:graphicFrame>
        <p:nvGraphicFramePr>
          <p:cNvPr id="86019" name="Object 3"/>
          <p:cNvGraphicFramePr>
            <a:graphicFrameLocks noChangeAspect="1"/>
          </p:cNvGraphicFramePr>
          <p:nvPr/>
        </p:nvGraphicFramePr>
        <p:xfrm>
          <a:off x="5476875" y="2319338"/>
          <a:ext cx="2135188" cy="363537"/>
        </p:xfrm>
        <a:graphic>
          <a:graphicData uri="http://schemas.openxmlformats.org/presentationml/2006/ole">
            <p:oleObj spid="_x0000_s86019" name="Ecuación" r:id="rId4" imgW="1358640" imgH="228600" progId="Equation.3">
              <p:embed/>
            </p:oleObj>
          </a:graphicData>
        </a:graphic>
      </p:graphicFrame>
      <p:graphicFrame>
        <p:nvGraphicFramePr>
          <p:cNvPr id="86020" name="Object 4"/>
          <p:cNvGraphicFramePr>
            <a:graphicFrameLocks noChangeAspect="1"/>
          </p:cNvGraphicFramePr>
          <p:nvPr/>
        </p:nvGraphicFramePr>
        <p:xfrm>
          <a:off x="5207001" y="3233758"/>
          <a:ext cx="2327275" cy="360362"/>
        </p:xfrm>
        <a:graphic>
          <a:graphicData uri="http://schemas.openxmlformats.org/presentationml/2006/ole">
            <p:oleObj spid="_x0000_s86020" name="Ecuación" r:id="rId5" imgW="1473120" imgH="228600" progId="Equation.3">
              <p:embed/>
            </p:oleObj>
          </a:graphicData>
        </a:graphic>
      </p:graphicFrame>
      <p:graphicFrame>
        <p:nvGraphicFramePr>
          <p:cNvPr id="86021" name="Object 5"/>
          <p:cNvGraphicFramePr>
            <a:graphicFrameLocks noChangeAspect="1"/>
          </p:cNvGraphicFramePr>
          <p:nvPr/>
        </p:nvGraphicFramePr>
        <p:xfrm>
          <a:off x="5846763" y="2755900"/>
          <a:ext cx="1241425" cy="376238"/>
        </p:xfrm>
        <a:graphic>
          <a:graphicData uri="http://schemas.openxmlformats.org/presentationml/2006/ole">
            <p:oleObj spid="_x0000_s86021" name="Ecuación" r:id="rId6" imgW="723600" imgH="215640" progId="Equation.3">
              <p:embed/>
            </p:oleObj>
          </a:graphicData>
        </a:graphic>
      </p:graphicFrame>
      <p:graphicFrame>
        <p:nvGraphicFramePr>
          <p:cNvPr id="86022" name="Object 6"/>
          <p:cNvGraphicFramePr>
            <a:graphicFrameLocks noChangeAspect="1"/>
          </p:cNvGraphicFramePr>
          <p:nvPr/>
        </p:nvGraphicFramePr>
        <p:xfrm>
          <a:off x="5781675" y="3597275"/>
          <a:ext cx="1219200" cy="636588"/>
        </p:xfrm>
        <a:graphic>
          <a:graphicData uri="http://schemas.openxmlformats.org/presentationml/2006/ole">
            <p:oleObj spid="_x0000_s86022" name="Ecuación" r:id="rId7" imgW="774360" imgH="406080" progId="Equation.3">
              <p:embed/>
            </p:oleObj>
          </a:graphicData>
        </a:graphic>
      </p:graphicFrame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5391150" y="4214813"/>
          <a:ext cx="2228850" cy="611187"/>
        </p:xfrm>
        <a:graphic>
          <a:graphicData uri="http://schemas.openxmlformats.org/presentationml/2006/ole">
            <p:oleObj spid="_x0000_s86023" name="Ecuación" r:id="rId8" imgW="1473120" imgH="406080" progId="Equation.3">
              <p:embed/>
            </p:oleObj>
          </a:graphicData>
        </a:graphic>
      </p:graphicFrame>
      <p:graphicFrame>
        <p:nvGraphicFramePr>
          <p:cNvPr id="86024" name="Object 8"/>
          <p:cNvGraphicFramePr>
            <a:graphicFrameLocks noChangeAspect="1"/>
          </p:cNvGraphicFramePr>
          <p:nvPr/>
        </p:nvGraphicFramePr>
        <p:xfrm>
          <a:off x="4867276" y="4757758"/>
          <a:ext cx="3657600" cy="581025"/>
        </p:xfrm>
        <a:graphic>
          <a:graphicData uri="http://schemas.openxmlformats.org/presentationml/2006/ole">
            <p:oleObj spid="_x0000_s86024" name="Ecuación" r:id="rId9" imgW="2463480" imgH="393480" progId="Equation.3">
              <p:embed/>
            </p:oleObj>
          </a:graphicData>
        </a:graphic>
      </p:graphicFrame>
      <p:graphicFrame>
        <p:nvGraphicFramePr>
          <p:cNvPr id="86025" name="Object 9"/>
          <p:cNvGraphicFramePr>
            <a:graphicFrameLocks noChangeAspect="1"/>
          </p:cNvGraphicFramePr>
          <p:nvPr/>
        </p:nvGraphicFramePr>
        <p:xfrm>
          <a:off x="4791076" y="5481658"/>
          <a:ext cx="3733800" cy="342900"/>
        </p:xfrm>
        <a:graphic>
          <a:graphicData uri="http://schemas.openxmlformats.org/presentationml/2006/ole">
            <p:oleObj spid="_x0000_s86025" name="Ecuación" r:id="rId10" imgW="2489200" imgH="228600" progId="Equation.3">
              <p:embed/>
            </p:oleObj>
          </a:graphicData>
        </a:graphic>
      </p:graphicFrame>
      <p:graphicFrame>
        <p:nvGraphicFramePr>
          <p:cNvPr id="86026" name="Object 10"/>
          <p:cNvGraphicFramePr>
            <a:graphicFrameLocks noChangeAspect="1"/>
          </p:cNvGraphicFramePr>
          <p:nvPr/>
        </p:nvGraphicFramePr>
        <p:xfrm>
          <a:off x="4838728" y="6049983"/>
          <a:ext cx="3733800" cy="307975"/>
        </p:xfrm>
        <a:graphic>
          <a:graphicData uri="http://schemas.openxmlformats.org/presentationml/2006/ole">
            <p:oleObj spid="_x0000_s86026" name="Ecuación" r:id="rId11" imgW="2882900" imgH="241300" progId="Equation.3">
              <p:embed/>
            </p:oleObj>
          </a:graphicData>
        </a:graphic>
      </p:graphicFrame>
      <p:grpSp>
        <p:nvGrpSpPr>
          <p:cNvPr id="18" name="17 Grupo"/>
          <p:cNvGrpSpPr/>
          <p:nvPr/>
        </p:nvGrpSpPr>
        <p:grpSpPr>
          <a:xfrm>
            <a:off x="571472" y="2357430"/>
            <a:ext cx="3352805" cy="2065568"/>
            <a:chOff x="571472" y="2357430"/>
            <a:chExt cx="3352805" cy="2065568"/>
          </a:xfrm>
        </p:grpSpPr>
        <p:pic>
          <p:nvPicPr>
            <p:cNvPr id="86027" name="Picture 1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928662" y="2357430"/>
              <a:ext cx="2995615" cy="206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13 CuadroTexto"/>
            <p:cNvSpPr txBox="1"/>
            <p:nvPr/>
          </p:nvSpPr>
          <p:spPr>
            <a:xfrm>
              <a:off x="1155855" y="3096282"/>
              <a:ext cx="285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181613" y="3314416"/>
              <a:ext cx="285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6" name="15 Objeto"/>
            <p:cNvGraphicFramePr>
              <a:graphicFrameLocks noChangeAspect="1"/>
            </p:cNvGraphicFramePr>
            <p:nvPr/>
          </p:nvGraphicFramePr>
          <p:xfrm>
            <a:off x="571472" y="3184524"/>
            <a:ext cx="508400" cy="387352"/>
          </p:xfrm>
          <a:graphic>
            <a:graphicData uri="http://schemas.openxmlformats.org/presentationml/2006/ole">
              <p:oleObj spid="_x0000_s86028" name="Ecuación" r:id="rId13" imgW="266400" imgH="203040" progId="Equation.3">
                <p:embed/>
              </p:oleObj>
            </a:graphicData>
          </a:graphic>
        </p:graphicFrame>
        <p:sp>
          <p:nvSpPr>
            <p:cNvPr id="17" name="16 CuadroTexto"/>
            <p:cNvSpPr txBox="1"/>
            <p:nvPr/>
          </p:nvSpPr>
          <p:spPr>
            <a:xfrm>
              <a:off x="2247347" y="2908540"/>
              <a:ext cx="4286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+</a:t>
              </a:r>
            </a:p>
            <a:p>
              <a:pPr algn="ctr"/>
              <a:endParaRPr lang="es-EC" b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s-EC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2189163" y="666792"/>
          <a:ext cx="4897437" cy="365125"/>
        </p:xfrm>
        <a:graphic>
          <a:graphicData uri="http://schemas.openxmlformats.org/presentationml/2006/ole">
            <p:oleObj spid="_x0000_s87042" name="Ecuación" r:id="rId3" imgW="3200400" imgH="241300" progId="Equation.3">
              <p:embed/>
            </p:oleObj>
          </a:graphicData>
        </a:graphic>
      </p:graphicFrame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2417763" y="1139867"/>
          <a:ext cx="4241800" cy="365125"/>
        </p:xfrm>
        <a:graphic>
          <a:graphicData uri="http://schemas.openxmlformats.org/presentationml/2006/ole">
            <p:oleObj spid="_x0000_s87043" name="Ecuación" r:id="rId4" imgW="2768600" imgH="241300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2646363" y="1504992"/>
          <a:ext cx="4008437" cy="627063"/>
        </p:xfrm>
        <a:graphic>
          <a:graphicData uri="http://schemas.openxmlformats.org/presentationml/2006/ole">
            <p:oleObj spid="_x0000_s87044" name="Ecuación" r:id="rId5" imgW="2616200" imgH="406400" progId="Equation.3">
              <p:embed/>
            </p:oleObj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4038600" y="2114592"/>
          <a:ext cx="1122363" cy="627063"/>
        </p:xfrm>
        <a:graphic>
          <a:graphicData uri="http://schemas.openxmlformats.org/presentationml/2006/ole">
            <p:oleObj spid="_x0000_s87045" name="Ecuación" r:id="rId6" imgW="736280" imgH="406224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3760788" y="2895600"/>
          <a:ext cx="1579562" cy="1476375"/>
        </p:xfrm>
        <a:graphic>
          <a:graphicData uri="http://schemas.openxmlformats.org/presentationml/2006/ole">
            <p:oleObj spid="_x0000_s87046" name="Ecuación" r:id="rId7" imgW="1028520" imgH="965160" progId="Equation.3">
              <p:embed/>
            </p:oleObj>
          </a:graphicData>
        </a:graphic>
      </p:graphicFrame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52" y="4348186"/>
            <a:ext cx="2514600" cy="2409825"/>
          </a:xfrm>
          <a:prstGeom prst="rect">
            <a:avLst/>
          </a:prstGeom>
          <a:noFill/>
        </p:spPr>
      </p:pic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6380" y="4419624"/>
            <a:ext cx="2743200" cy="2366962"/>
          </a:xfrm>
          <a:prstGeom prst="rect">
            <a:avLst/>
          </a:prstGeom>
          <a:noFill/>
        </p:spPr>
      </p:pic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5929322" y="2786058"/>
            <a:ext cx="2848004" cy="132343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6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6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C" sz="2000" dirty="0" smtClean="0">
                <a:cs typeface="Gautami" pitchFamily="2"/>
              </a:rPr>
              <a:t>La corriente que atraviesa al inductor, atrasa en 90</a:t>
            </a:r>
            <a:r>
              <a:rPr lang="es-EC" sz="2000" baseline="30000" dirty="0" smtClean="0">
                <a:cs typeface="Gautami" pitchFamily="2"/>
              </a:rPr>
              <a:t>º </a:t>
            </a:r>
            <a:r>
              <a:rPr lang="es-EC" sz="2000" dirty="0" smtClean="0">
                <a:cs typeface="Gautami" pitchFamily="2"/>
              </a:rPr>
              <a:t>al voltaje del mismo.</a:t>
            </a:r>
            <a:endParaRPr lang="es-EC" sz="2000" baseline="30000" dirty="0">
              <a:cs typeface="Gautami" pitchFamily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1727195" y="2435235"/>
          <a:ext cx="1657350" cy="336550"/>
        </p:xfrm>
        <a:graphic>
          <a:graphicData uri="http://schemas.openxmlformats.org/presentationml/2006/ole">
            <p:oleObj spid="_x0000_s88066" name="Ecuación" r:id="rId3" imgW="1168200" imgH="241200" progId="Equation.3">
              <p:embed/>
            </p:oleObj>
          </a:graphicData>
        </a:graphic>
      </p:graphicFrame>
      <p:graphicFrame>
        <p:nvGraphicFramePr>
          <p:cNvPr id="4" name="Object 13"/>
          <p:cNvGraphicFramePr>
            <a:graphicFrameLocks noChangeAspect="1"/>
          </p:cNvGraphicFramePr>
          <p:nvPr/>
        </p:nvGraphicFramePr>
        <p:xfrm>
          <a:off x="1911345" y="2816235"/>
          <a:ext cx="1111250" cy="547688"/>
        </p:xfrm>
        <a:graphic>
          <a:graphicData uri="http://schemas.openxmlformats.org/presentationml/2006/ole">
            <p:oleObj spid="_x0000_s88067" name="Ecuación" r:id="rId4" imgW="787058" imgH="393529" progId="Equation.3">
              <p:embed/>
            </p:oleObj>
          </a:graphicData>
        </a:graphic>
      </p:graphicFrame>
      <p:graphicFrame>
        <p:nvGraphicFramePr>
          <p:cNvPr id="5" name="Object 12"/>
          <p:cNvGraphicFramePr>
            <a:graphicFrameLocks noChangeAspect="1"/>
          </p:cNvGraphicFramePr>
          <p:nvPr/>
        </p:nvGraphicFramePr>
        <p:xfrm>
          <a:off x="1676395" y="3349635"/>
          <a:ext cx="1620838" cy="549275"/>
        </p:xfrm>
        <a:graphic>
          <a:graphicData uri="http://schemas.openxmlformats.org/presentationml/2006/ole">
            <p:oleObj spid="_x0000_s88068" name="Ecuación" r:id="rId5" imgW="1155700" imgH="393700" progId="Equation.3">
              <p:embed/>
            </p:oleObj>
          </a:graphicData>
        </a:graphic>
      </p:graphicFrame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4270" y="3910023"/>
            <a:ext cx="2665413" cy="549275"/>
          </a:xfrm>
          <a:prstGeom prst="rect">
            <a:avLst/>
          </a:prstGeom>
          <a:noFill/>
        </p:spPr>
      </p:pic>
      <p:graphicFrame>
        <p:nvGraphicFramePr>
          <p:cNvPr id="7" name="Object 10"/>
          <p:cNvGraphicFramePr>
            <a:graphicFrameLocks noChangeAspect="1"/>
          </p:cNvGraphicFramePr>
          <p:nvPr/>
        </p:nvGraphicFramePr>
        <p:xfrm>
          <a:off x="1412870" y="4595823"/>
          <a:ext cx="2516188" cy="333375"/>
        </p:xfrm>
        <a:graphic>
          <a:graphicData uri="http://schemas.openxmlformats.org/presentationml/2006/ole">
            <p:oleObj spid="_x0000_s88069" name="Ecuación" r:id="rId7" imgW="1790700" imgH="241300" progId="Equation.3">
              <p:embed/>
            </p:oleObj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5310190" y="3000372"/>
          <a:ext cx="2581275" cy="588962"/>
        </p:xfrm>
        <a:graphic>
          <a:graphicData uri="http://schemas.openxmlformats.org/presentationml/2006/ole">
            <p:oleObj spid="_x0000_s88070" name="Ecuación" r:id="rId8" imgW="1841500" imgH="4191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900638" y="4403741"/>
          <a:ext cx="3386138" cy="549275"/>
        </p:xfrm>
        <a:graphic>
          <a:graphicData uri="http://schemas.openxmlformats.org/presentationml/2006/ole">
            <p:oleObj spid="_x0000_s88071" name="Ecuación" r:id="rId9" imgW="2413000" imgH="393700" progId="Equation.3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5394325" y="5880121"/>
          <a:ext cx="2601913" cy="549275"/>
        </p:xfrm>
        <a:graphic>
          <a:graphicData uri="http://schemas.openxmlformats.org/presentationml/2006/ole">
            <p:oleObj spid="_x0000_s88072" name="Ecuación" r:id="rId10" imgW="1854000" imgH="393480" progId="Equation.3">
              <p:embed/>
            </p:oleObj>
          </a:graphicData>
        </a:graphic>
      </p:graphicFrame>
      <p:graphicFrame>
        <p:nvGraphicFramePr>
          <p:cNvPr id="11" name="Object 22"/>
          <p:cNvGraphicFramePr>
            <a:graphicFrameLocks noChangeAspect="1"/>
          </p:cNvGraphicFramePr>
          <p:nvPr/>
        </p:nvGraphicFramePr>
        <p:xfrm>
          <a:off x="1644650" y="1129607"/>
          <a:ext cx="1566863" cy="336550"/>
        </p:xfrm>
        <a:graphic>
          <a:graphicData uri="http://schemas.openxmlformats.org/presentationml/2006/ole">
            <p:oleObj spid="_x0000_s88073" name="Ecuación" r:id="rId11" imgW="1104840" imgH="241200" progId="Equation.3">
              <p:embed/>
            </p:oleObj>
          </a:graphicData>
        </a:graphic>
      </p:graphicFrame>
      <p:graphicFrame>
        <p:nvGraphicFramePr>
          <p:cNvPr id="12" name="Object 23"/>
          <p:cNvGraphicFramePr>
            <a:graphicFrameLocks noChangeAspect="1"/>
          </p:cNvGraphicFramePr>
          <p:nvPr/>
        </p:nvGraphicFramePr>
        <p:xfrm>
          <a:off x="5943600" y="1129607"/>
          <a:ext cx="1566863" cy="336550"/>
        </p:xfrm>
        <a:graphic>
          <a:graphicData uri="http://schemas.openxmlformats.org/presentationml/2006/ole">
            <p:oleObj spid="_x0000_s88074" name="Ecuación" r:id="rId12" imgW="1104840" imgH="241200" progId="Equation.3">
              <p:embed/>
            </p:oleObj>
          </a:graphicData>
        </a:graphic>
      </p:graphicFrame>
      <p:grpSp>
        <p:nvGrpSpPr>
          <p:cNvPr id="23" name="22 Grupo"/>
          <p:cNvGrpSpPr/>
          <p:nvPr/>
        </p:nvGrpSpPr>
        <p:grpSpPr>
          <a:xfrm>
            <a:off x="3357554" y="642918"/>
            <a:ext cx="1890716" cy="1303707"/>
            <a:chOff x="3357554" y="642918"/>
            <a:chExt cx="1890716" cy="1303707"/>
          </a:xfrm>
        </p:grpSpPr>
        <p:pic>
          <p:nvPicPr>
            <p:cNvPr id="88076" name="Picture 12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357554" y="642918"/>
              <a:ext cx="1890716" cy="13037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20 CuadroTexto"/>
            <p:cNvSpPr txBox="1"/>
            <p:nvPr/>
          </p:nvSpPr>
          <p:spPr>
            <a:xfrm>
              <a:off x="3493287" y="1079013"/>
              <a:ext cx="2143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000" b="1" dirty="0" smtClean="0"/>
                <a:t>+</a:t>
              </a: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3486144" y="1238556"/>
              <a:ext cx="2143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000" b="1" dirty="0" smtClean="0"/>
                <a:t>-</a:t>
              </a:r>
            </a:p>
          </p:txBody>
        </p:sp>
      </p:grpSp>
      <p:graphicFrame>
        <p:nvGraphicFramePr>
          <p:cNvPr id="88077" name="Object 13"/>
          <p:cNvGraphicFramePr>
            <a:graphicFrameLocks noChangeAspect="1"/>
          </p:cNvGraphicFramePr>
          <p:nvPr/>
        </p:nvGraphicFramePr>
        <p:xfrm>
          <a:off x="5738813" y="3697288"/>
          <a:ext cx="1939925" cy="588962"/>
        </p:xfrm>
        <a:graphic>
          <a:graphicData uri="http://schemas.openxmlformats.org/presentationml/2006/ole">
            <p:oleObj spid="_x0000_s88077" name="Ecuación" r:id="rId14" imgW="1384200" imgH="419040" progId="Equation.3">
              <p:embed/>
            </p:oleObj>
          </a:graphicData>
        </a:graphic>
      </p:graphicFrame>
      <p:graphicFrame>
        <p:nvGraphicFramePr>
          <p:cNvPr id="88078" name="Object 14"/>
          <p:cNvGraphicFramePr>
            <a:graphicFrameLocks noChangeAspect="1"/>
          </p:cNvGraphicFramePr>
          <p:nvPr/>
        </p:nvGraphicFramePr>
        <p:xfrm>
          <a:off x="5713413" y="5126038"/>
          <a:ext cx="1800225" cy="584200"/>
        </p:xfrm>
        <a:graphic>
          <a:graphicData uri="http://schemas.openxmlformats.org/presentationml/2006/ole">
            <p:oleObj spid="_x0000_s88078" name="Ecuación" r:id="rId15" imgW="1282680" imgH="4190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8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1983" y="561984"/>
            <a:ext cx="2252663" cy="2000250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3378" y="2695584"/>
            <a:ext cx="2214563" cy="2019300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5350" y="4806974"/>
            <a:ext cx="2209800" cy="1979612"/>
          </a:xfrm>
          <a:prstGeom prst="rect">
            <a:avLst/>
          </a:prstGeom>
          <a:noFill/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881530" y="842986"/>
            <a:ext cx="135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es-EC" sz="2400" b="1"/>
              <a:t>Fasores</a:t>
            </a:r>
          </a:p>
        </p:txBody>
      </p:sp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5033930" y="1376386"/>
          <a:ext cx="1168400" cy="1062038"/>
        </p:xfrm>
        <a:graphic>
          <a:graphicData uri="http://schemas.openxmlformats.org/presentationml/2006/ole">
            <p:oleObj spid="_x0000_s89090" name="Ecuación" r:id="rId6" imgW="799920" imgH="723600" progId="Equation.3">
              <p:embed/>
            </p:oleObj>
          </a:graphicData>
        </a:graphic>
      </p:graphicFrame>
      <p:graphicFrame>
        <p:nvGraphicFramePr>
          <p:cNvPr id="7" name="Object 10"/>
          <p:cNvGraphicFramePr>
            <a:graphicFrameLocks noChangeAspect="1"/>
          </p:cNvGraphicFramePr>
          <p:nvPr/>
        </p:nvGraphicFramePr>
        <p:xfrm>
          <a:off x="4741830" y="2551136"/>
          <a:ext cx="1663700" cy="349250"/>
        </p:xfrm>
        <a:graphic>
          <a:graphicData uri="http://schemas.openxmlformats.org/presentationml/2006/ole">
            <p:oleObj spid="_x0000_s89091" name="Ecuación" r:id="rId7" imgW="1129810" imgH="241195" progId="Equation.3">
              <p:embed/>
            </p:oleObj>
          </a:graphicData>
        </a:graphic>
      </p:graphicFrame>
      <p:graphicFrame>
        <p:nvGraphicFramePr>
          <p:cNvPr id="8" name="Object 9"/>
          <p:cNvGraphicFramePr>
            <a:graphicFrameLocks noChangeAspect="1"/>
          </p:cNvGraphicFramePr>
          <p:nvPr/>
        </p:nvGraphicFramePr>
        <p:xfrm>
          <a:off x="4643405" y="2971824"/>
          <a:ext cx="1885950" cy="614362"/>
        </p:xfrm>
        <a:graphic>
          <a:graphicData uri="http://schemas.openxmlformats.org/presentationml/2006/ole">
            <p:oleObj spid="_x0000_s89092" name="Ecuación" r:id="rId8" imgW="1282700" imgH="41910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643405" y="3546499"/>
          <a:ext cx="1914525" cy="573087"/>
        </p:xfrm>
        <a:graphic>
          <a:graphicData uri="http://schemas.openxmlformats.org/presentationml/2006/ole">
            <p:oleObj spid="_x0000_s89093" name="Ecuación" r:id="rId9" imgW="1307532" imgH="393529" progId="Equation.3">
              <p:embed/>
            </p:oleObj>
          </a:graphicData>
        </a:graphic>
      </p:graphicFrame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-71470" y="292896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C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-71470" y="365286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s-E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-71470" y="389098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s-ES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-71470" y="431008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s-ES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-71470" y="4700611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/>
            <a:endParaRPr lang="es-ES"/>
          </a:p>
        </p:txBody>
      </p:sp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62366" y="4805386"/>
            <a:ext cx="2209800" cy="1976438"/>
          </a:xfrm>
          <a:prstGeom prst="rect">
            <a:avLst/>
          </a:prstGeom>
          <a:noFill/>
        </p:spPr>
      </p:pic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34134" y="4791099"/>
            <a:ext cx="2209800" cy="1995487"/>
          </a:xfrm>
          <a:prstGeom prst="rect">
            <a:avLst/>
          </a:prstGeom>
          <a:noFill/>
        </p:spPr>
      </p:pic>
      <p:sp>
        <p:nvSpPr>
          <p:cNvPr id="17" name="Rectangle 19">
            <a:hlinkClick r:id="rId12"/>
          </p:cNvPr>
          <p:cNvSpPr>
            <a:spLocks noChangeArrowheads="1"/>
          </p:cNvSpPr>
          <p:nvPr/>
        </p:nvSpPr>
        <p:spPr bwMode="auto">
          <a:xfrm>
            <a:off x="4729130" y="4271986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u="sng" dirty="0">
                <a:solidFill>
                  <a:schemeClr val="accent2"/>
                </a:solidFill>
                <a:hlinkClick r:id="rId13" action="ppaction://hlinkfile"/>
              </a:rPr>
              <a:t>Ver animación</a:t>
            </a:r>
            <a:endParaRPr lang="es-ES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C" dirty="0" smtClean="0"/>
              <a:t>Ejercicio: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1071538" y="1808990"/>
            <a:ext cx="7498080" cy="11239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abBruD" pitchFamily="66" charset="0"/>
                <a:ea typeface="+mn-ea"/>
                <a:cs typeface="+mn-cs"/>
              </a:rPr>
              <a:t>Aplique la tensión                     a una frecuencia w=100rad/s en un inductivo de 4H y determine la corriente fasorial y al corriente en el dominio del tiempo.</a:t>
            </a:r>
            <a:endParaRPr kumimoji="0" lang="es-EC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abBruD" pitchFamily="66" charset="0"/>
              <a:ea typeface="+mn-ea"/>
              <a:cs typeface="+mn-cs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857620" y="1927618"/>
          <a:ext cx="987431" cy="215498"/>
        </p:xfrm>
        <a:graphic>
          <a:graphicData uri="http://schemas.openxmlformats.org/presentationml/2006/ole">
            <p:oleObj spid="_x0000_s90114" name="Ecuación" r:id="rId3" imgW="685502" imgH="177723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357290" y="3340100"/>
          <a:ext cx="6677486" cy="1089032"/>
        </p:xfrm>
        <a:graphic>
          <a:graphicData uri="http://schemas.openxmlformats.org/presentationml/2006/ole">
            <p:oleObj spid="_x0000_s90115" name="Ecuación" r:id="rId4" imgW="4025880" imgH="66024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564724" y="4790322"/>
            <a:ext cx="6357982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sz="2000" dirty="0" smtClean="0">
                <a:latin typeface="ArabBruD" pitchFamily="66" charset="0"/>
              </a:rPr>
              <a:t>Si expresamos esta corriente en el dominio del tiempo,  se tiene:</a:t>
            </a:r>
            <a:endParaRPr lang="es-EC" sz="2000" dirty="0">
              <a:latin typeface="ArabBruD" pitchFamily="66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403475" y="5735638"/>
          <a:ext cx="4595813" cy="836612"/>
        </p:xfrm>
        <a:graphic>
          <a:graphicData uri="http://schemas.openxmlformats.org/presentationml/2006/ole">
            <p:oleObj spid="_x0000_s90116" name="Ecuación" r:id="rId5" imgW="2019240" imgH="4316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6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3202"/>
            <a:ext cx="8229600" cy="1069848"/>
          </a:xfrm>
        </p:spPr>
        <p:txBody>
          <a:bodyPr/>
          <a:lstStyle/>
          <a:p>
            <a:r>
              <a:rPr lang="es-EC" dirty="0" smtClean="0"/>
              <a:t>El Capacitor</a:t>
            </a:r>
            <a:endParaRPr lang="es-EC" dirty="0"/>
          </a:p>
        </p:txBody>
      </p:sp>
      <p:grpSp>
        <p:nvGrpSpPr>
          <p:cNvPr id="19" name="18 Grupo"/>
          <p:cNvGrpSpPr/>
          <p:nvPr/>
        </p:nvGrpSpPr>
        <p:grpSpPr>
          <a:xfrm>
            <a:off x="642910" y="1714488"/>
            <a:ext cx="2985016" cy="1510224"/>
            <a:chOff x="2452176" y="2928938"/>
            <a:chExt cx="2985016" cy="1510224"/>
          </a:xfrm>
        </p:grpSpPr>
        <p:pic>
          <p:nvPicPr>
            <p:cNvPr id="9114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26873" y="2928938"/>
              <a:ext cx="2459507" cy="1510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11 CuadroTexto"/>
            <p:cNvSpPr txBox="1"/>
            <p:nvPr/>
          </p:nvSpPr>
          <p:spPr>
            <a:xfrm>
              <a:off x="3013064" y="3401598"/>
              <a:ext cx="285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3013064" y="3631788"/>
              <a:ext cx="285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4" name="13 Objeto"/>
            <p:cNvGraphicFramePr>
              <a:graphicFrameLocks noChangeAspect="1"/>
            </p:cNvGraphicFramePr>
            <p:nvPr/>
          </p:nvGraphicFramePr>
          <p:xfrm>
            <a:off x="2452176" y="3546476"/>
            <a:ext cx="468812" cy="357190"/>
          </p:xfrm>
          <a:graphic>
            <a:graphicData uri="http://schemas.openxmlformats.org/presentationml/2006/ole">
              <p:oleObj spid="_x0000_s91142" name="Ecuación" r:id="rId4" imgW="266400" imgH="203040" progId="Equation.3">
                <p:embed/>
              </p:oleObj>
            </a:graphicData>
          </a:graphic>
        </p:graphicFrame>
        <p:graphicFrame>
          <p:nvGraphicFramePr>
            <p:cNvPr id="91143" name="Object 7"/>
            <p:cNvGraphicFramePr>
              <a:graphicFrameLocks noChangeAspect="1"/>
            </p:cNvGraphicFramePr>
            <p:nvPr/>
          </p:nvGraphicFramePr>
          <p:xfrm>
            <a:off x="5168904" y="3548063"/>
            <a:ext cx="268288" cy="312737"/>
          </p:xfrm>
          <a:graphic>
            <a:graphicData uri="http://schemas.openxmlformats.org/presentationml/2006/ole">
              <p:oleObj spid="_x0000_s91143" name="Ecuación" r:id="rId5" imgW="152280" imgH="177480" progId="Equation.3">
                <p:embed/>
              </p:oleObj>
            </a:graphicData>
          </a:graphic>
        </p:graphicFrame>
        <p:graphicFrame>
          <p:nvGraphicFramePr>
            <p:cNvPr id="91144" name="Object 8"/>
            <p:cNvGraphicFramePr>
              <a:graphicFrameLocks noChangeAspect="1"/>
            </p:cNvGraphicFramePr>
            <p:nvPr/>
          </p:nvGraphicFramePr>
          <p:xfrm>
            <a:off x="3719509" y="3071810"/>
            <a:ext cx="423863" cy="357187"/>
          </p:xfrm>
          <a:graphic>
            <a:graphicData uri="http://schemas.openxmlformats.org/presentationml/2006/ole">
              <p:oleObj spid="_x0000_s91144" name="Ecuación" r:id="rId6" imgW="241200" imgH="203040" progId="Equation.3">
                <p:embed/>
              </p:oleObj>
            </a:graphicData>
          </a:graphic>
        </p:graphicFrame>
        <p:cxnSp>
          <p:nvCxnSpPr>
            <p:cNvPr id="18" name="17 Conector recto de flecha"/>
            <p:cNvCxnSpPr/>
            <p:nvPr/>
          </p:nvCxnSpPr>
          <p:spPr>
            <a:xfrm>
              <a:off x="3571868" y="3071810"/>
              <a:ext cx="64294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20" name="19 Grupo"/>
          <p:cNvGrpSpPr/>
          <p:nvPr/>
        </p:nvGrpSpPr>
        <p:grpSpPr>
          <a:xfrm>
            <a:off x="5526088" y="1714488"/>
            <a:ext cx="2832126" cy="1510224"/>
            <a:chOff x="2605066" y="2928938"/>
            <a:chExt cx="2832126" cy="1510224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26873" y="2928938"/>
              <a:ext cx="2459507" cy="1510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21 CuadroTexto"/>
            <p:cNvSpPr txBox="1"/>
            <p:nvPr/>
          </p:nvSpPr>
          <p:spPr>
            <a:xfrm>
              <a:off x="3013064" y="3401598"/>
              <a:ext cx="285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3013064" y="3631788"/>
              <a:ext cx="2857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C" sz="16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s-EC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4" name="23 Objeto"/>
            <p:cNvGraphicFramePr>
              <a:graphicFrameLocks noChangeAspect="1"/>
            </p:cNvGraphicFramePr>
            <p:nvPr/>
          </p:nvGraphicFramePr>
          <p:xfrm>
            <a:off x="2605066" y="3521086"/>
            <a:ext cx="290512" cy="357188"/>
          </p:xfrm>
          <a:graphic>
            <a:graphicData uri="http://schemas.openxmlformats.org/presentationml/2006/ole">
              <p:oleObj spid="_x0000_s91145" name="Ecuación" r:id="rId7" imgW="164880" imgH="203040" progId="Equation.3">
                <p:embed/>
              </p:oleObj>
            </a:graphicData>
          </a:graphic>
        </p:graphicFrame>
        <p:graphicFrame>
          <p:nvGraphicFramePr>
            <p:cNvPr id="25" name="Object 7"/>
            <p:cNvGraphicFramePr>
              <a:graphicFrameLocks noChangeAspect="1"/>
            </p:cNvGraphicFramePr>
            <p:nvPr/>
          </p:nvGraphicFramePr>
          <p:xfrm>
            <a:off x="5168904" y="3548063"/>
            <a:ext cx="268288" cy="312737"/>
          </p:xfrm>
          <a:graphic>
            <a:graphicData uri="http://schemas.openxmlformats.org/presentationml/2006/ole">
              <p:oleObj spid="_x0000_s91146" name="Ecuación" r:id="rId8" imgW="152280" imgH="177480" progId="Equation.3">
                <p:embed/>
              </p:oleObj>
            </a:graphicData>
          </a:graphic>
        </p:graphicFrame>
        <p:graphicFrame>
          <p:nvGraphicFramePr>
            <p:cNvPr id="26" name="Object 8"/>
            <p:cNvGraphicFramePr>
              <a:graphicFrameLocks noChangeAspect="1"/>
            </p:cNvGraphicFramePr>
            <p:nvPr/>
          </p:nvGraphicFramePr>
          <p:xfrm>
            <a:off x="3743303" y="3082936"/>
            <a:ext cx="222250" cy="334963"/>
          </p:xfrm>
          <a:graphic>
            <a:graphicData uri="http://schemas.openxmlformats.org/presentationml/2006/ole">
              <p:oleObj spid="_x0000_s91147" name="Ecuación" r:id="rId9" imgW="126720" imgH="190440" progId="Equation.3">
                <p:embed/>
              </p:oleObj>
            </a:graphicData>
          </a:graphic>
        </p:graphicFrame>
        <p:cxnSp>
          <p:nvCxnSpPr>
            <p:cNvPr id="27" name="26 Conector recto de flecha"/>
            <p:cNvCxnSpPr/>
            <p:nvPr/>
          </p:nvCxnSpPr>
          <p:spPr>
            <a:xfrm>
              <a:off x="3571868" y="3071810"/>
              <a:ext cx="64294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8" name="27 CuadroTexto"/>
          <p:cNvSpPr txBox="1"/>
          <p:nvPr/>
        </p:nvSpPr>
        <p:spPr>
          <a:xfrm>
            <a:off x="1285852" y="314324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i="1" dirty="0" smtClean="0"/>
              <a:t>Dom. Tiempo</a:t>
            </a:r>
            <a:endParaRPr lang="es-EC" i="1" dirty="0"/>
          </a:p>
        </p:txBody>
      </p:sp>
      <p:sp>
        <p:nvSpPr>
          <p:cNvPr id="29" name="28 CuadroTexto"/>
          <p:cNvSpPr txBox="1"/>
          <p:nvPr/>
        </p:nvSpPr>
        <p:spPr>
          <a:xfrm>
            <a:off x="6000760" y="31311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Dom. Frecuencia</a:t>
            </a:r>
            <a:endParaRPr lang="es-EC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142976" y="3714752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Relación entre la corriente del capacitor y la tensión:</a:t>
            </a:r>
            <a:endParaRPr lang="es-EC" dirty="0"/>
          </a:p>
        </p:txBody>
      </p:sp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00414" y="4872054"/>
            <a:ext cx="2066925" cy="914400"/>
          </a:xfrm>
          <a:prstGeom prst="rect">
            <a:avLst/>
          </a:prstGeom>
          <a:noFill/>
        </p:spPr>
      </p:pic>
      <p:graphicFrame>
        <p:nvGraphicFramePr>
          <p:cNvPr id="32" name="Object 7"/>
          <p:cNvGraphicFramePr>
            <a:graphicFrameLocks noChangeAspect="1"/>
          </p:cNvGraphicFramePr>
          <p:nvPr/>
        </p:nvGraphicFramePr>
        <p:xfrm>
          <a:off x="6072198" y="5000636"/>
          <a:ext cx="1524000" cy="336550"/>
        </p:xfrm>
        <a:graphic>
          <a:graphicData uri="http://schemas.openxmlformats.org/presentationml/2006/ole">
            <p:oleObj spid="_x0000_s91148" name="Ecuación" r:id="rId11" imgW="1091880" imgH="241200" progId="Equation.3">
              <p:embed/>
            </p:oleObj>
          </a:graphicData>
        </a:graphic>
      </p:graphicFrame>
      <p:graphicFrame>
        <p:nvGraphicFramePr>
          <p:cNvPr id="33" name="Object 8"/>
          <p:cNvGraphicFramePr>
            <a:graphicFrameLocks noChangeAspect="1"/>
          </p:cNvGraphicFramePr>
          <p:nvPr/>
        </p:nvGraphicFramePr>
        <p:xfrm>
          <a:off x="1285875" y="5000625"/>
          <a:ext cx="1966913" cy="319088"/>
        </p:xfrm>
        <a:graphic>
          <a:graphicData uri="http://schemas.openxmlformats.org/presentationml/2006/ole">
            <p:oleObj spid="_x0000_s91149" name="Ecuación" r:id="rId12" imgW="1409400" imgH="228600" progId="Equation.3">
              <p:embed/>
            </p:oleObj>
          </a:graphicData>
        </a:graphic>
      </p:graphicFrame>
      <p:graphicFrame>
        <p:nvGraphicFramePr>
          <p:cNvPr id="34" name="Object 9"/>
          <p:cNvGraphicFramePr>
            <a:graphicFrameLocks noChangeAspect="1"/>
          </p:cNvGraphicFramePr>
          <p:nvPr/>
        </p:nvGraphicFramePr>
        <p:xfrm>
          <a:off x="6143636" y="5429264"/>
          <a:ext cx="1470025" cy="336550"/>
        </p:xfrm>
        <a:graphic>
          <a:graphicData uri="http://schemas.openxmlformats.org/presentationml/2006/ole">
            <p:oleObj spid="_x0000_s91150" name="Ecuación" r:id="rId13" imgW="1054080" imgH="241200" progId="Equation.3">
              <p:embed/>
            </p:oleObj>
          </a:graphicData>
        </a:graphic>
      </p:graphicFrame>
      <p:graphicFrame>
        <p:nvGraphicFramePr>
          <p:cNvPr id="35" name="Object 10"/>
          <p:cNvGraphicFramePr>
            <a:graphicFrameLocks noChangeAspect="1"/>
          </p:cNvGraphicFramePr>
          <p:nvPr/>
        </p:nvGraphicFramePr>
        <p:xfrm>
          <a:off x="1287463" y="5429250"/>
          <a:ext cx="1893887" cy="319088"/>
        </p:xfrm>
        <a:graphic>
          <a:graphicData uri="http://schemas.openxmlformats.org/presentationml/2006/ole">
            <p:oleObj spid="_x0000_s91151" name="Ecuación" r:id="rId14" imgW="1358640" imgH="228600" progId="Equation.3">
              <p:embed/>
            </p:oleObj>
          </a:graphicData>
        </a:graphic>
      </p:graphicFrame>
      <p:sp>
        <p:nvSpPr>
          <p:cNvPr id="36" name="35 CuadroTexto"/>
          <p:cNvSpPr txBox="1"/>
          <p:nvPr/>
        </p:nvSpPr>
        <p:spPr>
          <a:xfrm>
            <a:off x="928662" y="4376330"/>
            <a:ext cx="2500330" cy="3385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En el dominio del tiempo</a:t>
            </a:r>
            <a:endParaRPr lang="es-EC" sz="16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5357818" y="4357694"/>
            <a:ext cx="2928958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1600" dirty="0" smtClean="0"/>
              <a:t>En el dominio de la frecuencia</a:t>
            </a:r>
            <a:endParaRPr lang="es-EC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7699" y="1378086"/>
            <a:ext cx="2066925" cy="914400"/>
          </a:xfrm>
          <a:prstGeom prst="rect">
            <a:avLst/>
          </a:prstGeom>
          <a:noFill/>
        </p:spPr>
      </p:pic>
      <p:graphicFrame>
        <p:nvGraphicFramePr>
          <p:cNvPr id="3" name="Object 7"/>
          <p:cNvGraphicFramePr>
            <a:graphicFrameLocks noChangeAspect="1"/>
          </p:cNvGraphicFramePr>
          <p:nvPr/>
        </p:nvGraphicFramePr>
        <p:xfrm>
          <a:off x="1322362" y="1384432"/>
          <a:ext cx="1524000" cy="336550"/>
        </p:xfrm>
        <a:graphic>
          <a:graphicData uri="http://schemas.openxmlformats.org/presentationml/2006/ole">
            <p:oleObj spid="_x0000_s92162" name="Ecuación" r:id="rId4" imgW="1091880" imgH="241200" progId="Equation.3">
              <p:embed/>
            </p:oleObj>
          </a:graphicData>
        </a:graphic>
      </p:graphicFrame>
      <p:graphicFrame>
        <p:nvGraphicFramePr>
          <p:cNvPr id="4" name="Object 8"/>
          <p:cNvGraphicFramePr>
            <a:graphicFrameLocks noChangeAspect="1"/>
          </p:cNvGraphicFramePr>
          <p:nvPr/>
        </p:nvGraphicFramePr>
        <p:xfrm>
          <a:off x="1101699" y="1830523"/>
          <a:ext cx="1966913" cy="319087"/>
        </p:xfrm>
        <a:graphic>
          <a:graphicData uri="http://schemas.openxmlformats.org/presentationml/2006/ole">
            <p:oleObj spid="_x0000_s92163" name="Ecuación" r:id="rId5" imgW="1409400" imgH="228600" progId="Equation.3">
              <p:embed/>
            </p:oleObj>
          </a:graphicData>
        </a:graphic>
      </p:graphicFrame>
      <p:graphicFrame>
        <p:nvGraphicFramePr>
          <p:cNvPr id="5" name="Object 9"/>
          <p:cNvGraphicFramePr>
            <a:graphicFrameLocks noChangeAspect="1"/>
          </p:cNvGraphicFramePr>
          <p:nvPr/>
        </p:nvGraphicFramePr>
        <p:xfrm>
          <a:off x="5997549" y="1384432"/>
          <a:ext cx="1470025" cy="336550"/>
        </p:xfrm>
        <a:graphic>
          <a:graphicData uri="http://schemas.openxmlformats.org/presentationml/2006/ole">
            <p:oleObj spid="_x0000_s92164" name="Ecuación" r:id="rId6" imgW="1054080" imgH="241200" progId="Equation.3">
              <p:embed/>
            </p:oleObj>
          </a:graphicData>
        </a:graphic>
      </p:graphicFrame>
      <p:graphicFrame>
        <p:nvGraphicFramePr>
          <p:cNvPr id="6" name="Object 10"/>
          <p:cNvGraphicFramePr>
            <a:graphicFrameLocks noChangeAspect="1"/>
          </p:cNvGraphicFramePr>
          <p:nvPr/>
        </p:nvGraphicFramePr>
        <p:xfrm>
          <a:off x="5784824" y="1830522"/>
          <a:ext cx="1895475" cy="319088"/>
        </p:xfrm>
        <a:graphic>
          <a:graphicData uri="http://schemas.openxmlformats.org/presentationml/2006/ole">
            <p:oleObj spid="_x0000_s92165" name="Ecuación" r:id="rId7" imgW="1358640" imgH="228600" progId="Equation.3">
              <p:embed/>
            </p:oleObj>
          </a:graphicData>
        </a:graphic>
      </p:graphicFrame>
      <p:pic>
        <p:nvPicPr>
          <p:cNvPr id="7" name="Picture 2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25499" y="2883046"/>
            <a:ext cx="2600325" cy="2466975"/>
          </a:xfrm>
          <a:prstGeom prst="rect">
            <a:avLst/>
          </a:prstGeom>
          <a:noFill/>
        </p:spPr>
      </p:pic>
      <p:pic>
        <p:nvPicPr>
          <p:cNvPr id="8" name="Picture 3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02149" y="3083071"/>
            <a:ext cx="3105150" cy="2143125"/>
          </a:xfrm>
          <a:prstGeom prst="rect">
            <a:avLst/>
          </a:prstGeom>
          <a:noFill/>
        </p:spPr>
      </p:pic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857224" y="5650072"/>
            <a:ext cx="773591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C" sz="2000" b="1" u="sng" dirty="0">
                <a:latin typeface="Georgia Ref"/>
              </a:rPr>
              <a:t>En un circuito puramente capacitivo la corriente adelanta 90</a:t>
            </a:r>
            <a:r>
              <a:rPr lang="es-EC" sz="2000" b="1" u="sng" baseline="30000" dirty="0">
                <a:latin typeface="Georgia Ref"/>
              </a:rPr>
              <a:t>o</a:t>
            </a:r>
            <a:r>
              <a:rPr lang="es-EC" sz="2000" b="1" u="sng" dirty="0">
                <a:latin typeface="Georgia Ref"/>
              </a:rPr>
              <a:t> al voltaje</a:t>
            </a:r>
          </a:p>
        </p:txBody>
      </p:sp>
      <p:sp>
        <p:nvSpPr>
          <p:cNvPr id="10" name="WordArt 14"/>
          <p:cNvSpPr>
            <a:spLocks noChangeArrowheads="1" noChangeShapeType="1" noTextEdit="1"/>
          </p:cNvSpPr>
          <p:nvPr/>
        </p:nvSpPr>
        <p:spPr bwMode="auto">
          <a:xfrm>
            <a:off x="1806531" y="720850"/>
            <a:ext cx="5929354" cy="285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s-EC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dyD" pitchFamily="66" charset="0"/>
              </a:rPr>
              <a:t>CIRCUITO PURAMENTE </a:t>
            </a:r>
            <a:r>
              <a:rPr lang="es-EC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dyD" pitchFamily="66" charset="0"/>
              </a:rPr>
              <a:t>CAPACITIVO</a:t>
            </a:r>
            <a:endParaRPr lang="es-EC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dyD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01638"/>
            <a:ext cx="2209800" cy="2019300"/>
          </a:xfrm>
          <a:prstGeom prst="rect">
            <a:avLst/>
          </a:prstGeom>
          <a:noFill/>
        </p:spPr>
      </p:pic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4179885" y="1063649"/>
          <a:ext cx="992187" cy="312737"/>
        </p:xfrm>
        <a:graphic>
          <a:graphicData uri="http://schemas.openxmlformats.org/presentationml/2006/ole">
            <p:oleObj spid="_x0000_s93186" name="Ecuación" r:id="rId4" imgW="723586" imgH="228501" progId="Equation.3">
              <p:embed/>
            </p:oleObj>
          </a:graphicData>
        </a:graphic>
      </p:graphicFrame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3897310" y="1455761"/>
          <a:ext cx="1579562" cy="327025"/>
        </p:xfrm>
        <a:graphic>
          <a:graphicData uri="http://schemas.openxmlformats.org/presentationml/2006/ole">
            <p:oleObj spid="_x0000_s93187" name="Ecuación" r:id="rId5" imgW="1155700" imgH="241300" progId="Equation.3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3952872" y="1781199"/>
          <a:ext cx="1319213" cy="534987"/>
        </p:xfrm>
        <a:graphic>
          <a:graphicData uri="http://schemas.openxmlformats.org/presentationml/2006/ole">
            <p:oleObj spid="_x0000_s93188" name="Ecuación" r:id="rId6" imgW="965200" imgH="393700" progId="Equation.3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3381372" y="2314599"/>
          <a:ext cx="2663825" cy="534987"/>
        </p:xfrm>
        <a:graphic>
          <a:graphicData uri="http://schemas.openxmlformats.org/presentationml/2006/ole">
            <p:oleObj spid="_x0000_s93189" name="Ecuación" r:id="rId7" imgW="1943100" imgH="393700" progId="Equation.3">
              <p:embed/>
            </p:oleObj>
          </a:graphicData>
        </a:graphic>
      </p:graphicFrame>
      <p:graphicFrame>
        <p:nvGraphicFramePr>
          <p:cNvPr id="7" name="Object 9"/>
          <p:cNvGraphicFramePr>
            <a:graphicFrameLocks noChangeAspect="1"/>
          </p:cNvGraphicFramePr>
          <p:nvPr/>
        </p:nvGraphicFramePr>
        <p:xfrm>
          <a:off x="3381372" y="2903561"/>
          <a:ext cx="2506663" cy="327025"/>
        </p:xfrm>
        <a:graphic>
          <a:graphicData uri="http://schemas.openxmlformats.org/presentationml/2006/ole">
            <p:oleObj spid="_x0000_s93190" name="Ecuación" r:id="rId8" imgW="1828800" imgH="241300" progId="Equation.3">
              <p:embed/>
            </p:oleObj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3633785" y="3360761"/>
          <a:ext cx="1919287" cy="327025"/>
        </p:xfrm>
        <a:graphic>
          <a:graphicData uri="http://schemas.openxmlformats.org/presentationml/2006/ole">
            <p:oleObj spid="_x0000_s93191" name="Ecuación" r:id="rId9" imgW="1397000" imgH="241300" progId="Equation.3">
              <p:embed/>
            </p:oleObj>
          </a:graphicData>
        </a:graphic>
      </p:graphicFrame>
      <p:graphicFrame>
        <p:nvGraphicFramePr>
          <p:cNvPr id="9" name="Object 11"/>
          <p:cNvGraphicFramePr>
            <a:graphicFrameLocks noChangeAspect="1"/>
          </p:cNvGraphicFramePr>
          <p:nvPr/>
        </p:nvGraphicFramePr>
        <p:xfrm>
          <a:off x="3513135" y="3817961"/>
          <a:ext cx="2314575" cy="327025"/>
        </p:xfrm>
        <a:graphic>
          <a:graphicData uri="http://schemas.openxmlformats.org/presentationml/2006/ole">
            <p:oleObj spid="_x0000_s93192" name="Ecuación" r:id="rId10" imgW="1688760" imgH="241200" progId="Equation.3">
              <p:embed/>
            </p:oleObj>
          </a:graphicData>
        </a:graphic>
      </p:graphicFrame>
      <p:graphicFrame>
        <p:nvGraphicFramePr>
          <p:cNvPr id="10" name="Object 12"/>
          <p:cNvGraphicFramePr>
            <a:graphicFrameLocks noChangeAspect="1"/>
          </p:cNvGraphicFramePr>
          <p:nvPr/>
        </p:nvGraphicFramePr>
        <p:xfrm>
          <a:off x="3381372" y="4275161"/>
          <a:ext cx="2552700" cy="327025"/>
        </p:xfrm>
        <a:graphic>
          <a:graphicData uri="http://schemas.openxmlformats.org/presentationml/2006/ole">
            <p:oleObj spid="_x0000_s93193" name="Ecuación" r:id="rId11" imgW="1866900" imgH="241300" progId="Equation.3">
              <p:embed/>
            </p:oleObj>
          </a:graphicData>
        </a:graphic>
      </p:graphicFrame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892547" y="566761"/>
            <a:ext cx="1354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400" b="1" dirty="0" err="1"/>
              <a:t>Fasores</a:t>
            </a:r>
            <a:endParaRPr lang="es-EC" sz="2400" b="1" dirty="0"/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57224" y="2616216"/>
            <a:ext cx="2209800" cy="1990725"/>
          </a:xfrm>
          <a:prstGeom prst="rect">
            <a:avLst/>
          </a:prstGeom>
          <a:noFill/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28662" y="4830794"/>
            <a:ext cx="2224088" cy="1976437"/>
          </a:xfrm>
          <a:prstGeom prst="rect">
            <a:avLst/>
          </a:prstGeom>
          <a:noFill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28992" y="4830794"/>
            <a:ext cx="2133600" cy="1938337"/>
          </a:xfrm>
          <a:prstGeom prst="rect">
            <a:avLst/>
          </a:prstGeom>
          <a:noFill/>
        </p:spPr>
      </p:pic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24572" y="4835549"/>
            <a:ext cx="2133600" cy="1976437"/>
          </a:xfrm>
          <a:prstGeom prst="rect">
            <a:avLst/>
          </a:prstGeom>
          <a:noFill/>
        </p:spPr>
      </p:pic>
      <p:sp>
        <p:nvSpPr>
          <p:cNvPr id="16" name="Rectangle 18">
            <a:hlinkClick r:id="rId16"/>
          </p:cNvPr>
          <p:cNvSpPr>
            <a:spLocks noChangeArrowheads="1"/>
          </p:cNvSpPr>
          <p:nvPr/>
        </p:nvSpPr>
        <p:spPr bwMode="auto">
          <a:xfrm>
            <a:off x="6505572" y="4221186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u="sng" dirty="0">
                <a:solidFill>
                  <a:schemeClr val="accent2"/>
                </a:solidFill>
                <a:hlinkClick r:id="rId17" action="ppaction://hlinkfile"/>
              </a:rPr>
              <a:t>Ver animación</a:t>
            </a:r>
            <a:endParaRPr lang="es-ES" u="sng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69848"/>
          </a:xfrm>
        </p:spPr>
        <p:txBody>
          <a:bodyPr/>
          <a:lstStyle/>
          <a:p>
            <a:r>
              <a:rPr lang="es-EC" dirty="0" smtClean="0"/>
              <a:t>Característica de las senoides</a:t>
            </a:r>
            <a:endParaRPr lang="es-EC" dirty="0"/>
          </a:p>
        </p:txBody>
      </p:sp>
      <p:sp>
        <p:nvSpPr>
          <p:cNvPr id="3" name="2 CuadroTexto"/>
          <p:cNvSpPr txBox="1"/>
          <p:nvPr/>
        </p:nvSpPr>
        <p:spPr>
          <a:xfrm>
            <a:off x="785786" y="1702346"/>
            <a:ext cx="71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Considere la siguiente tensión variable senoidalmente:</a:t>
            </a:r>
            <a:endParaRPr lang="es-EC" dirty="0"/>
          </a:p>
        </p:txBody>
      </p:sp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203325" y="3071813"/>
          <a:ext cx="5627688" cy="571500"/>
        </p:xfrm>
        <a:graphic>
          <a:graphicData uri="http://schemas.openxmlformats.org/presentationml/2006/ole">
            <p:oleObj spid="_x0000_s6146" name="Ecuación" r:id="rId3" imgW="1104840" imgH="228600" progId="Equation.3">
              <p:embed/>
            </p:oleObj>
          </a:graphicData>
        </a:graphic>
      </p:graphicFrame>
      <p:sp>
        <p:nvSpPr>
          <p:cNvPr id="5" name="4 Abrir llave"/>
          <p:cNvSpPr/>
          <p:nvPr/>
        </p:nvSpPr>
        <p:spPr>
          <a:xfrm rot="5400000">
            <a:off x="5822165" y="2536025"/>
            <a:ext cx="250033" cy="82153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6" name="5 Rectángulo"/>
          <p:cNvSpPr/>
          <p:nvPr/>
        </p:nvSpPr>
        <p:spPr>
          <a:xfrm>
            <a:off x="4929190" y="2357430"/>
            <a:ext cx="214314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</a:t>
            </a:r>
            <a:r>
              <a:rPr lang="es-ES" sz="2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rgumento</a:t>
            </a:r>
            <a:endParaRPr lang="es-ES" sz="2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6 Abrir llave"/>
          <p:cNvSpPr/>
          <p:nvPr/>
        </p:nvSpPr>
        <p:spPr>
          <a:xfrm rot="16200000">
            <a:off x="3298995" y="3117490"/>
            <a:ext cx="428628" cy="1025890"/>
          </a:xfrm>
          <a:prstGeom prst="leftBrace">
            <a:avLst>
              <a:gd name="adj1" fmla="val 8333"/>
              <a:gd name="adj2" fmla="val 47777"/>
            </a:avLst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C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101600">
                  <a:srgbClr val="00B0F0">
                    <a:alpha val="60000"/>
                  </a:srgb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643174" y="3824591"/>
            <a:ext cx="21431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Amplitud de la onda</a:t>
            </a:r>
            <a:endParaRPr lang="es-ES" sz="2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pSp>
        <p:nvGrpSpPr>
          <p:cNvPr id="10" name="9 Grupo"/>
          <p:cNvGrpSpPr/>
          <p:nvPr/>
        </p:nvGrpSpPr>
        <p:grpSpPr>
          <a:xfrm>
            <a:off x="6110835" y="3429000"/>
            <a:ext cx="1457336" cy="857256"/>
            <a:chOff x="5686432" y="3143249"/>
            <a:chExt cx="1300172" cy="2000264"/>
          </a:xfrm>
        </p:grpSpPr>
        <p:cxnSp>
          <p:nvCxnSpPr>
            <p:cNvPr id="11" name="10 Conector angular"/>
            <p:cNvCxnSpPr/>
            <p:nvPr/>
          </p:nvCxnSpPr>
          <p:spPr>
            <a:xfrm rot="16200000" flipH="1">
              <a:off x="5557844" y="3714753"/>
              <a:ext cx="1714512" cy="114300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11 Abrir llave"/>
            <p:cNvSpPr/>
            <p:nvPr/>
          </p:nvSpPr>
          <p:spPr>
            <a:xfrm rot="16200000">
              <a:off x="5650713" y="3178968"/>
              <a:ext cx="428628" cy="357190"/>
            </a:xfrm>
            <a:prstGeom prst="leftBrace">
              <a:avLst>
                <a:gd name="adj1" fmla="val 8333"/>
                <a:gd name="adj2" fmla="val 47777"/>
              </a:avLst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13" name="12 CuadroTexto"/>
          <p:cNvSpPr txBox="1"/>
          <p:nvPr/>
        </p:nvSpPr>
        <p:spPr>
          <a:xfrm>
            <a:off x="6786578" y="435769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Variable Independiente</a:t>
            </a:r>
            <a:endParaRPr lang="es-EC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5643570" y="3500438"/>
            <a:ext cx="357190" cy="714380"/>
            <a:chOff x="5286380" y="3143249"/>
            <a:chExt cx="357190" cy="1428759"/>
          </a:xfrm>
        </p:grpSpPr>
        <p:cxnSp>
          <p:nvCxnSpPr>
            <p:cNvPr id="15" name="14 Conector recto de flecha"/>
            <p:cNvCxnSpPr/>
            <p:nvPr/>
          </p:nvCxnSpPr>
          <p:spPr>
            <a:xfrm rot="5400000">
              <a:off x="4864101" y="3963991"/>
              <a:ext cx="121444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6" name="15 Abrir llave"/>
            <p:cNvSpPr/>
            <p:nvPr/>
          </p:nvSpPr>
          <p:spPr>
            <a:xfrm rot="16200000">
              <a:off x="5250661" y="3178968"/>
              <a:ext cx="428628" cy="357190"/>
            </a:xfrm>
            <a:prstGeom prst="leftBrace">
              <a:avLst>
                <a:gd name="adj1" fmla="val 8333"/>
                <a:gd name="adj2" fmla="val 47777"/>
              </a:avLst>
            </a:prstGeom>
            <a:ln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C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4714876" y="4286256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Frecuencia Angular</a:t>
            </a:r>
            <a:endParaRPr lang="es-EC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214414" y="5143512"/>
            <a:ext cx="7000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None/>
            </a:pPr>
            <a:r>
              <a:rPr lang="es-EC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donde:</a:t>
            </a:r>
          </a:p>
          <a:p>
            <a:pPr lvl="3">
              <a:buNone/>
            </a:pPr>
            <a:r>
              <a:rPr lang="es-EC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r>
              <a:rPr lang="es-EC" sz="2400" b="1" baseline="-250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max</a:t>
            </a:r>
            <a:r>
              <a:rPr lang="es-EC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es-EC" sz="2400" dirty="0" smtClean="0"/>
              <a:t> Es la Amplitud de la Onda Senoidal.</a:t>
            </a:r>
          </a:p>
          <a:p>
            <a:pPr lvl="3">
              <a:buNone/>
            </a:pPr>
            <a:r>
              <a:rPr lang="es-EC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wt</a:t>
            </a:r>
            <a:r>
              <a:rPr lang="es-EC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es-EC" sz="2400" dirty="0" smtClean="0"/>
              <a:t> el argumento de la función.</a:t>
            </a:r>
            <a:endParaRPr lang="es-EC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/>
      <p:bldP spid="7" grpId="0" animBg="1"/>
      <p:bldP spid="9" grpId="0"/>
      <p:bldP spid="13" grpId="0"/>
      <p:bldP spid="17" grpId="0"/>
      <p:bldP spid="18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819132"/>
            <a:ext cx="8229600" cy="1069848"/>
          </a:xfrm>
        </p:spPr>
        <p:txBody>
          <a:bodyPr>
            <a:normAutofit fontScale="90000"/>
          </a:bodyPr>
          <a:lstStyle/>
          <a:p>
            <a:r>
              <a:rPr lang="es-EC" dirty="0" smtClean="0"/>
              <a:t>Transformar elementos del </a:t>
            </a:r>
            <a:r>
              <a:rPr lang="es-EC" b="1" dirty="0" smtClean="0"/>
              <a:t>dominio del tiempo</a:t>
            </a:r>
            <a:r>
              <a:rPr lang="es-EC" dirty="0" smtClean="0"/>
              <a:t> al </a:t>
            </a:r>
            <a:r>
              <a:rPr lang="es-EC" b="1" dirty="0" smtClean="0"/>
              <a:t>dominio de la frecuencia</a:t>
            </a:r>
            <a:endParaRPr lang="es-EC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357156" y="2211378"/>
          <a:ext cx="8501124" cy="4496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281"/>
                <a:gridCol w="2232439"/>
                <a:gridCol w="2018123"/>
                <a:gridCol w="2125281"/>
              </a:tblGrid>
              <a:tr h="645147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3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BrodyD" pitchFamily="66" charset="0"/>
                        </a:rPr>
                        <a:t>Dominio del</a:t>
                      </a:r>
                      <a:r>
                        <a:rPr lang="es-EC" sz="36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BrodyD" pitchFamily="66" charset="0"/>
                        </a:rPr>
                        <a:t> Tiempo</a:t>
                      </a:r>
                      <a:endParaRPr lang="es-EC" sz="36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BrodyD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C" sz="3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BrodyD" pitchFamily="66" charset="0"/>
                        </a:rPr>
                        <a:t>Dominio de la</a:t>
                      </a:r>
                      <a:r>
                        <a:rPr lang="es-EC" sz="36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BrodyD" pitchFamily="66" charset="0"/>
                        </a:rPr>
                        <a:t> Frecuencia</a:t>
                      </a:r>
                      <a:endParaRPr lang="es-EC" sz="3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BrodyD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</a:tr>
              <a:tr h="645147">
                <a:tc>
                  <a:txBody>
                    <a:bodyPr/>
                    <a:lstStyle/>
                    <a:p>
                      <a:r>
                        <a:rPr lang="es-EC" b="1" dirty="0" smtClean="0"/>
                        <a:t>Voltaje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</a:tr>
              <a:tr h="645147">
                <a:tc>
                  <a:txBody>
                    <a:bodyPr/>
                    <a:lstStyle/>
                    <a:p>
                      <a:r>
                        <a:rPr lang="es-EC" b="1" dirty="0" smtClean="0"/>
                        <a:t>Corriente</a:t>
                      </a:r>
                      <a:endParaRPr lang="es-EC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</a:tr>
              <a:tr h="672494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 smtClean="0"/>
                    </a:p>
                    <a:p>
                      <a:endParaRPr lang="es-EC" dirty="0" smtClean="0"/>
                    </a:p>
                  </a:txBody>
                  <a:tcPr/>
                </a:tc>
              </a:tr>
              <a:tr h="672494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 smtClean="0"/>
                    </a:p>
                  </a:txBody>
                  <a:tcPr/>
                </a:tc>
              </a:tr>
              <a:tr h="672494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C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2887663" y="5429264"/>
          <a:ext cx="1169987" cy="649274"/>
        </p:xfrm>
        <a:graphic>
          <a:graphicData uri="http://schemas.openxmlformats.org/presentationml/2006/ole">
            <p:oleObj spid="_x0000_s94210" name="Ecuación" r:id="rId3" imgW="685800" imgH="393480" progId="Equation.3">
              <p:embed/>
            </p:oleObj>
          </a:graphicData>
        </a:graphic>
      </p:graphicFrame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5008563" y="5572140"/>
          <a:ext cx="1277937" cy="379398"/>
        </p:xfrm>
        <a:graphic>
          <a:graphicData uri="http://schemas.openxmlformats.org/presentationml/2006/ole">
            <p:oleObj spid="_x0000_s94211" name="Ecuación" r:id="rId4" imgW="647640" imgH="22860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906713" y="6069013"/>
          <a:ext cx="1203325" cy="571500"/>
        </p:xfrm>
        <a:graphic>
          <a:graphicData uri="http://schemas.openxmlformats.org/presentationml/2006/ole">
            <p:oleObj spid="_x0000_s94212" name="Ecuación" r:id="rId5" imgW="825480" imgH="393480" progId="Equation.3">
              <p:embed/>
            </p:oleObj>
          </a:graphicData>
        </a:graphic>
      </p:graphicFrame>
      <p:graphicFrame>
        <p:nvGraphicFramePr>
          <p:cNvPr id="9" name="Object 9"/>
          <p:cNvGraphicFramePr>
            <a:graphicFrameLocks noChangeAspect="1"/>
          </p:cNvGraphicFramePr>
          <p:nvPr/>
        </p:nvGraphicFramePr>
        <p:xfrm>
          <a:off x="4991100" y="6072206"/>
          <a:ext cx="1295412" cy="606407"/>
        </p:xfrm>
        <a:graphic>
          <a:graphicData uri="http://schemas.openxmlformats.org/presentationml/2006/ole">
            <p:oleObj spid="_x0000_s94213" name="Ecuación" r:id="rId6" imgW="838080" imgH="393480" progId="Equation.3">
              <p:embed/>
            </p:oleObj>
          </a:graphicData>
        </a:graphic>
      </p:graphicFrame>
      <p:grpSp>
        <p:nvGrpSpPr>
          <p:cNvPr id="10" name="9 Grupo"/>
          <p:cNvGrpSpPr/>
          <p:nvPr/>
        </p:nvGrpSpPr>
        <p:grpSpPr>
          <a:xfrm>
            <a:off x="785786" y="4711708"/>
            <a:ext cx="1214446" cy="642942"/>
            <a:chOff x="1714480" y="3286124"/>
            <a:chExt cx="1357322" cy="869398"/>
          </a:xfrm>
        </p:grpSpPr>
        <p:grpSp>
          <p:nvGrpSpPr>
            <p:cNvPr id="11" name="155 Grupo"/>
            <p:cNvGrpSpPr/>
            <p:nvPr/>
          </p:nvGrpSpPr>
          <p:grpSpPr>
            <a:xfrm>
              <a:off x="1714480" y="3643314"/>
              <a:ext cx="1357322" cy="297895"/>
              <a:chOff x="1866880" y="2795582"/>
              <a:chExt cx="1357322" cy="297895"/>
            </a:xfrm>
          </p:grpSpPr>
          <p:sp>
            <p:nvSpPr>
              <p:cNvPr id="14" name="13 Forma libre"/>
              <p:cNvSpPr/>
              <p:nvPr/>
            </p:nvSpPr>
            <p:spPr>
              <a:xfrm rot="16200000">
                <a:off x="2478093" y="2658352"/>
                <a:ext cx="131701" cy="406162"/>
              </a:xfrm>
              <a:custGeom>
                <a:avLst/>
                <a:gdLst>
                  <a:gd name="connsiteX0" fmla="*/ 0 w 191068"/>
                  <a:gd name="connsiteY0" fmla="*/ 0 h 627797"/>
                  <a:gd name="connsiteX1" fmla="*/ 191068 w 191068"/>
                  <a:gd name="connsiteY1" fmla="*/ 95535 h 627797"/>
                  <a:gd name="connsiteX2" fmla="*/ 13647 w 191068"/>
                  <a:gd name="connsiteY2" fmla="*/ 204717 h 627797"/>
                  <a:gd name="connsiteX3" fmla="*/ 191068 w 191068"/>
                  <a:gd name="connsiteY3" fmla="*/ 286603 h 627797"/>
                  <a:gd name="connsiteX4" fmla="*/ 13647 w 191068"/>
                  <a:gd name="connsiteY4" fmla="*/ 395785 h 627797"/>
                  <a:gd name="connsiteX5" fmla="*/ 191068 w 191068"/>
                  <a:gd name="connsiteY5" fmla="*/ 504967 h 627797"/>
                  <a:gd name="connsiteX6" fmla="*/ 27295 w 191068"/>
                  <a:gd name="connsiteY6" fmla="*/ 627797 h 62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068" h="627797">
                    <a:moveTo>
                      <a:pt x="0" y="0"/>
                    </a:moveTo>
                    <a:lnTo>
                      <a:pt x="191068" y="95535"/>
                    </a:lnTo>
                    <a:lnTo>
                      <a:pt x="13647" y="204717"/>
                    </a:lnTo>
                    <a:lnTo>
                      <a:pt x="191068" y="286603"/>
                    </a:lnTo>
                    <a:lnTo>
                      <a:pt x="13647" y="395785"/>
                    </a:lnTo>
                    <a:lnTo>
                      <a:pt x="191068" y="504967"/>
                    </a:lnTo>
                    <a:lnTo>
                      <a:pt x="27295" y="627797"/>
                    </a:lnTo>
                  </a:path>
                </a:pathLst>
              </a:cu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cxnSp>
            <p:nvCxnSpPr>
              <p:cNvPr id="15" name="14 Conector recto"/>
              <p:cNvCxnSpPr/>
              <p:nvPr/>
            </p:nvCxnSpPr>
            <p:spPr>
              <a:xfrm flipV="1">
                <a:off x="1866880" y="2917877"/>
                <a:ext cx="474545" cy="234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15 CuadroTexto"/>
              <p:cNvSpPr txBox="1"/>
              <p:nvPr/>
            </p:nvSpPr>
            <p:spPr>
              <a:xfrm>
                <a:off x="2047856" y="2878678"/>
                <a:ext cx="180976" cy="214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/>
                  <a:t>+</a:t>
                </a:r>
                <a:endParaRPr lang="es-EC" b="1" dirty="0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2862249" y="2837130"/>
                <a:ext cx="180976" cy="232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000" dirty="0" smtClean="0"/>
                  <a:t>-</a:t>
                </a:r>
              </a:p>
            </p:txBody>
          </p:sp>
          <p:cxnSp>
            <p:nvCxnSpPr>
              <p:cNvPr id="18" name="17 Conector recto de flecha"/>
              <p:cNvCxnSpPr/>
              <p:nvPr/>
            </p:nvCxnSpPr>
            <p:spPr>
              <a:xfrm>
                <a:off x="1866880" y="2795582"/>
                <a:ext cx="361953" cy="924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18 Conector recto"/>
              <p:cNvCxnSpPr/>
              <p:nvPr/>
            </p:nvCxnSpPr>
            <p:spPr>
              <a:xfrm flipV="1">
                <a:off x="2749657" y="2911915"/>
                <a:ext cx="474545" cy="234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11 CuadroTexto"/>
            <p:cNvSpPr txBox="1"/>
            <p:nvPr/>
          </p:nvSpPr>
          <p:spPr>
            <a:xfrm>
              <a:off x="2214546" y="3286124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R</a:t>
              </a:r>
              <a:endParaRPr lang="es-EC" dirty="0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2285984" y="378619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v</a:t>
              </a:r>
              <a:endParaRPr lang="es-EC" dirty="0"/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785786" y="5354651"/>
            <a:ext cx="1285884" cy="714379"/>
            <a:chOff x="1714480" y="4000152"/>
            <a:chExt cx="1450016" cy="1012626"/>
          </a:xfrm>
        </p:grpSpPr>
        <p:grpSp>
          <p:nvGrpSpPr>
            <p:cNvPr id="21" name="151 Grupo"/>
            <p:cNvGrpSpPr/>
            <p:nvPr/>
          </p:nvGrpSpPr>
          <p:grpSpPr>
            <a:xfrm>
              <a:off x="1714480" y="4500574"/>
              <a:ext cx="1450016" cy="357186"/>
              <a:chOff x="1785918" y="3500442"/>
              <a:chExt cx="1450016" cy="357186"/>
            </a:xfrm>
          </p:grpSpPr>
          <p:grpSp>
            <p:nvGrpSpPr>
              <p:cNvPr id="24" name="24 Grupo"/>
              <p:cNvGrpSpPr/>
              <p:nvPr/>
            </p:nvGrpSpPr>
            <p:grpSpPr>
              <a:xfrm rot="16200000">
                <a:off x="2353684" y="3407654"/>
                <a:ext cx="326168" cy="511744"/>
                <a:chOff x="5715008" y="1357298"/>
                <a:chExt cx="928694" cy="1285884"/>
              </a:xfrm>
              <a:solidFill>
                <a:schemeClr val="accent1">
                  <a:lumMod val="50000"/>
                </a:schemeClr>
              </a:solidFill>
            </p:grpSpPr>
            <p:sp>
              <p:nvSpPr>
                <p:cNvPr id="30" name="29 Arco de bloque"/>
                <p:cNvSpPr/>
                <p:nvPr/>
              </p:nvSpPr>
              <p:spPr>
                <a:xfrm rot="5400000">
                  <a:off x="5965041" y="1107265"/>
                  <a:ext cx="428628" cy="928694"/>
                </a:xfrm>
                <a:prstGeom prst="blockArc">
                  <a:avLst>
                    <a:gd name="adj1" fmla="val 10800000"/>
                    <a:gd name="adj2" fmla="val 0"/>
                    <a:gd name="adj3" fmla="val 7000"/>
                  </a:avLst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C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30 Arco de bloque"/>
                <p:cNvSpPr/>
                <p:nvPr/>
              </p:nvSpPr>
              <p:spPr>
                <a:xfrm rot="5400000">
                  <a:off x="5965041" y="1393017"/>
                  <a:ext cx="428628" cy="928694"/>
                </a:xfrm>
                <a:prstGeom prst="blockArc">
                  <a:avLst>
                    <a:gd name="adj1" fmla="val 10800000"/>
                    <a:gd name="adj2" fmla="val 0"/>
                    <a:gd name="adj3" fmla="val 7000"/>
                  </a:avLst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C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31 Arco de bloque"/>
                <p:cNvSpPr/>
                <p:nvPr/>
              </p:nvSpPr>
              <p:spPr>
                <a:xfrm rot="5400000">
                  <a:off x="5965041" y="1678769"/>
                  <a:ext cx="428628" cy="928694"/>
                </a:xfrm>
                <a:prstGeom prst="blockArc">
                  <a:avLst>
                    <a:gd name="adj1" fmla="val 10800000"/>
                    <a:gd name="adj2" fmla="val 0"/>
                    <a:gd name="adj3" fmla="val 7000"/>
                  </a:avLst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C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32 Arco de bloque"/>
                <p:cNvSpPr/>
                <p:nvPr/>
              </p:nvSpPr>
              <p:spPr>
                <a:xfrm rot="5400000">
                  <a:off x="5965041" y="1964521"/>
                  <a:ext cx="428628" cy="928694"/>
                </a:xfrm>
                <a:prstGeom prst="blockArc">
                  <a:avLst>
                    <a:gd name="adj1" fmla="val 10800000"/>
                    <a:gd name="adj2" fmla="val 0"/>
                    <a:gd name="adj3" fmla="val 7000"/>
                  </a:avLst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C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25" name="24 Conector recto"/>
              <p:cNvCxnSpPr/>
              <p:nvPr/>
            </p:nvCxnSpPr>
            <p:spPr>
              <a:xfrm flipV="1">
                <a:off x="1785918" y="3643314"/>
                <a:ext cx="474975" cy="16157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25 Conector recto de flecha"/>
              <p:cNvCxnSpPr/>
              <p:nvPr/>
            </p:nvCxnSpPr>
            <p:spPr>
              <a:xfrm>
                <a:off x="1832265" y="3571876"/>
                <a:ext cx="360945" cy="9603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26 CuadroTexto"/>
              <p:cNvSpPr txBox="1"/>
              <p:nvPr/>
            </p:nvSpPr>
            <p:spPr>
              <a:xfrm>
                <a:off x="2116907" y="3630259"/>
                <a:ext cx="120813" cy="148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/>
                  <a:t>+</a:t>
                </a:r>
                <a:endParaRPr lang="es-EC" b="1" dirty="0"/>
              </a:p>
            </p:txBody>
          </p:sp>
          <p:sp>
            <p:nvSpPr>
              <p:cNvPr id="28" name="27 CuadroTexto"/>
              <p:cNvSpPr txBox="1"/>
              <p:nvPr/>
            </p:nvSpPr>
            <p:spPr>
              <a:xfrm>
                <a:off x="2666923" y="3580840"/>
                <a:ext cx="143068" cy="276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000" dirty="0" smtClean="0"/>
                  <a:t>-</a:t>
                </a:r>
              </a:p>
            </p:txBody>
          </p:sp>
          <p:cxnSp>
            <p:nvCxnSpPr>
              <p:cNvPr id="29" name="28 Conector recto"/>
              <p:cNvCxnSpPr/>
              <p:nvPr/>
            </p:nvCxnSpPr>
            <p:spPr>
              <a:xfrm flipV="1">
                <a:off x="2760959" y="3643314"/>
                <a:ext cx="474975" cy="16157"/>
              </a:xfrm>
              <a:prstGeom prst="line">
                <a:avLst/>
              </a:prstGeom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21 CuadroTexto"/>
            <p:cNvSpPr txBox="1"/>
            <p:nvPr/>
          </p:nvSpPr>
          <p:spPr>
            <a:xfrm>
              <a:off x="2278375" y="4000152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L</a:t>
              </a:r>
              <a:endParaRPr lang="es-EC" dirty="0"/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285984" y="464344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v</a:t>
              </a:r>
              <a:endParaRPr lang="es-EC" dirty="0"/>
            </a:p>
          </p:txBody>
        </p:sp>
      </p:grpSp>
      <p:grpSp>
        <p:nvGrpSpPr>
          <p:cNvPr id="34" name="33 Grupo"/>
          <p:cNvGrpSpPr/>
          <p:nvPr/>
        </p:nvGrpSpPr>
        <p:grpSpPr>
          <a:xfrm>
            <a:off x="946129" y="6069032"/>
            <a:ext cx="1071571" cy="721582"/>
            <a:chOff x="1714481" y="5131370"/>
            <a:chExt cx="1143009" cy="989363"/>
          </a:xfrm>
        </p:grpSpPr>
        <p:grpSp>
          <p:nvGrpSpPr>
            <p:cNvPr id="35" name="152 Grupo"/>
            <p:cNvGrpSpPr/>
            <p:nvPr/>
          </p:nvGrpSpPr>
          <p:grpSpPr>
            <a:xfrm>
              <a:off x="1714481" y="5500702"/>
              <a:ext cx="1143009" cy="620031"/>
              <a:chOff x="1857357" y="4429132"/>
              <a:chExt cx="1143009" cy="620031"/>
            </a:xfrm>
          </p:grpSpPr>
          <p:grpSp>
            <p:nvGrpSpPr>
              <p:cNvPr id="38" name="107 Grupo"/>
              <p:cNvGrpSpPr/>
              <p:nvPr/>
            </p:nvGrpSpPr>
            <p:grpSpPr>
              <a:xfrm>
                <a:off x="1857357" y="4429132"/>
                <a:ext cx="1143009" cy="221669"/>
                <a:chOff x="1785918" y="5510269"/>
                <a:chExt cx="1928826" cy="500066"/>
              </a:xfrm>
            </p:grpSpPr>
            <p:grpSp>
              <p:nvGrpSpPr>
                <p:cNvPr id="42" name="99 Grupo"/>
                <p:cNvGrpSpPr/>
                <p:nvPr/>
              </p:nvGrpSpPr>
              <p:grpSpPr>
                <a:xfrm rot="16200000">
                  <a:off x="2618699" y="5545988"/>
                  <a:ext cx="500066" cy="428628"/>
                  <a:chOff x="3476602" y="5929305"/>
                  <a:chExt cx="500066" cy="428628"/>
                </a:xfrm>
              </p:grpSpPr>
              <p:cxnSp>
                <p:nvCxnSpPr>
                  <p:cNvPr id="45" name="44 Conector recto"/>
                  <p:cNvCxnSpPr/>
                  <p:nvPr/>
                </p:nvCxnSpPr>
                <p:spPr>
                  <a:xfrm>
                    <a:off x="3476602" y="5929305"/>
                    <a:ext cx="500066" cy="1588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45 Arco de bloque"/>
                  <p:cNvSpPr/>
                  <p:nvPr/>
                </p:nvSpPr>
                <p:spPr>
                  <a:xfrm>
                    <a:off x="3476602" y="6072181"/>
                    <a:ext cx="500066" cy="285752"/>
                  </a:xfrm>
                  <a:prstGeom prst="blockArc">
                    <a:avLst>
                      <a:gd name="adj1" fmla="val 10800000"/>
                      <a:gd name="adj2" fmla="val 0"/>
                      <a:gd name="adj3" fmla="val 13333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C" dirty="0">
                      <a:solidFill>
                        <a:srgbClr val="FF00FF"/>
                      </a:solidFill>
                    </a:endParaRPr>
                  </a:p>
                </p:txBody>
              </p:sp>
            </p:grpSp>
            <p:cxnSp>
              <p:nvCxnSpPr>
                <p:cNvPr id="43" name="42 Conector recto"/>
                <p:cNvCxnSpPr/>
                <p:nvPr/>
              </p:nvCxnSpPr>
              <p:spPr>
                <a:xfrm rot="10800000">
                  <a:off x="1785918" y="5786454"/>
                  <a:ext cx="857256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43 Conector recto"/>
                <p:cNvCxnSpPr/>
                <p:nvPr/>
              </p:nvCxnSpPr>
              <p:spPr>
                <a:xfrm rot="10800000">
                  <a:off x="2857488" y="5786454"/>
                  <a:ext cx="857256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38 CuadroTexto"/>
              <p:cNvSpPr txBox="1"/>
              <p:nvPr/>
            </p:nvSpPr>
            <p:spPr>
              <a:xfrm>
                <a:off x="2143108" y="4583226"/>
                <a:ext cx="107245" cy="95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/>
                  <a:t>+</a:t>
                </a:r>
                <a:endParaRPr lang="es-EC" b="1" dirty="0"/>
              </a:p>
            </p:txBody>
          </p:sp>
          <p:sp>
            <p:nvSpPr>
              <p:cNvPr id="40" name="39 CuadroTexto"/>
              <p:cNvSpPr txBox="1"/>
              <p:nvPr/>
            </p:nvSpPr>
            <p:spPr>
              <a:xfrm>
                <a:off x="2500298" y="4500571"/>
                <a:ext cx="481436" cy="5485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000" dirty="0" smtClean="0"/>
                  <a:t> -</a:t>
                </a:r>
              </a:p>
            </p:txBody>
          </p:sp>
          <p:cxnSp>
            <p:nvCxnSpPr>
              <p:cNvPr id="41" name="40 Conector recto de flecha"/>
              <p:cNvCxnSpPr/>
              <p:nvPr/>
            </p:nvCxnSpPr>
            <p:spPr>
              <a:xfrm>
                <a:off x="1928794" y="4429132"/>
                <a:ext cx="383825" cy="410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35 CuadroTexto"/>
            <p:cNvSpPr txBox="1"/>
            <p:nvPr/>
          </p:nvSpPr>
          <p:spPr>
            <a:xfrm>
              <a:off x="2143108" y="5131370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C</a:t>
              </a:r>
              <a:endParaRPr lang="es-EC" dirty="0"/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2214546" y="56435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v</a:t>
              </a:r>
              <a:endParaRPr lang="es-EC" dirty="0"/>
            </a:p>
          </p:txBody>
        </p:sp>
      </p:grpSp>
      <p:grpSp>
        <p:nvGrpSpPr>
          <p:cNvPr id="47" name="46 Grupo"/>
          <p:cNvGrpSpPr/>
          <p:nvPr/>
        </p:nvGrpSpPr>
        <p:grpSpPr>
          <a:xfrm>
            <a:off x="7072330" y="4636066"/>
            <a:ext cx="1214446" cy="503273"/>
            <a:chOff x="1714480" y="3191534"/>
            <a:chExt cx="1357322" cy="749675"/>
          </a:xfrm>
        </p:grpSpPr>
        <p:grpSp>
          <p:nvGrpSpPr>
            <p:cNvPr id="48" name="155 Grupo"/>
            <p:cNvGrpSpPr/>
            <p:nvPr/>
          </p:nvGrpSpPr>
          <p:grpSpPr>
            <a:xfrm>
              <a:off x="1714480" y="3643314"/>
              <a:ext cx="1357322" cy="297895"/>
              <a:chOff x="1866880" y="2795582"/>
              <a:chExt cx="1357322" cy="297895"/>
            </a:xfrm>
          </p:grpSpPr>
          <p:sp>
            <p:nvSpPr>
              <p:cNvPr id="51" name="50 Forma libre"/>
              <p:cNvSpPr/>
              <p:nvPr/>
            </p:nvSpPr>
            <p:spPr>
              <a:xfrm rot="16200000">
                <a:off x="2478093" y="2658352"/>
                <a:ext cx="131701" cy="406162"/>
              </a:xfrm>
              <a:custGeom>
                <a:avLst/>
                <a:gdLst>
                  <a:gd name="connsiteX0" fmla="*/ 0 w 191068"/>
                  <a:gd name="connsiteY0" fmla="*/ 0 h 627797"/>
                  <a:gd name="connsiteX1" fmla="*/ 191068 w 191068"/>
                  <a:gd name="connsiteY1" fmla="*/ 95535 h 627797"/>
                  <a:gd name="connsiteX2" fmla="*/ 13647 w 191068"/>
                  <a:gd name="connsiteY2" fmla="*/ 204717 h 627797"/>
                  <a:gd name="connsiteX3" fmla="*/ 191068 w 191068"/>
                  <a:gd name="connsiteY3" fmla="*/ 286603 h 627797"/>
                  <a:gd name="connsiteX4" fmla="*/ 13647 w 191068"/>
                  <a:gd name="connsiteY4" fmla="*/ 395785 h 627797"/>
                  <a:gd name="connsiteX5" fmla="*/ 191068 w 191068"/>
                  <a:gd name="connsiteY5" fmla="*/ 504967 h 627797"/>
                  <a:gd name="connsiteX6" fmla="*/ 27295 w 191068"/>
                  <a:gd name="connsiteY6" fmla="*/ 627797 h 627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1068" h="627797">
                    <a:moveTo>
                      <a:pt x="0" y="0"/>
                    </a:moveTo>
                    <a:lnTo>
                      <a:pt x="191068" y="95535"/>
                    </a:lnTo>
                    <a:lnTo>
                      <a:pt x="13647" y="204717"/>
                    </a:lnTo>
                    <a:lnTo>
                      <a:pt x="191068" y="286603"/>
                    </a:lnTo>
                    <a:lnTo>
                      <a:pt x="13647" y="395785"/>
                    </a:lnTo>
                    <a:lnTo>
                      <a:pt x="191068" y="504967"/>
                    </a:lnTo>
                    <a:lnTo>
                      <a:pt x="27295" y="627797"/>
                    </a:lnTo>
                  </a:path>
                </a:pathLst>
              </a:cu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EC"/>
              </a:p>
            </p:txBody>
          </p:sp>
          <p:cxnSp>
            <p:nvCxnSpPr>
              <p:cNvPr id="52" name="51 Conector recto"/>
              <p:cNvCxnSpPr/>
              <p:nvPr/>
            </p:nvCxnSpPr>
            <p:spPr>
              <a:xfrm flipV="1">
                <a:off x="1866880" y="2917877"/>
                <a:ext cx="474545" cy="234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52 CuadroTexto"/>
              <p:cNvSpPr txBox="1"/>
              <p:nvPr/>
            </p:nvSpPr>
            <p:spPr>
              <a:xfrm>
                <a:off x="2047856" y="2878678"/>
                <a:ext cx="180976" cy="214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b="1" dirty="0" smtClean="0"/>
                  <a:t>+</a:t>
                </a:r>
                <a:endParaRPr lang="es-EC" b="1" dirty="0"/>
              </a:p>
            </p:txBody>
          </p:sp>
          <p:sp>
            <p:nvSpPr>
              <p:cNvPr id="54" name="53 CuadroTexto"/>
              <p:cNvSpPr txBox="1"/>
              <p:nvPr/>
            </p:nvSpPr>
            <p:spPr>
              <a:xfrm>
                <a:off x="2862249" y="2837130"/>
                <a:ext cx="180976" cy="232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sz="2000" dirty="0" smtClean="0"/>
                  <a:t>-</a:t>
                </a:r>
              </a:p>
            </p:txBody>
          </p:sp>
          <p:cxnSp>
            <p:nvCxnSpPr>
              <p:cNvPr id="55" name="54 Conector recto de flecha"/>
              <p:cNvCxnSpPr/>
              <p:nvPr/>
            </p:nvCxnSpPr>
            <p:spPr>
              <a:xfrm>
                <a:off x="1866880" y="2795582"/>
                <a:ext cx="361953" cy="924"/>
              </a:xfrm>
              <a:prstGeom prst="straightConnector1">
                <a:avLst/>
              </a:prstGeom>
              <a:ln w="28575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55 Conector recto"/>
              <p:cNvCxnSpPr/>
              <p:nvPr/>
            </p:nvCxnSpPr>
            <p:spPr>
              <a:xfrm flipV="1">
                <a:off x="2749657" y="2911915"/>
                <a:ext cx="474545" cy="2348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48 CuadroTexto"/>
            <p:cNvSpPr txBox="1"/>
            <p:nvPr/>
          </p:nvSpPr>
          <p:spPr>
            <a:xfrm>
              <a:off x="2214545" y="3191534"/>
              <a:ext cx="214314" cy="369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dirty="0" smtClean="0"/>
                <a:t>R</a:t>
              </a:r>
              <a:endParaRPr lang="es-EC" dirty="0"/>
            </a:p>
          </p:txBody>
        </p:sp>
      </p:grpSp>
      <p:grpSp>
        <p:nvGrpSpPr>
          <p:cNvPr id="58" name="151 Grupo"/>
          <p:cNvGrpSpPr/>
          <p:nvPr/>
        </p:nvGrpSpPr>
        <p:grpSpPr>
          <a:xfrm>
            <a:off x="7089174" y="5597218"/>
            <a:ext cx="1092826" cy="328236"/>
            <a:chOff x="1785918" y="3500446"/>
            <a:chExt cx="1450016" cy="357182"/>
          </a:xfrm>
        </p:grpSpPr>
        <p:grpSp>
          <p:nvGrpSpPr>
            <p:cNvPr id="61" name="24 Grupo"/>
            <p:cNvGrpSpPr/>
            <p:nvPr/>
          </p:nvGrpSpPr>
          <p:grpSpPr>
            <a:xfrm rot="16200000">
              <a:off x="2353684" y="3407658"/>
              <a:ext cx="326168" cy="511744"/>
              <a:chOff x="5715008" y="1357298"/>
              <a:chExt cx="928694" cy="1285884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67" name="66 Arco de bloque"/>
              <p:cNvSpPr/>
              <p:nvPr/>
            </p:nvSpPr>
            <p:spPr>
              <a:xfrm rot="5400000">
                <a:off x="5965041" y="1107265"/>
                <a:ext cx="428628" cy="928694"/>
              </a:xfrm>
              <a:prstGeom prst="blockArc">
                <a:avLst>
                  <a:gd name="adj1" fmla="val 10800000"/>
                  <a:gd name="adj2" fmla="val 0"/>
                  <a:gd name="adj3" fmla="val 7000"/>
                </a:avLst>
              </a:pr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67 Arco de bloque"/>
              <p:cNvSpPr/>
              <p:nvPr/>
            </p:nvSpPr>
            <p:spPr>
              <a:xfrm rot="5400000">
                <a:off x="5965041" y="1393017"/>
                <a:ext cx="428628" cy="928694"/>
              </a:xfrm>
              <a:prstGeom prst="blockArc">
                <a:avLst>
                  <a:gd name="adj1" fmla="val 10800000"/>
                  <a:gd name="adj2" fmla="val 0"/>
                  <a:gd name="adj3" fmla="val 7000"/>
                </a:avLst>
              </a:pr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68 Arco de bloque"/>
              <p:cNvSpPr/>
              <p:nvPr/>
            </p:nvSpPr>
            <p:spPr>
              <a:xfrm rot="5400000">
                <a:off x="5965041" y="1678769"/>
                <a:ext cx="428628" cy="928694"/>
              </a:xfrm>
              <a:prstGeom prst="blockArc">
                <a:avLst>
                  <a:gd name="adj1" fmla="val 10800000"/>
                  <a:gd name="adj2" fmla="val 0"/>
                  <a:gd name="adj3" fmla="val 7000"/>
                </a:avLst>
              </a:pr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69 Arco de bloque"/>
              <p:cNvSpPr/>
              <p:nvPr/>
            </p:nvSpPr>
            <p:spPr>
              <a:xfrm rot="5400000">
                <a:off x="5965041" y="1964521"/>
                <a:ext cx="428628" cy="928694"/>
              </a:xfrm>
              <a:prstGeom prst="blockArc">
                <a:avLst>
                  <a:gd name="adj1" fmla="val 10800000"/>
                  <a:gd name="adj2" fmla="val 0"/>
                  <a:gd name="adj3" fmla="val 7000"/>
                </a:avLst>
              </a:prstGeom>
              <a:grpFill/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C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62" name="61 Conector recto"/>
            <p:cNvCxnSpPr/>
            <p:nvPr/>
          </p:nvCxnSpPr>
          <p:spPr>
            <a:xfrm flipV="1">
              <a:off x="1785918" y="3643314"/>
              <a:ext cx="474975" cy="16157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62 Conector recto de flecha"/>
            <p:cNvCxnSpPr/>
            <p:nvPr/>
          </p:nvCxnSpPr>
          <p:spPr>
            <a:xfrm>
              <a:off x="1832265" y="3571876"/>
              <a:ext cx="360945" cy="9603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63 CuadroTexto"/>
            <p:cNvSpPr txBox="1"/>
            <p:nvPr/>
          </p:nvSpPr>
          <p:spPr>
            <a:xfrm>
              <a:off x="2116907" y="3630259"/>
              <a:ext cx="120813" cy="1485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b="1" dirty="0" smtClean="0"/>
                <a:t>+</a:t>
              </a:r>
              <a:endParaRPr lang="es-EC" b="1" dirty="0"/>
            </a:p>
          </p:txBody>
        </p:sp>
        <p:sp>
          <p:nvSpPr>
            <p:cNvPr id="65" name="64 CuadroTexto"/>
            <p:cNvSpPr txBox="1"/>
            <p:nvPr/>
          </p:nvSpPr>
          <p:spPr>
            <a:xfrm>
              <a:off x="2666923" y="3580840"/>
              <a:ext cx="143068" cy="276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C" sz="2000" dirty="0" smtClean="0"/>
                <a:t>-</a:t>
              </a:r>
            </a:p>
          </p:txBody>
        </p:sp>
        <p:cxnSp>
          <p:nvCxnSpPr>
            <p:cNvPr id="66" name="65 Conector recto"/>
            <p:cNvCxnSpPr/>
            <p:nvPr/>
          </p:nvCxnSpPr>
          <p:spPr>
            <a:xfrm flipV="1">
              <a:off x="2760959" y="3643314"/>
              <a:ext cx="474975" cy="16157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152 Grupo"/>
          <p:cNvGrpSpPr/>
          <p:nvPr/>
        </p:nvGrpSpPr>
        <p:grpSpPr>
          <a:xfrm>
            <a:off x="7064391" y="6254275"/>
            <a:ext cx="1079509" cy="494211"/>
            <a:chOff x="1857357" y="4429132"/>
            <a:chExt cx="1143009" cy="609854"/>
          </a:xfrm>
        </p:grpSpPr>
        <p:grpSp>
          <p:nvGrpSpPr>
            <p:cNvPr id="75" name="107 Grupo"/>
            <p:cNvGrpSpPr/>
            <p:nvPr/>
          </p:nvGrpSpPr>
          <p:grpSpPr>
            <a:xfrm>
              <a:off x="1857357" y="4429132"/>
              <a:ext cx="1143009" cy="221669"/>
              <a:chOff x="1785918" y="5510269"/>
              <a:chExt cx="1928826" cy="500066"/>
            </a:xfrm>
          </p:grpSpPr>
          <p:grpSp>
            <p:nvGrpSpPr>
              <p:cNvPr id="79" name="99 Grupo"/>
              <p:cNvGrpSpPr/>
              <p:nvPr/>
            </p:nvGrpSpPr>
            <p:grpSpPr>
              <a:xfrm rot="16200000">
                <a:off x="2618699" y="5545988"/>
                <a:ext cx="500066" cy="428628"/>
                <a:chOff x="3476602" y="5929305"/>
                <a:chExt cx="500066" cy="428628"/>
              </a:xfrm>
            </p:grpSpPr>
            <p:cxnSp>
              <p:nvCxnSpPr>
                <p:cNvPr id="82" name="81 Conector recto"/>
                <p:cNvCxnSpPr/>
                <p:nvPr/>
              </p:nvCxnSpPr>
              <p:spPr>
                <a:xfrm>
                  <a:off x="3476602" y="5929305"/>
                  <a:ext cx="500066" cy="1588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82 Arco de bloque"/>
                <p:cNvSpPr/>
                <p:nvPr/>
              </p:nvSpPr>
              <p:spPr>
                <a:xfrm>
                  <a:off x="3476602" y="6072181"/>
                  <a:ext cx="500066" cy="285752"/>
                </a:xfrm>
                <a:prstGeom prst="blockArc">
                  <a:avLst>
                    <a:gd name="adj1" fmla="val 10800000"/>
                    <a:gd name="adj2" fmla="val 0"/>
                    <a:gd name="adj3" fmla="val 13333"/>
                  </a:avLst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C" dirty="0">
                    <a:solidFill>
                      <a:srgbClr val="FF00FF"/>
                    </a:solidFill>
                  </a:endParaRPr>
                </a:p>
              </p:txBody>
            </p:sp>
          </p:grpSp>
          <p:cxnSp>
            <p:nvCxnSpPr>
              <p:cNvPr id="80" name="79 Conector recto"/>
              <p:cNvCxnSpPr/>
              <p:nvPr/>
            </p:nvCxnSpPr>
            <p:spPr>
              <a:xfrm rot="10800000">
                <a:off x="1785918" y="5786454"/>
                <a:ext cx="857256" cy="158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80 Conector recto"/>
              <p:cNvCxnSpPr/>
              <p:nvPr/>
            </p:nvCxnSpPr>
            <p:spPr>
              <a:xfrm rot="10800000">
                <a:off x="2857488" y="5757195"/>
                <a:ext cx="857256" cy="1587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75 CuadroTexto"/>
            <p:cNvSpPr txBox="1"/>
            <p:nvPr/>
          </p:nvSpPr>
          <p:spPr>
            <a:xfrm>
              <a:off x="2143108" y="4583232"/>
              <a:ext cx="107245" cy="455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EC" b="1" dirty="0"/>
            </a:p>
          </p:txBody>
        </p:sp>
        <p:cxnSp>
          <p:nvCxnSpPr>
            <p:cNvPr id="78" name="77 Conector recto de flecha"/>
            <p:cNvCxnSpPr/>
            <p:nvPr/>
          </p:nvCxnSpPr>
          <p:spPr>
            <a:xfrm>
              <a:off x="1928794" y="4429132"/>
              <a:ext cx="383825" cy="410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7" name="Picture 4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46336" y="3509448"/>
            <a:ext cx="357190" cy="46089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</p:spPr>
      </p:pic>
      <p:graphicFrame>
        <p:nvGraphicFramePr>
          <p:cNvPr id="95" name="Object 10"/>
          <p:cNvGraphicFramePr>
            <a:graphicFrameLocks noChangeAspect="1"/>
          </p:cNvGraphicFramePr>
          <p:nvPr/>
        </p:nvGraphicFramePr>
        <p:xfrm>
          <a:off x="2997703" y="3643314"/>
          <a:ext cx="1682247" cy="277811"/>
        </p:xfrm>
        <a:graphic>
          <a:graphicData uri="http://schemas.openxmlformats.org/presentationml/2006/ole">
            <p:oleObj spid="_x0000_s94214" name="Ecuación" r:id="rId8" imgW="1422360" imgH="228600" progId="Equation.3">
              <p:embed/>
            </p:oleObj>
          </a:graphicData>
        </a:graphic>
      </p:graphicFrame>
      <p:graphicFrame>
        <p:nvGraphicFramePr>
          <p:cNvPr id="96" name="Object 11"/>
          <p:cNvGraphicFramePr>
            <a:graphicFrameLocks noChangeAspect="1"/>
          </p:cNvGraphicFramePr>
          <p:nvPr/>
        </p:nvGraphicFramePr>
        <p:xfrm>
          <a:off x="2643174" y="4198937"/>
          <a:ext cx="1937596" cy="336973"/>
        </p:xfrm>
        <a:graphic>
          <a:graphicData uri="http://schemas.openxmlformats.org/presentationml/2006/ole">
            <p:oleObj spid="_x0000_s94215" name="Ecuación" r:id="rId9" imgW="1371600" imgH="228600" progId="Equation.3">
              <p:embed/>
            </p:oleObj>
          </a:graphicData>
        </a:graphic>
      </p:graphicFrame>
      <p:graphicFrame>
        <p:nvGraphicFramePr>
          <p:cNvPr id="97" name="Object 12"/>
          <p:cNvGraphicFramePr>
            <a:graphicFrameLocks noChangeAspect="1"/>
          </p:cNvGraphicFramePr>
          <p:nvPr/>
        </p:nvGraphicFramePr>
        <p:xfrm>
          <a:off x="7089775" y="3571876"/>
          <a:ext cx="1322388" cy="392112"/>
        </p:xfrm>
        <a:graphic>
          <a:graphicData uri="http://schemas.openxmlformats.org/presentationml/2006/ole">
            <p:oleObj spid="_x0000_s94216" name="Ecuación" r:id="rId10" imgW="787320" imgH="253800" progId="Equation.3">
              <p:embed/>
            </p:oleObj>
          </a:graphicData>
        </a:graphic>
      </p:graphicFrame>
      <p:graphicFrame>
        <p:nvGraphicFramePr>
          <p:cNvPr id="98" name="Object 13"/>
          <p:cNvGraphicFramePr>
            <a:graphicFrameLocks noChangeAspect="1"/>
          </p:cNvGraphicFramePr>
          <p:nvPr/>
        </p:nvGraphicFramePr>
        <p:xfrm>
          <a:off x="7177088" y="4286256"/>
          <a:ext cx="1216025" cy="395282"/>
        </p:xfrm>
        <a:graphic>
          <a:graphicData uri="http://schemas.openxmlformats.org/presentationml/2006/ole">
            <p:oleObj spid="_x0000_s94217" name="Ecuación" r:id="rId11" imgW="723600" imgH="253800" progId="Equation.3">
              <p:embed/>
            </p:oleObj>
          </a:graphicData>
        </a:graphic>
      </p:graphicFrame>
      <p:graphicFrame>
        <p:nvGraphicFramePr>
          <p:cNvPr id="94218" name="Object 10"/>
          <p:cNvGraphicFramePr>
            <a:graphicFrameLocks noChangeAspect="1"/>
          </p:cNvGraphicFramePr>
          <p:nvPr/>
        </p:nvGraphicFramePr>
        <p:xfrm>
          <a:off x="5151438" y="4929198"/>
          <a:ext cx="976312" cy="357177"/>
        </p:xfrm>
        <a:graphic>
          <a:graphicData uri="http://schemas.openxmlformats.org/presentationml/2006/ole">
            <p:oleObj spid="_x0000_s94218" name="Ecuación" r:id="rId12" imgW="495000" imgH="203040" progId="Equation.3">
              <p:embed/>
            </p:oleObj>
          </a:graphicData>
        </a:graphic>
      </p:graphicFrame>
      <p:sp>
        <p:nvSpPr>
          <p:cNvPr id="100" name="99 CuadroTexto"/>
          <p:cNvSpPr txBox="1"/>
          <p:nvPr/>
        </p:nvSpPr>
        <p:spPr>
          <a:xfrm>
            <a:off x="7097732" y="6363576"/>
            <a:ext cx="161926" cy="144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b="1" dirty="0" smtClean="0"/>
              <a:t>+</a:t>
            </a:r>
            <a:endParaRPr lang="es-EC" b="1" dirty="0"/>
          </a:p>
        </p:txBody>
      </p:sp>
      <p:sp>
        <p:nvSpPr>
          <p:cNvPr id="101" name="100 CuadroTexto"/>
          <p:cNvSpPr txBox="1"/>
          <p:nvPr/>
        </p:nvSpPr>
        <p:spPr>
          <a:xfrm>
            <a:off x="7826399" y="6335684"/>
            <a:ext cx="161926" cy="156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000" dirty="0" smtClean="0"/>
              <a:t>-</a:t>
            </a:r>
          </a:p>
        </p:txBody>
      </p:sp>
      <p:graphicFrame>
        <p:nvGraphicFramePr>
          <p:cNvPr id="94219" name="Object 11"/>
          <p:cNvGraphicFramePr>
            <a:graphicFrameLocks noChangeAspect="1"/>
          </p:cNvGraphicFramePr>
          <p:nvPr/>
        </p:nvGraphicFramePr>
        <p:xfrm>
          <a:off x="7488258" y="6470641"/>
          <a:ext cx="216965" cy="285759"/>
        </p:xfrm>
        <a:graphic>
          <a:graphicData uri="http://schemas.openxmlformats.org/presentationml/2006/ole">
            <p:oleObj spid="_x0000_s94219" name="Ecuación" r:id="rId13" imgW="164880" imgH="203040" progId="Equation.3">
              <p:embed/>
            </p:oleObj>
          </a:graphicData>
        </a:graphic>
      </p:graphicFrame>
      <p:graphicFrame>
        <p:nvGraphicFramePr>
          <p:cNvPr id="94220" name="Object 12"/>
          <p:cNvGraphicFramePr>
            <a:graphicFrameLocks noChangeAspect="1"/>
          </p:cNvGraphicFramePr>
          <p:nvPr/>
        </p:nvGraphicFramePr>
        <p:xfrm>
          <a:off x="7597796" y="5761056"/>
          <a:ext cx="217487" cy="285750"/>
        </p:xfrm>
        <a:graphic>
          <a:graphicData uri="http://schemas.openxmlformats.org/presentationml/2006/ole">
            <p:oleObj spid="_x0000_s94220" name="Ecuación" r:id="rId14" imgW="164880" imgH="203040" progId="Equation.3">
              <p:embed/>
            </p:oleObj>
          </a:graphicData>
        </a:graphic>
      </p:graphicFrame>
      <p:graphicFrame>
        <p:nvGraphicFramePr>
          <p:cNvPr id="94221" name="Object 13"/>
          <p:cNvGraphicFramePr>
            <a:graphicFrameLocks noChangeAspect="1"/>
          </p:cNvGraphicFramePr>
          <p:nvPr/>
        </p:nvGraphicFramePr>
        <p:xfrm>
          <a:off x="7640661" y="5046676"/>
          <a:ext cx="217487" cy="285750"/>
        </p:xfrm>
        <a:graphic>
          <a:graphicData uri="http://schemas.openxmlformats.org/presentationml/2006/ole">
            <p:oleObj spid="_x0000_s94221" name="Ecuación" r:id="rId15" imgW="164880" imgH="203040" progId="Equation.3">
              <p:embed/>
            </p:oleObj>
          </a:graphicData>
        </a:graphic>
      </p:graphicFrame>
      <p:graphicFrame>
        <p:nvGraphicFramePr>
          <p:cNvPr id="94222" name="Object 14"/>
          <p:cNvGraphicFramePr>
            <a:graphicFrameLocks noChangeAspect="1"/>
          </p:cNvGraphicFramePr>
          <p:nvPr/>
        </p:nvGraphicFramePr>
        <p:xfrm>
          <a:off x="2900363" y="4929198"/>
          <a:ext cx="1425575" cy="330190"/>
        </p:xfrm>
        <a:graphic>
          <a:graphicData uri="http://schemas.openxmlformats.org/presentationml/2006/ole">
            <p:oleObj spid="_x0000_s94222" name="Ecuación" r:id="rId16" imgW="723600" imgH="203040" progId="Equation.3">
              <p:embed/>
            </p:oleObj>
          </a:graphicData>
        </a:graphic>
      </p:graphicFrame>
      <p:pic>
        <p:nvPicPr>
          <p:cNvPr id="94224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429256" y="3479006"/>
            <a:ext cx="571504" cy="52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8" name="117 Grupo"/>
          <p:cNvGrpSpPr/>
          <p:nvPr/>
        </p:nvGrpSpPr>
        <p:grpSpPr>
          <a:xfrm>
            <a:off x="5500694" y="4071942"/>
            <a:ext cx="500066" cy="600075"/>
            <a:chOff x="7429520" y="1428736"/>
            <a:chExt cx="466725" cy="600075"/>
          </a:xfrm>
        </p:grpSpPr>
        <p:pic>
          <p:nvPicPr>
            <p:cNvPr id="94225" name="Picture 17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7429520" y="1428736"/>
              <a:ext cx="46672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14" name="113 Conector recto de flecha"/>
            <p:cNvCxnSpPr/>
            <p:nvPr/>
          </p:nvCxnSpPr>
          <p:spPr>
            <a:xfrm rot="5400000" flipH="1" flipV="1">
              <a:off x="7522784" y="1735520"/>
              <a:ext cx="2428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99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85918" y="3479007"/>
            <a:ext cx="571504" cy="52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2" name="101 Grupo"/>
          <p:cNvGrpSpPr/>
          <p:nvPr/>
        </p:nvGrpSpPr>
        <p:grpSpPr>
          <a:xfrm>
            <a:off x="1857356" y="4071942"/>
            <a:ext cx="500066" cy="600075"/>
            <a:chOff x="7429520" y="1428736"/>
            <a:chExt cx="466725" cy="600075"/>
          </a:xfrm>
        </p:grpSpPr>
        <p:pic>
          <p:nvPicPr>
            <p:cNvPr id="103" name="Picture 17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7429520" y="1428736"/>
              <a:ext cx="46672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4" name="103 Conector recto de flecha"/>
            <p:cNvCxnSpPr/>
            <p:nvPr/>
          </p:nvCxnSpPr>
          <p:spPr>
            <a:xfrm rot="5400000" flipH="1" flipV="1">
              <a:off x="7522784" y="1735520"/>
              <a:ext cx="242894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9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0" grpId="0"/>
      <p:bldP spid="1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764"/>
            <a:ext cx="8229600" cy="1069848"/>
          </a:xfrm>
        </p:spPr>
        <p:txBody>
          <a:bodyPr/>
          <a:lstStyle/>
          <a:p>
            <a:r>
              <a:rPr lang="es-EC" dirty="0" smtClean="0"/>
              <a:t>Características de las senoides</a:t>
            </a:r>
            <a:endParaRPr lang="es-EC" dirty="0"/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357158" y="1643050"/>
            <a:ext cx="8572560" cy="4286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s-EC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Frecuencia Angular o Frecuencia en radianes.-</a:t>
            </a:r>
            <a:r>
              <a:rPr kumimoji="0" lang="es-EC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 Corresponde a [</a:t>
            </a:r>
            <a:r>
              <a:rPr kumimoji="0" lang="es-EC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rad/</a:t>
            </a:r>
            <a:r>
              <a:rPr kumimoji="0" lang="es-EC" sz="1800" b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seg</a:t>
            </a:r>
            <a:r>
              <a:rPr kumimoji="0" lang="es-EC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]</a:t>
            </a:r>
            <a:r>
              <a:rPr kumimoji="0" lang="es-EC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s-EC" sz="18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0034" y="2130974"/>
            <a:ext cx="5572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s-EC" b="1" i="1" dirty="0" smtClean="0"/>
              <a:t>Ciclo: </a:t>
            </a:r>
            <a:r>
              <a:rPr lang="es-EC" dirty="0" smtClean="0"/>
              <a:t>Segmento o porción de la onda que se repite.</a:t>
            </a:r>
            <a:endParaRPr lang="es-EC" dirty="0"/>
          </a:p>
        </p:txBody>
      </p:sp>
      <p:sp>
        <p:nvSpPr>
          <p:cNvPr id="5" name="4 Rectángulo"/>
          <p:cNvSpPr/>
          <p:nvPr/>
        </p:nvSpPr>
        <p:spPr>
          <a:xfrm>
            <a:off x="500034" y="2631040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s-EC" b="1" i="1" dirty="0" smtClean="0"/>
              <a:t>Periodo (T):</a:t>
            </a:r>
            <a:r>
              <a:rPr lang="es-EC" i="1" dirty="0" smtClean="0"/>
              <a:t> </a:t>
            </a:r>
            <a:r>
              <a:rPr lang="es-EC" dirty="0" smtClean="0"/>
              <a:t>El tiempo que dura un ciclo, se mide en segundos.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500034" y="3214686"/>
            <a:ext cx="76438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2000" b="1" i="1" dirty="0" smtClean="0"/>
              <a:t>Frecuencia (f) : </a:t>
            </a:r>
            <a:r>
              <a:rPr lang="es-EC" sz="2000" dirty="0" smtClean="0"/>
              <a:t>Es el número de ciclos (oscilaciones) que una onda senoidal efectúa en un tiempo dado, se mide en Hertz [Hz] (ciclos por segundo). </a:t>
            </a:r>
          </a:p>
          <a:p>
            <a:endParaRPr lang="es-EC" sz="2000" dirty="0" smtClean="0"/>
          </a:p>
          <a:p>
            <a:pPr>
              <a:buNone/>
            </a:pPr>
            <a:r>
              <a:rPr lang="es-EC" sz="2000" dirty="0" smtClean="0"/>
              <a:t>De  allí se obtiene que:</a:t>
            </a:r>
          </a:p>
          <a:p>
            <a:pPr lvl="1">
              <a:buNone/>
            </a:pPr>
            <a:r>
              <a:rPr lang="es-EC" sz="2000" dirty="0" smtClean="0"/>
              <a:t>		</a:t>
            </a:r>
          </a:p>
          <a:p>
            <a:pPr lvl="1">
              <a:buNone/>
            </a:pPr>
            <a:r>
              <a:rPr lang="es-EC" sz="2000" dirty="0" smtClean="0"/>
              <a:t>y sabiendo que:</a:t>
            </a:r>
          </a:p>
          <a:p>
            <a:pPr lvl="1">
              <a:buNone/>
            </a:pPr>
            <a:endParaRPr lang="es-EC" sz="2000" dirty="0" smtClean="0"/>
          </a:p>
          <a:p>
            <a:pPr>
              <a:buNone/>
            </a:pPr>
            <a:r>
              <a:rPr lang="es-EC" sz="2000" dirty="0" smtClean="0"/>
              <a:t>podemos obtener la relación común entre la frecuencia y la frecuencia en radianes.</a:t>
            </a:r>
          </a:p>
        </p:txBody>
      </p:sp>
      <p:graphicFrame>
        <p:nvGraphicFramePr>
          <p:cNvPr id="7" name="6 Objeto"/>
          <p:cNvGraphicFramePr>
            <a:graphicFrameLocks noChangeAspect="1"/>
          </p:cNvGraphicFramePr>
          <p:nvPr/>
        </p:nvGraphicFramePr>
        <p:xfrm>
          <a:off x="4214809" y="4286256"/>
          <a:ext cx="705163" cy="642942"/>
        </p:xfrm>
        <a:graphic>
          <a:graphicData uri="http://schemas.openxmlformats.org/presentationml/2006/ole">
            <p:oleObj spid="_x0000_s23554" name="Ecuación" r:id="rId3" imgW="431640" imgH="393480" progId="Equation.3">
              <p:embed/>
            </p:oleObj>
          </a:graphicData>
        </a:graphic>
      </p:graphicFrame>
      <p:cxnSp>
        <p:nvCxnSpPr>
          <p:cNvPr id="9" name="8 Conector recto de flecha"/>
          <p:cNvCxnSpPr/>
          <p:nvPr/>
        </p:nvCxnSpPr>
        <p:spPr>
          <a:xfrm>
            <a:off x="3286116" y="464344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048125" y="5102224"/>
          <a:ext cx="1282598" cy="398477"/>
        </p:xfrm>
        <a:graphic>
          <a:graphicData uri="http://schemas.openxmlformats.org/presentationml/2006/ole">
            <p:oleObj spid="_x0000_s23555" name="Ecuación" r:id="rId4" imgW="571320" imgH="177480" progId="Equation.3">
              <p:embed/>
            </p:oleObj>
          </a:graphicData>
        </a:graphic>
      </p:graphicFrame>
      <p:cxnSp>
        <p:nvCxnSpPr>
          <p:cNvPr id="11" name="10 Conector recto de flecha"/>
          <p:cNvCxnSpPr/>
          <p:nvPr/>
        </p:nvCxnSpPr>
        <p:spPr>
          <a:xfrm>
            <a:off x="3000364" y="5271921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299902" y="6000750"/>
          <a:ext cx="1129354" cy="428646"/>
        </p:xfrm>
        <a:graphic>
          <a:graphicData uri="http://schemas.openxmlformats.org/presentationml/2006/ole">
            <p:oleObj spid="_x0000_s23556" name="Ecuación" r:id="rId5" imgW="533160" imgH="203040" progId="Equation.3">
              <p:embed/>
            </p:oleObj>
          </a:graphicData>
        </a:graphic>
      </p:graphicFrame>
      <p:cxnSp>
        <p:nvCxnSpPr>
          <p:cNvPr id="13" name="12 Conector recto de flecha"/>
          <p:cNvCxnSpPr/>
          <p:nvPr/>
        </p:nvCxnSpPr>
        <p:spPr>
          <a:xfrm>
            <a:off x="3357554" y="621349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1962</TotalTime>
  <Words>2945</Words>
  <Application>Microsoft Office PowerPoint</Application>
  <PresentationFormat>Presentación en pantalla (4:3)</PresentationFormat>
  <Paragraphs>539</Paragraphs>
  <Slides>80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80</vt:i4>
      </vt:variant>
    </vt:vector>
  </HeadingPairs>
  <TitlesOfParts>
    <vt:vector size="82" baseType="lpstr">
      <vt:lpstr>Urbano</vt:lpstr>
      <vt:lpstr>Ecuación</vt:lpstr>
      <vt:lpstr>Análisis de estado senoidal permanente</vt:lpstr>
      <vt:lpstr>Fuente Senoidal</vt:lpstr>
      <vt:lpstr>Característica de la función excitatriz senoidal</vt:lpstr>
      <vt:lpstr>Característica de la función excitatriz senoidal</vt:lpstr>
      <vt:lpstr>Diapositiva 5</vt:lpstr>
      <vt:lpstr>Introducción</vt:lpstr>
      <vt:lpstr>Introducción</vt:lpstr>
      <vt:lpstr>Característica de las senoides</vt:lpstr>
      <vt:lpstr>Características de las senoides</vt:lpstr>
      <vt:lpstr>Función senoidal</vt:lpstr>
      <vt:lpstr>Función senoidal</vt:lpstr>
      <vt:lpstr>Retraso y adelanto</vt:lpstr>
      <vt:lpstr>Diapositiva 13</vt:lpstr>
      <vt:lpstr>Retraso y adelanto</vt:lpstr>
      <vt:lpstr>Adelanto</vt:lpstr>
      <vt:lpstr>Retraso</vt:lpstr>
      <vt:lpstr>Retraso</vt:lpstr>
      <vt:lpstr>Retraso y Adelanto</vt:lpstr>
      <vt:lpstr>Angulo de Fase</vt:lpstr>
      <vt:lpstr>Conversión de Senos y Cosenos</vt:lpstr>
      <vt:lpstr>Ejercicio:</vt:lpstr>
      <vt:lpstr>Ejercicio:</vt:lpstr>
      <vt:lpstr>Diapositiva 23</vt:lpstr>
      <vt:lpstr>Ejercicio:</vt:lpstr>
      <vt:lpstr>Respuesta forzada a funciones senoidales:</vt:lpstr>
      <vt:lpstr>Respuesta de estado permanente</vt:lpstr>
      <vt:lpstr>Diapositiva 27</vt:lpstr>
      <vt:lpstr>Respuesta forzada a funciones senoidales</vt:lpstr>
      <vt:lpstr>Diapositiva 29</vt:lpstr>
      <vt:lpstr>Respuesta forzada a funciones senoidales</vt:lpstr>
      <vt:lpstr>Diapositiva 31</vt:lpstr>
      <vt:lpstr>Respuesta forzada a funciones senoidales</vt:lpstr>
      <vt:lpstr>Respuesta forzada a funciones senoidales</vt:lpstr>
      <vt:lpstr>Respuesta forzada a funciones senoidales</vt:lpstr>
      <vt:lpstr>Respuesta forzada a funciones senoidales</vt:lpstr>
      <vt:lpstr>Respuesta forzada a funciones senoidales</vt:lpstr>
      <vt:lpstr>Ángulo de fase entre Voltaje y Corriente</vt:lpstr>
      <vt:lpstr>Ángulo de fase entre Voltaje y Corriente</vt:lpstr>
      <vt:lpstr>Introducción de Impedancia</vt:lpstr>
      <vt:lpstr>Números Complejos</vt:lpstr>
      <vt:lpstr>Función forzada Compleja</vt:lpstr>
      <vt:lpstr>Función forzada Compleja (Fuente Compleja)</vt:lpstr>
      <vt:lpstr>A continuación una alternativa algebraica de las ecuaciones diferenciales:</vt:lpstr>
      <vt:lpstr>Diapositiva 44</vt:lpstr>
      <vt:lpstr>Entonces para representar la impedancia podemos decir que:</vt:lpstr>
      <vt:lpstr>Función forzada compleja</vt:lpstr>
      <vt:lpstr>Fuentes imaginarias conducen a respuestas imaginarias</vt:lpstr>
      <vt:lpstr>Aplicación de la función forzada compleja</vt:lpstr>
      <vt:lpstr>Aplicando Euler</vt:lpstr>
      <vt:lpstr>Diapositiva 50</vt:lpstr>
      <vt:lpstr>Alternativa algebraica a las ecuaciones diferenciales</vt:lpstr>
      <vt:lpstr>Representar respuesta</vt:lpstr>
      <vt:lpstr>Recapitulando…</vt:lpstr>
      <vt:lpstr>Ejemplo…</vt:lpstr>
      <vt:lpstr>Diapositiva 55</vt:lpstr>
      <vt:lpstr>Diapositiva 56</vt:lpstr>
      <vt:lpstr>Diapositiva 57</vt:lpstr>
      <vt:lpstr>Del Ejemplo...</vt:lpstr>
      <vt:lpstr>Fasor</vt:lpstr>
      <vt:lpstr>Fasor</vt:lpstr>
      <vt:lpstr>Importante:</vt:lpstr>
      <vt:lpstr>Transformación Fasorial</vt:lpstr>
      <vt:lpstr>Ejercicio</vt:lpstr>
      <vt:lpstr>Relaciones fasoriales para R,L,C.</vt:lpstr>
      <vt:lpstr>Circuito puramente resistivo</vt:lpstr>
      <vt:lpstr>Circuito puramente resistivo</vt:lpstr>
      <vt:lpstr>Diapositiva 67</vt:lpstr>
      <vt:lpstr>Ejemplo</vt:lpstr>
      <vt:lpstr>Diapositiva 69</vt:lpstr>
      <vt:lpstr>Ejercicio:</vt:lpstr>
      <vt:lpstr>El Inductor</vt:lpstr>
      <vt:lpstr>Circuito puramente Inductivo</vt:lpstr>
      <vt:lpstr>Diapositiva 73</vt:lpstr>
      <vt:lpstr>Diapositiva 74</vt:lpstr>
      <vt:lpstr>Diapositiva 75</vt:lpstr>
      <vt:lpstr>Ejercicio:</vt:lpstr>
      <vt:lpstr>El Capacitor</vt:lpstr>
      <vt:lpstr>Diapositiva 78</vt:lpstr>
      <vt:lpstr>Diapositiva 79</vt:lpstr>
      <vt:lpstr>Transformar elementos del dominio del tiempo al dominio de la frecuencia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Análisis de estado senoidal permanente</dc:title>
  <dc:creator>Iván Sandoya Lara</dc:creator>
  <cp:lastModifiedBy>Otto Alvarado Moreno</cp:lastModifiedBy>
  <cp:revision>285</cp:revision>
  <dcterms:created xsi:type="dcterms:W3CDTF">2009-04-01T20:06:53Z</dcterms:created>
  <dcterms:modified xsi:type="dcterms:W3CDTF">2010-07-16T15:35:59Z</dcterms:modified>
</cp:coreProperties>
</file>