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9"/>
  </p:notesMasterIdLst>
  <p:sldIdLst>
    <p:sldId id="259" r:id="rId2"/>
    <p:sldId id="268" r:id="rId3"/>
    <p:sldId id="260" r:id="rId4"/>
    <p:sldId id="262" r:id="rId5"/>
    <p:sldId id="261" r:id="rId6"/>
    <p:sldId id="266" r:id="rId7"/>
    <p:sldId id="267" r:id="rId8"/>
  </p:sldIdLst>
  <p:sldSz cx="5400675" cy="4321175"/>
  <p:notesSz cx="6858000" cy="9144000"/>
  <p:defaultTextStyle>
    <a:defPPr>
      <a:defRPr lang="en-US"/>
    </a:defPPr>
    <a:lvl1pPr marL="0" algn="l" defTabSz="431997" rtl="0" eaLnBrk="1" latinLnBrk="0" hangingPunct="1">
      <a:defRPr sz="851" kern="1200">
        <a:solidFill>
          <a:schemeClr val="tx1"/>
        </a:solidFill>
        <a:latin typeface="+mn-lt"/>
        <a:ea typeface="+mn-ea"/>
        <a:cs typeface="+mn-cs"/>
      </a:defRPr>
    </a:lvl1pPr>
    <a:lvl2pPr marL="215999" algn="l" defTabSz="431997" rtl="0" eaLnBrk="1" latinLnBrk="0" hangingPunct="1">
      <a:defRPr sz="851" kern="1200">
        <a:solidFill>
          <a:schemeClr val="tx1"/>
        </a:solidFill>
        <a:latin typeface="+mn-lt"/>
        <a:ea typeface="+mn-ea"/>
        <a:cs typeface="+mn-cs"/>
      </a:defRPr>
    </a:lvl2pPr>
    <a:lvl3pPr marL="431997" algn="l" defTabSz="431997" rtl="0" eaLnBrk="1" latinLnBrk="0" hangingPunct="1">
      <a:defRPr sz="851" kern="1200">
        <a:solidFill>
          <a:schemeClr val="tx1"/>
        </a:solidFill>
        <a:latin typeface="+mn-lt"/>
        <a:ea typeface="+mn-ea"/>
        <a:cs typeface="+mn-cs"/>
      </a:defRPr>
    </a:lvl3pPr>
    <a:lvl4pPr marL="647996" algn="l" defTabSz="431997" rtl="0" eaLnBrk="1" latinLnBrk="0" hangingPunct="1">
      <a:defRPr sz="851" kern="1200">
        <a:solidFill>
          <a:schemeClr val="tx1"/>
        </a:solidFill>
        <a:latin typeface="+mn-lt"/>
        <a:ea typeface="+mn-ea"/>
        <a:cs typeface="+mn-cs"/>
      </a:defRPr>
    </a:lvl4pPr>
    <a:lvl5pPr marL="863994" algn="l" defTabSz="431997" rtl="0" eaLnBrk="1" latinLnBrk="0" hangingPunct="1">
      <a:defRPr sz="851" kern="1200">
        <a:solidFill>
          <a:schemeClr val="tx1"/>
        </a:solidFill>
        <a:latin typeface="+mn-lt"/>
        <a:ea typeface="+mn-ea"/>
        <a:cs typeface="+mn-cs"/>
      </a:defRPr>
    </a:lvl5pPr>
    <a:lvl6pPr marL="1079993" algn="l" defTabSz="431997" rtl="0" eaLnBrk="1" latinLnBrk="0" hangingPunct="1">
      <a:defRPr sz="851" kern="1200">
        <a:solidFill>
          <a:schemeClr val="tx1"/>
        </a:solidFill>
        <a:latin typeface="+mn-lt"/>
        <a:ea typeface="+mn-ea"/>
        <a:cs typeface="+mn-cs"/>
      </a:defRPr>
    </a:lvl6pPr>
    <a:lvl7pPr marL="1295992" algn="l" defTabSz="431997" rtl="0" eaLnBrk="1" latinLnBrk="0" hangingPunct="1">
      <a:defRPr sz="851" kern="1200">
        <a:solidFill>
          <a:schemeClr val="tx1"/>
        </a:solidFill>
        <a:latin typeface="+mn-lt"/>
        <a:ea typeface="+mn-ea"/>
        <a:cs typeface="+mn-cs"/>
      </a:defRPr>
    </a:lvl7pPr>
    <a:lvl8pPr marL="1511991" algn="l" defTabSz="431997" rtl="0" eaLnBrk="1" latinLnBrk="0" hangingPunct="1">
      <a:defRPr sz="851" kern="1200">
        <a:solidFill>
          <a:schemeClr val="tx1"/>
        </a:solidFill>
        <a:latin typeface="+mn-lt"/>
        <a:ea typeface="+mn-ea"/>
        <a:cs typeface="+mn-cs"/>
      </a:defRPr>
    </a:lvl8pPr>
    <a:lvl9pPr marL="1727990" algn="l" defTabSz="431997" rtl="0" eaLnBrk="1" latinLnBrk="0" hangingPunct="1">
      <a:defRPr sz="851"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34" userDrawn="1">
          <p15:clr>
            <a:srgbClr val="A4A3A4"/>
          </p15:clr>
        </p15:guide>
        <p15:guide id="2" pos="1701" userDrawn="1">
          <p15:clr>
            <a:srgbClr val="A4A3A4"/>
          </p15:clr>
        </p15:guide>
        <p15:guide id="3" orient="horz" pos="136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4926" autoAdjust="0"/>
    <p:restoredTop sz="86323" autoAdjust="0"/>
  </p:normalViewPr>
  <p:slideViewPr>
    <p:cSldViewPr snapToGrid="0" showGuides="1">
      <p:cViewPr varScale="1">
        <p:scale>
          <a:sx n="116" d="100"/>
          <a:sy n="116" d="100"/>
        </p:scale>
        <p:origin x="1230" y="84"/>
      </p:cViewPr>
      <p:guideLst>
        <p:guide orient="horz" pos="1134"/>
        <p:guide pos="1701"/>
        <p:guide orient="horz" pos="1361"/>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5B20C-5F04-4D34-A5D5-D481332F89F4}" type="datetimeFigureOut">
              <a:rPr lang="en-IN" smtClean="0"/>
              <a:pPr/>
              <a:t>03-06-2022</a:t>
            </a:fld>
            <a:endParaRPr lang="en-IN"/>
          </a:p>
        </p:txBody>
      </p:sp>
      <p:sp>
        <p:nvSpPr>
          <p:cNvPr id="4" name="Slide Image Placeholder 3"/>
          <p:cNvSpPr>
            <a:spLocks noGrp="1" noRot="1" noChangeAspect="1"/>
          </p:cNvSpPr>
          <p:nvPr>
            <p:ph type="sldImg" idx="2"/>
          </p:nvPr>
        </p:nvSpPr>
        <p:spPr>
          <a:xfrm>
            <a:off x="1500188" y="1143000"/>
            <a:ext cx="3857625"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70CF69-92D6-4A53-8DBC-2A25A3EDB4F3}" type="slidenum">
              <a:rPr lang="en-IN" smtClean="0"/>
              <a:pPr/>
              <a:t>‹#›</a:t>
            </a:fld>
            <a:endParaRPr lang="en-IN"/>
          </a:p>
        </p:txBody>
      </p:sp>
    </p:spTree>
    <p:extLst>
      <p:ext uri="{BB962C8B-B14F-4D97-AF65-F5344CB8AC3E}">
        <p14:creationId xmlns:p14="http://schemas.microsoft.com/office/powerpoint/2010/main" val="941873288"/>
      </p:ext>
    </p:extLst>
  </p:cSld>
  <p:clrMap bg1="lt1" tx1="dk1" bg2="lt2" tx2="dk2" accent1="accent1" accent2="accent2" accent3="accent3" accent4="accent4" accent5="accent5" accent6="accent6" hlink="hlink" folHlink="folHlink"/>
  <p:notesStyle>
    <a:lvl1pPr marL="0" algn="l" defTabSz="431997" rtl="0" eaLnBrk="1" latinLnBrk="0" hangingPunct="1">
      <a:defRPr sz="567" kern="1200">
        <a:solidFill>
          <a:schemeClr val="tx1"/>
        </a:solidFill>
        <a:latin typeface="+mn-lt"/>
        <a:ea typeface="+mn-ea"/>
        <a:cs typeface="+mn-cs"/>
      </a:defRPr>
    </a:lvl1pPr>
    <a:lvl2pPr marL="215999" algn="l" defTabSz="431997" rtl="0" eaLnBrk="1" latinLnBrk="0" hangingPunct="1">
      <a:defRPr sz="567" kern="1200">
        <a:solidFill>
          <a:schemeClr val="tx1"/>
        </a:solidFill>
        <a:latin typeface="+mn-lt"/>
        <a:ea typeface="+mn-ea"/>
        <a:cs typeface="+mn-cs"/>
      </a:defRPr>
    </a:lvl2pPr>
    <a:lvl3pPr marL="431997" algn="l" defTabSz="431997" rtl="0" eaLnBrk="1" latinLnBrk="0" hangingPunct="1">
      <a:defRPr sz="567" kern="1200">
        <a:solidFill>
          <a:schemeClr val="tx1"/>
        </a:solidFill>
        <a:latin typeface="+mn-lt"/>
        <a:ea typeface="+mn-ea"/>
        <a:cs typeface="+mn-cs"/>
      </a:defRPr>
    </a:lvl3pPr>
    <a:lvl4pPr marL="647996" algn="l" defTabSz="431997" rtl="0" eaLnBrk="1" latinLnBrk="0" hangingPunct="1">
      <a:defRPr sz="567" kern="1200">
        <a:solidFill>
          <a:schemeClr val="tx1"/>
        </a:solidFill>
        <a:latin typeface="+mn-lt"/>
        <a:ea typeface="+mn-ea"/>
        <a:cs typeface="+mn-cs"/>
      </a:defRPr>
    </a:lvl4pPr>
    <a:lvl5pPr marL="863994" algn="l" defTabSz="431997" rtl="0" eaLnBrk="1" latinLnBrk="0" hangingPunct="1">
      <a:defRPr sz="567" kern="1200">
        <a:solidFill>
          <a:schemeClr val="tx1"/>
        </a:solidFill>
        <a:latin typeface="+mn-lt"/>
        <a:ea typeface="+mn-ea"/>
        <a:cs typeface="+mn-cs"/>
      </a:defRPr>
    </a:lvl5pPr>
    <a:lvl6pPr marL="1079993" algn="l" defTabSz="431997" rtl="0" eaLnBrk="1" latinLnBrk="0" hangingPunct="1">
      <a:defRPr sz="567" kern="1200">
        <a:solidFill>
          <a:schemeClr val="tx1"/>
        </a:solidFill>
        <a:latin typeface="+mn-lt"/>
        <a:ea typeface="+mn-ea"/>
        <a:cs typeface="+mn-cs"/>
      </a:defRPr>
    </a:lvl6pPr>
    <a:lvl7pPr marL="1295992" algn="l" defTabSz="431997" rtl="0" eaLnBrk="1" latinLnBrk="0" hangingPunct="1">
      <a:defRPr sz="567" kern="1200">
        <a:solidFill>
          <a:schemeClr val="tx1"/>
        </a:solidFill>
        <a:latin typeface="+mn-lt"/>
        <a:ea typeface="+mn-ea"/>
        <a:cs typeface="+mn-cs"/>
      </a:defRPr>
    </a:lvl7pPr>
    <a:lvl8pPr marL="1511991" algn="l" defTabSz="431997" rtl="0" eaLnBrk="1" latinLnBrk="0" hangingPunct="1">
      <a:defRPr sz="567" kern="1200">
        <a:solidFill>
          <a:schemeClr val="tx1"/>
        </a:solidFill>
        <a:latin typeface="+mn-lt"/>
        <a:ea typeface="+mn-ea"/>
        <a:cs typeface="+mn-cs"/>
      </a:defRPr>
    </a:lvl8pPr>
    <a:lvl9pPr marL="1727990" algn="l" defTabSz="431997" rtl="0" eaLnBrk="1" latinLnBrk="0" hangingPunct="1">
      <a:defRPr sz="56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1</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3</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4</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5</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6</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7</a:t>
            </a:fld>
            <a:endParaRPr lang="en-IN"/>
          </a:p>
        </p:txBody>
      </p:sp>
    </p:spTree>
    <p:extLst>
      <p:ext uri="{BB962C8B-B14F-4D97-AF65-F5344CB8AC3E}">
        <p14:creationId xmlns:p14="http://schemas.microsoft.com/office/powerpoint/2010/main" val="2767757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databridgemarketresearch.com/"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mailto:sales@databridgemarketresearch.com"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05051" y="707193"/>
            <a:ext cx="4590574" cy="1504409"/>
          </a:xfrm>
        </p:spPr>
        <p:txBody>
          <a:bodyPr anchor="b"/>
          <a:lstStyle>
            <a:lvl1pPr algn="ctr">
              <a:defRPr sz="3150"/>
            </a:lvl1pPr>
          </a:lstStyle>
          <a:p>
            <a:r>
              <a:rPr lang="en-US" smtClean="0"/>
              <a:t>Click to edit Master title style</a:t>
            </a:r>
            <a:endParaRPr lang="en-US" dirty="0"/>
          </a:p>
        </p:txBody>
      </p:sp>
      <p:sp>
        <p:nvSpPr>
          <p:cNvPr id="3" name="Subtitle 2"/>
          <p:cNvSpPr>
            <a:spLocks noGrp="1"/>
          </p:cNvSpPr>
          <p:nvPr>
            <p:ph type="subTitle" idx="1"/>
          </p:nvPr>
        </p:nvSpPr>
        <p:spPr>
          <a:xfrm>
            <a:off x="675085" y="2269618"/>
            <a:ext cx="4050506" cy="1043283"/>
          </a:xfrm>
        </p:spPr>
        <p:txBody>
          <a:bodyPr/>
          <a:lstStyle>
            <a:lvl1pPr marL="0" indent="0" algn="ctr">
              <a:buNone/>
              <a:defRPr sz="1260"/>
            </a:lvl1pPr>
            <a:lvl2pPr marL="240030" indent="0" algn="ctr">
              <a:buNone/>
              <a:defRPr sz="1050"/>
            </a:lvl2pPr>
            <a:lvl3pPr marL="480060" indent="0" algn="ctr">
              <a:buNone/>
              <a:defRPr sz="945"/>
            </a:lvl3pPr>
            <a:lvl4pPr marL="720090" indent="0" algn="ctr">
              <a:buNone/>
              <a:defRPr sz="840"/>
            </a:lvl4pPr>
            <a:lvl5pPr marL="960120" indent="0" algn="ctr">
              <a:buNone/>
              <a:defRPr sz="840"/>
            </a:lvl5pPr>
            <a:lvl6pPr marL="1200150" indent="0" algn="ctr">
              <a:buNone/>
              <a:defRPr sz="840"/>
            </a:lvl6pPr>
            <a:lvl7pPr marL="1440180" indent="0" algn="ctr">
              <a:buNone/>
              <a:defRPr sz="840"/>
            </a:lvl7pPr>
            <a:lvl8pPr marL="1680210" indent="0" algn="ctr">
              <a:buNone/>
              <a:defRPr sz="840"/>
            </a:lvl8pPr>
            <a:lvl9pPr marL="1920240" indent="0" algn="ctr">
              <a:buNone/>
              <a:defRPr sz="84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7D90BB-0B62-4582-91BE-8690A58C4181}" type="datetime1">
              <a:rPr lang="en-IN" smtClean="0"/>
              <a:pPr/>
              <a:t>03-06-2022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706280745"/>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1BAA7D-AF54-4F57-8B72-35DE35961BD1}" type="datetime1">
              <a:rPr lang="en-IN" smtClean="0"/>
              <a:pPr/>
              <a:t>03-06-2022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1734897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64859" y="230064"/>
            <a:ext cx="1164521" cy="3661996"/>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71298" y="230064"/>
            <a:ext cx="3426053" cy="366199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252B24-EB8F-4776-88CC-726F24D98919}" type="datetime1">
              <a:rPr lang="en-IN" smtClean="0"/>
              <a:pPr/>
              <a:t>03-06-2022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41049295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Slide">
    <p:bg>
      <p:bgPr>
        <a:blipFill dpi="0" rotWithShape="1">
          <a:blip r:embed="rId2">
            <a:alphaModFix amt="5000"/>
            <a:lum/>
          </a:blip>
          <a:srcRect/>
          <a:stretch>
            <a:fillRect l="2000" t="33000" r="7000" b="23000"/>
          </a:stretch>
        </a:blipFill>
        <a:effectLst/>
      </p:bgPr>
    </p:bg>
    <p:spTree>
      <p:nvGrpSpPr>
        <p:cNvPr id="1" name=""/>
        <p:cNvGrpSpPr/>
        <p:nvPr/>
      </p:nvGrpSpPr>
      <p:grpSpPr>
        <a:xfrm>
          <a:off x="0" y="0"/>
          <a:ext cx="0" cy="0"/>
          <a:chOff x="0" y="0"/>
          <a:chExt cx="0" cy="0"/>
        </a:xfrm>
      </p:grpSpPr>
      <p:sp>
        <p:nvSpPr>
          <p:cNvPr id="8" name="Rectangle 7"/>
          <p:cNvSpPr/>
          <p:nvPr userDrawn="1"/>
        </p:nvSpPr>
        <p:spPr>
          <a:xfrm>
            <a:off x="1" y="4005089"/>
            <a:ext cx="5421432" cy="3594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866"/>
          </a:p>
        </p:txBody>
      </p:sp>
      <p:sp>
        <p:nvSpPr>
          <p:cNvPr id="12" name="Rectangle 11"/>
          <p:cNvSpPr/>
          <p:nvPr userDrawn="1"/>
        </p:nvSpPr>
        <p:spPr>
          <a:xfrm>
            <a:off x="2" y="3"/>
            <a:ext cx="5400675" cy="844690"/>
          </a:xfrm>
          <a:prstGeom prst="rect">
            <a:avLst/>
          </a:prstGeom>
          <a:solidFill>
            <a:srgbClr val="1C47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sz="469"/>
          </a:p>
        </p:txBody>
      </p:sp>
      <p:sp>
        <p:nvSpPr>
          <p:cNvPr id="13" name="Rectangle 6"/>
          <p:cNvSpPr/>
          <p:nvPr userDrawn="1"/>
        </p:nvSpPr>
        <p:spPr>
          <a:xfrm>
            <a:off x="3535754" y="3"/>
            <a:ext cx="1861654" cy="844690"/>
          </a:xfrm>
          <a:custGeom>
            <a:avLst/>
            <a:gdLst>
              <a:gd name="connsiteX0" fmla="*/ 0 w 4708785"/>
              <a:gd name="connsiteY0" fmla="*/ 0 h 1828800"/>
              <a:gd name="connsiteX1" fmla="*/ 4708785 w 4708785"/>
              <a:gd name="connsiteY1" fmla="*/ 0 h 1828800"/>
              <a:gd name="connsiteX2" fmla="*/ 4708785 w 4708785"/>
              <a:gd name="connsiteY2" fmla="*/ 1828800 h 1828800"/>
              <a:gd name="connsiteX3" fmla="*/ 0 w 4708785"/>
              <a:gd name="connsiteY3" fmla="*/ 1828800 h 1828800"/>
              <a:gd name="connsiteX4" fmla="*/ 0 w 4708785"/>
              <a:gd name="connsiteY4" fmla="*/ 0 h 1828800"/>
              <a:gd name="connsiteX0" fmla="*/ 0 w 4708785"/>
              <a:gd name="connsiteY0" fmla="*/ 0 h 1828800"/>
              <a:gd name="connsiteX1" fmla="*/ 4708785 w 4708785"/>
              <a:gd name="connsiteY1" fmla="*/ 0 h 1828800"/>
              <a:gd name="connsiteX2" fmla="*/ 4708785 w 4708785"/>
              <a:gd name="connsiteY2" fmla="*/ 1828800 h 1828800"/>
              <a:gd name="connsiteX3" fmla="*/ 1326776 w 4708785"/>
              <a:gd name="connsiteY3" fmla="*/ 1828800 h 1828800"/>
              <a:gd name="connsiteX4" fmla="*/ 0 w 4708785"/>
              <a:gd name="connsiteY4" fmla="*/ 0 h 1828800"/>
              <a:gd name="connsiteX0" fmla="*/ 0 w 4708785"/>
              <a:gd name="connsiteY0" fmla="*/ 0 h 1828800"/>
              <a:gd name="connsiteX1" fmla="*/ 4708785 w 4708785"/>
              <a:gd name="connsiteY1" fmla="*/ 0 h 1828800"/>
              <a:gd name="connsiteX2" fmla="*/ 4708785 w 4708785"/>
              <a:gd name="connsiteY2" fmla="*/ 1828800 h 1828800"/>
              <a:gd name="connsiteX3" fmla="*/ 899894 w 4708785"/>
              <a:gd name="connsiteY3" fmla="*/ 1828800 h 1828800"/>
              <a:gd name="connsiteX4" fmla="*/ 0 w 4708785"/>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08785" h="1828800">
                <a:moveTo>
                  <a:pt x="0" y="0"/>
                </a:moveTo>
                <a:lnTo>
                  <a:pt x="4708785" y="0"/>
                </a:lnTo>
                <a:lnTo>
                  <a:pt x="4708785" y="1828800"/>
                </a:lnTo>
                <a:lnTo>
                  <a:pt x="899894" y="1828800"/>
                </a:ln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469"/>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47983" y="101261"/>
            <a:ext cx="1496210" cy="611873"/>
          </a:xfrm>
          <a:prstGeom prst="rect">
            <a:avLst/>
          </a:prstGeom>
        </p:spPr>
      </p:pic>
      <p:sp>
        <p:nvSpPr>
          <p:cNvPr id="15" name="TextBox 14"/>
          <p:cNvSpPr txBox="1"/>
          <p:nvPr userDrawn="1"/>
        </p:nvSpPr>
        <p:spPr>
          <a:xfrm>
            <a:off x="-83785" y="4048729"/>
            <a:ext cx="5611913" cy="215444"/>
          </a:xfrm>
          <a:prstGeom prst="rect">
            <a:avLst/>
          </a:prstGeom>
          <a:noFill/>
        </p:spPr>
        <p:txBody>
          <a:bodyPr wrap="square" rtlCol="0" anchor="ctr">
            <a:spAutoFit/>
          </a:bodyPr>
          <a:lstStyle/>
          <a:p>
            <a:pPr marL="0" marR="0" lvl="0" indent="0" algn="ctr" defTabSz="431997" rtl="0" eaLnBrk="1" fontAlgn="auto" latinLnBrk="0" hangingPunct="1">
              <a:lnSpc>
                <a:spcPct val="100000"/>
              </a:lnSpc>
              <a:spcBef>
                <a:spcPts val="0"/>
              </a:spcBef>
              <a:spcAft>
                <a:spcPts val="0"/>
              </a:spcAft>
              <a:buClrTx/>
              <a:buSzTx/>
              <a:buFontTx/>
              <a:buNone/>
              <a:tabLst/>
              <a:defRPr/>
            </a:pPr>
            <a:r>
              <a:rPr lang="en-US" sz="800" b="0" i="0" dirty="0" smtClean="0">
                <a:solidFill>
                  <a:schemeClr val="bg1"/>
                </a:solidFill>
                <a:latin typeface="Franklin Gothic Book" panose="020B0503020102020204" pitchFamily="34" charset="0"/>
                <a:hlinkClick r:id="rId3"/>
              </a:rPr>
              <a:t>databridgemarketresearch.com</a:t>
            </a:r>
            <a:r>
              <a:rPr lang="en-US" sz="800" b="0" i="0" baseline="0" dirty="0" smtClean="0">
                <a:solidFill>
                  <a:schemeClr val="bg1"/>
                </a:solidFill>
                <a:latin typeface="Franklin Gothic Book" panose="020B0503020102020204" pitchFamily="34" charset="0"/>
              </a:rPr>
              <a:t>   </a:t>
            </a:r>
            <a:r>
              <a:rPr lang="en-US" sz="800" b="0" i="0" kern="1200" dirty="0" smtClean="0">
                <a:solidFill>
                  <a:srgbClr val="0000FF"/>
                </a:solidFill>
                <a:latin typeface="Franklin Gothic Book" panose="020B0503020102020204" pitchFamily="34" charset="0"/>
                <a:ea typeface="+mn-ea"/>
                <a:cs typeface="+mn-cs"/>
              </a:rPr>
              <a:t>US : +1-888-387-2818  UK : +44-161-394-0625</a:t>
            </a:r>
            <a:r>
              <a:rPr lang="en-US" sz="800" b="0" i="0" dirty="0" smtClean="0">
                <a:solidFill>
                  <a:srgbClr val="0000FF"/>
                </a:solidFill>
                <a:latin typeface="Franklin Gothic Book" panose="020B0503020102020204" pitchFamily="34" charset="0"/>
              </a:rPr>
              <a:t>   </a:t>
            </a:r>
            <a:r>
              <a:rPr lang="en-US" sz="800" b="0" i="0" dirty="0" smtClean="0">
                <a:solidFill>
                  <a:srgbClr val="0000FF"/>
                </a:solidFill>
                <a:latin typeface="Franklin Gothic Book" panose="020B0503020102020204" pitchFamily="34" charset="0"/>
                <a:hlinkClick r:id="rId4"/>
              </a:rPr>
              <a:t>sales@databridgemarketresearch.com</a:t>
            </a:r>
            <a:endParaRPr lang="en-US" sz="800" b="0" i="0" dirty="0" smtClean="0">
              <a:solidFill>
                <a:srgbClr val="0000FF"/>
              </a:solidFill>
              <a:latin typeface="Franklin Gothic Book" panose="020B0503020102020204" pitchFamily="34" charset="0"/>
            </a:endParaRPr>
          </a:p>
        </p:txBody>
      </p:sp>
    </p:spTree>
    <p:extLst>
      <p:ext uri="{BB962C8B-B14F-4D97-AF65-F5344CB8AC3E}">
        <p14:creationId xmlns:p14="http://schemas.microsoft.com/office/powerpoint/2010/main" val="137122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A6EADB-D99A-496E-AAD7-87AF8398502C}" type="datetime1">
              <a:rPr lang="en-IN" smtClean="0"/>
              <a:pPr/>
              <a:t>03-06-2022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929299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68484" y="1077294"/>
            <a:ext cx="4658082" cy="1797489"/>
          </a:xfrm>
        </p:spPr>
        <p:txBody>
          <a:bodyPr anchor="b"/>
          <a:lstStyle>
            <a:lvl1pPr>
              <a:defRPr sz="3150"/>
            </a:lvl1pPr>
          </a:lstStyle>
          <a:p>
            <a:r>
              <a:rPr lang="en-US" smtClean="0"/>
              <a:t>Click to edit Master title style</a:t>
            </a:r>
            <a:endParaRPr lang="en-US" dirty="0"/>
          </a:p>
        </p:txBody>
      </p:sp>
      <p:sp>
        <p:nvSpPr>
          <p:cNvPr id="3" name="Text Placeholder 2"/>
          <p:cNvSpPr>
            <a:spLocks noGrp="1"/>
          </p:cNvSpPr>
          <p:nvPr>
            <p:ph type="body" idx="1"/>
          </p:nvPr>
        </p:nvSpPr>
        <p:spPr>
          <a:xfrm>
            <a:off x="368484" y="2891788"/>
            <a:ext cx="4658082" cy="945257"/>
          </a:xfrm>
        </p:spPr>
        <p:txBody>
          <a:bodyPr/>
          <a:lstStyle>
            <a:lvl1pPr marL="0" indent="0">
              <a:buNone/>
              <a:defRPr sz="1260">
                <a:solidFill>
                  <a:schemeClr val="tx1"/>
                </a:solidFill>
              </a:defRPr>
            </a:lvl1pPr>
            <a:lvl2pPr marL="240030" indent="0">
              <a:buNone/>
              <a:defRPr sz="1050">
                <a:solidFill>
                  <a:schemeClr val="tx1">
                    <a:tint val="75000"/>
                  </a:schemeClr>
                </a:solidFill>
              </a:defRPr>
            </a:lvl2pPr>
            <a:lvl3pPr marL="480060" indent="0">
              <a:buNone/>
              <a:defRPr sz="945">
                <a:solidFill>
                  <a:schemeClr val="tx1">
                    <a:tint val="75000"/>
                  </a:schemeClr>
                </a:solidFill>
              </a:defRPr>
            </a:lvl3pPr>
            <a:lvl4pPr marL="720090" indent="0">
              <a:buNone/>
              <a:defRPr sz="840">
                <a:solidFill>
                  <a:schemeClr val="tx1">
                    <a:tint val="75000"/>
                  </a:schemeClr>
                </a:solidFill>
              </a:defRPr>
            </a:lvl4pPr>
            <a:lvl5pPr marL="960120" indent="0">
              <a:buNone/>
              <a:defRPr sz="840">
                <a:solidFill>
                  <a:schemeClr val="tx1">
                    <a:tint val="75000"/>
                  </a:schemeClr>
                </a:solidFill>
              </a:defRPr>
            </a:lvl5pPr>
            <a:lvl6pPr marL="1200150" indent="0">
              <a:buNone/>
              <a:defRPr sz="840">
                <a:solidFill>
                  <a:schemeClr val="tx1">
                    <a:tint val="75000"/>
                  </a:schemeClr>
                </a:solidFill>
              </a:defRPr>
            </a:lvl6pPr>
            <a:lvl7pPr marL="1440180" indent="0">
              <a:buNone/>
              <a:defRPr sz="840">
                <a:solidFill>
                  <a:schemeClr val="tx1">
                    <a:tint val="75000"/>
                  </a:schemeClr>
                </a:solidFill>
              </a:defRPr>
            </a:lvl7pPr>
            <a:lvl8pPr marL="1680210" indent="0">
              <a:buNone/>
              <a:defRPr sz="840">
                <a:solidFill>
                  <a:schemeClr val="tx1">
                    <a:tint val="75000"/>
                  </a:schemeClr>
                </a:solidFill>
              </a:defRPr>
            </a:lvl8pPr>
            <a:lvl9pPr marL="1920240" indent="0">
              <a:buNone/>
              <a:defRPr sz="84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86DA55-7DEC-483D-BE0E-F6554114C6E6}" type="datetime1">
              <a:rPr lang="en-IN" smtClean="0"/>
              <a:pPr/>
              <a:t>03-06-2022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574683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71297" y="1150313"/>
            <a:ext cx="2295287" cy="27417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734093" y="1150313"/>
            <a:ext cx="2295287" cy="27417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58B80E5-37A9-46E4-BCA2-DC202B3533A1}" type="datetime1">
              <a:rPr lang="en-IN" smtClean="0"/>
              <a:pPr/>
              <a:t>03-06-2022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760031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72000" y="230064"/>
            <a:ext cx="4658082" cy="83522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72001" y="1059288"/>
            <a:ext cx="2284738" cy="519141"/>
          </a:xfrm>
        </p:spPr>
        <p:txBody>
          <a:bodyPr anchor="b"/>
          <a:lstStyle>
            <a:lvl1pPr marL="0" indent="0">
              <a:buNone/>
              <a:defRPr sz="1260" b="1"/>
            </a:lvl1pPr>
            <a:lvl2pPr marL="240030" indent="0">
              <a:buNone/>
              <a:defRPr sz="1050" b="1"/>
            </a:lvl2pPr>
            <a:lvl3pPr marL="480060" indent="0">
              <a:buNone/>
              <a:defRPr sz="945" b="1"/>
            </a:lvl3pPr>
            <a:lvl4pPr marL="720090" indent="0">
              <a:buNone/>
              <a:defRPr sz="840" b="1"/>
            </a:lvl4pPr>
            <a:lvl5pPr marL="960120" indent="0">
              <a:buNone/>
              <a:defRPr sz="840" b="1"/>
            </a:lvl5pPr>
            <a:lvl6pPr marL="1200150" indent="0">
              <a:buNone/>
              <a:defRPr sz="840" b="1"/>
            </a:lvl6pPr>
            <a:lvl7pPr marL="1440180" indent="0">
              <a:buNone/>
              <a:defRPr sz="840" b="1"/>
            </a:lvl7pPr>
            <a:lvl8pPr marL="1680210" indent="0">
              <a:buNone/>
              <a:defRPr sz="840" b="1"/>
            </a:lvl8pPr>
            <a:lvl9pPr marL="1920240" indent="0">
              <a:buNone/>
              <a:defRPr sz="840" b="1"/>
            </a:lvl9pPr>
          </a:lstStyle>
          <a:p>
            <a:pPr lvl="0"/>
            <a:r>
              <a:rPr lang="en-US" smtClean="0"/>
              <a:t>Click to edit Master text styles</a:t>
            </a:r>
          </a:p>
        </p:txBody>
      </p:sp>
      <p:sp>
        <p:nvSpPr>
          <p:cNvPr id="4" name="Content Placeholder 3"/>
          <p:cNvSpPr>
            <a:spLocks noGrp="1"/>
          </p:cNvSpPr>
          <p:nvPr>
            <p:ph sz="half" idx="2"/>
          </p:nvPr>
        </p:nvSpPr>
        <p:spPr>
          <a:xfrm>
            <a:off x="372001" y="1578429"/>
            <a:ext cx="2284738" cy="2321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734092" y="1059288"/>
            <a:ext cx="2295990" cy="519141"/>
          </a:xfrm>
        </p:spPr>
        <p:txBody>
          <a:bodyPr anchor="b"/>
          <a:lstStyle>
            <a:lvl1pPr marL="0" indent="0">
              <a:buNone/>
              <a:defRPr sz="1260" b="1"/>
            </a:lvl1pPr>
            <a:lvl2pPr marL="240030" indent="0">
              <a:buNone/>
              <a:defRPr sz="1050" b="1"/>
            </a:lvl2pPr>
            <a:lvl3pPr marL="480060" indent="0">
              <a:buNone/>
              <a:defRPr sz="945" b="1"/>
            </a:lvl3pPr>
            <a:lvl4pPr marL="720090" indent="0">
              <a:buNone/>
              <a:defRPr sz="840" b="1"/>
            </a:lvl4pPr>
            <a:lvl5pPr marL="960120" indent="0">
              <a:buNone/>
              <a:defRPr sz="840" b="1"/>
            </a:lvl5pPr>
            <a:lvl6pPr marL="1200150" indent="0">
              <a:buNone/>
              <a:defRPr sz="840" b="1"/>
            </a:lvl6pPr>
            <a:lvl7pPr marL="1440180" indent="0">
              <a:buNone/>
              <a:defRPr sz="840" b="1"/>
            </a:lvl7pPr>
            <a:lvl8pPr marL="1680210" indent="0">
              <a:buNone/>
              <a:defRPr sz="840" b="1"/>
            </a:lvl8pPr>
            <a:lvl9pPr marL="1920240" indent="0">
              <a:buNone/>
              <a:defRPr sz="840" b="1"/>
            </a:lvl9pPr>
          </a:lstStyle>
          <a:p>
            <a:pPr lvl="0"/>
            <a:r>
              <a:rPr lang="en-US" smtClean="0"/>
              <a:t>Click to edit Master text styles</a:t>
            </a:r>
          </a:p>
        </p:txBody>
      </p:sp>
      <p:sp>
        <p:nvSpPr>
          <p:cNvPr id="6" name="Content Placeholder 5"/>
          <p:cNvSpPr>
            <a:spLocks noGrp="1"/>
          </p:cNvSpPr>
          <p:nvPr>
            <p:ph sz="quarter" idx="4"/>
          </p:nvPr>
        </p:nvSpPr>
        <p:spPr>
          <a:xfrm>
            <a:off x="2734092" y="1578429"/>
            <a:ext cx="2295990" cy="2321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E396D29-65BC-434F-BDBF-4F3327BB406C}" type="datetime1">
              <a:rPr lang="en-IN" smtClean="0"/>
              <a:pPr/>
              <a:t>03-06-2022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745409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F479E38-4F00-4C6C-A8A5-D1D00FD1F5E5}" type="datetime1">
              <a:rPr lang="en-IN" smtClean="0"/>
              <a:pPr/>
              <a:t>03-06-2022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2422068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2ABDC8-0286-45D6-98FB-BDC85AEB1CA8}" type="datetime1">
              <a:rPr lang="en-IN" smtClean="0"/>
              <a:pPr/>
              <a:t>03-06-2022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1031984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000" y="288079"/>
            <a:ext cx="1741858" cy="1008274"/>
          </a:xfrm>
        </p:spPr>
        <p:txBody>
          <a:bodyPr anchor="b"/>
          <a:lstStyle>
            <a:lvl1pPr>
              <a:defRPr sz="1680"/>
            </a:lvl1pPr>
          </a:lstStyle>
          <a:p>
            <a:r>
              <a:rPr lang="en-US" smtClean="0"/>
              <a:t>Click to edit Master title style</a:t>
            </a:r>
            <a:endParaRPr lang="en-US" dirty="0"/>
          </a:p>
        </p:txBody>
      </p:sp>
      <p:sp>
        <p:nvSpPr>
          <p:cNvPr id="3" name="Content Placeholder 2"/>
          <p:cNvSpPr>
            <a:spLocks noGrp="1"/>
          </p:cNvSpPr>
          <p:nvPr>
            <p:ph idx="1"/>
          </p:nvPr>
        </p:nvSpPr>
        <p:spPr>
          <a:xfrm>
            <a:off x="2295990" y="622171"/>
            <a:ext cx="2734092" cy="3070835"/>
          </a:xfrm>
        </p:spPr>
        <p:txBody>
          <a:bodyPr/>
          <a:lstStyle>
            <a:lvl1pPr>
              <a:defRPr sz="1680"/>
            </a:lvl1pPr>
            <a:lvl2pPr>
              <a:defRPr sz="1470"/>
            </a:lvl2pPr>
            <a:lvl3pPr>
              <a:defRPr sz="1260"/>
            </a:lvl3pPr>
            <a:lvl4pPr>
              <a:defRPr sz="1050"/>
            </a:lvl4pPr>
            <a:lvl5pPr>
              <a:defRPr sz="1050"/>
            </a:lvl5pPr>
            <a:lvl6pPr>
              <a:defRPr sz="1050"/>
            </a:lvl6pPr>
            <a:lvl7pPr>
              <a:defRPr sz="1050"/>
            </a:lvl7pPr>
            <a:lvl8pPr>
              <a:defRPr sz="1050"/>
            </a:lvl8pPr>
            <a:lvl9pPr>
              <a:defRPr sz="10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72000" y="1296352"/>
            <a:ext cx="1741858" cy="2401654"/>
          </a:xfrm>
        </p:spPr>
        <p:txBody>
          <a:bodyPr/>
          <a:lstStyle>
            <a:lvl1pPr marL="0" indent="0">
              <a:buNone/>
              <a:defRPr sz="840"/>
            </a:lvl1pPr>
            <a:lvl2pPr marL="240030" indent="0">
              <a:buNone/>
              <a:defRPr sz="735"/>
            </a:lvl2pPr>
            <a:lvl3pPr marL="480060" indent="0">
              <a:buNone/>
              <a:defRPr sz="630"/>
            </a:lvl3pPr>
            <a:lvl4pPr marL="720090" indent="0">
              <a:buNone/>
              <a:defRPr sz="525"/>
            </a:lvl4pPr>
            <a:lvl5pPr marL="960120" indent="0">
              <a:buNone/>
              <a:defRPr sz="525"/>
            </a:lvl5pPr>
            <a:lvl6pPr marL="1200150" indent="0">
              <a:buNone/>
              <a:defRPr sz="525"/>
            </a:lvl6pPr>
            <a:lvl7pPr marL="1440180" indent="0">
              <a:buNone/>
              <a:defRPr sz="525"/>
            </a:lvl7pPr>
            <a:lvl8pPr marL="1680210" indent="0">
              <a:buNone/>
              <a:defRPr sz="525"/>
            </a:lvl8pPr>
            <a:lvl9pPr marL="1920240" indent="0">
              <a:buNone/>
              <a:defRPr sz="52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EA0347-EDAE-4122-8257-BF6433FC0D92}" type="datetime1">
              <a:rPr lang="en-IN" smtClean="0"/>
              <a:pPr/>
              <a:t>03-06-2022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574193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000" y="288079"/>
            <a:ext cx="1741858" cy="1008274"/>
          </a:xfrm>
        </p:spPr>
        <p:txBody>
          <a:bodyPr anchor="b"/>
          <a:lstStyle>
            <a:lvl1pPr>
              <a:defRPr sz="168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295990" y="622171"/>
            <a:ext cx="2734092" cy="3070835"/>
          </a:xfrm>
        </p:spPr>
        <p:txBody>
          <a:bodyPr anchor="t"/>
          <a:lstStyle>
            <a:lvl1pPr marL="0" indent="0">
              <a:buNone/>
              <a:defRPr sz="1680"/>
            </a:lvl1pPr>
            <a:lvl2pPr marL="240030" indent="0">
              <a:buNone/>
              <a:defRPr sz="1470"/>
            </a:lvl2pPr>
            <a:lvl3pPr marL="480060" indent="0">
              <a:buNone/>
              <a:defRPr sz="1260"/>
            </a:lvl3pPr>
            <a:lvl4pPr marL="720090" indent="0">
              <a:buNone/>
              <a:defRPr sz="1050"/>
            </a:lvl4pPr>
            <a:lvl5pPr marL="960120" indent="0">
              <a:buNone/>
              <a:defRPr sz="1050"/>
            </a:lvl5pPr>
            <a:lvl6pPr marL="1200150" indent="0">
              <a:buNone/>
              <a:defRPr sz="1050"/>
            </a:lvl6pPr>
            <a:lvl7pPr marL="1440180" indent="0">
              <a:buNone/>
              <a:defRPr sz="1050"/>
            </a:lvl7pPr>
            <a:lvl8pPr marL="1680210" indent="0">
              <a:buNone/>
              <a:defRPr sz="1050"/>
            </a:lvl8pPr>
            <a:lvl9pPr marL="1920240" indent="0">
              <a:buNone/>
              <a:defRPr sz="1050"/>
            </a:lvl9pPr>
          </a:lstStyle>
          <a:p>
            <a:r>
              <a:rPr lang="en-US" smtClean="0"/>
              <a:t>Click icon to add picture</a:t>
            </a:r>
            <a:endParaRPr lang="en-US" dirty="0"/>
          </a:p>
        </p:txBody>
      </p:sp>
      <p:sp>
        <p:nvSpPr>
          <p:cNvPr id="4" name="Text Placeholder 3"/>
          <p:cNvSpPr>
            <a:spLocks noGrp="1"/>
          </p:cNvSpPr>
          <p:nvPr>
            <p:ph type="body" sz="half" idx="2"/>
          </p:nvPr>
        </p:nvSpPr>
        <p:spPr>
          <a:xfrm>
            <a:off x="372000" y="1296352"/>
            <a:ext cx="1741858" cy="2401654"/>
          </a:xfrm>
        </p:spPr>
        <p:txBody>
          <a:bodyPr/>
          <a:lstStyle>
            <a:lvl1pPr marL="0" indent="0">
              <a:buNone/>
              <a:defRPr sz="840"/>
            </a:lvl1pPr>
            <a:lvl2pPr marL="240030" indent="0">
              <a:buNone/>
              <a:defRPr sz="735"/>
            </a:lvl2pPr>
            <a:lvl3pPr marL="480060" indent="0">
              <a:buNone/>
              <a:defRPr sz="630"/>
            </a:lvl3pPr>
            <a:lvl4pPr marL="720090" indent="0">
              <a:buNone/>
              <a:defRPr sz="525"/>
            </a:lvl4pPr>
            <a:lvl5pPr marL="960120" indent="0">
              <a:buNone/>
              <a:defRPr sz="525"/>
            </a:lvl5pPr>
            <a:lvl6pPr marL="1200150" indent="0">
              <a:buNone/>
              <a:defRPr sz="525"/>
            </a:lvl6pPr>
            <a:lvl7pPr marL="1440180" indent="0">
              <a:buNone/>
              <a:defRPr sz="525"/>
            </a:lvl7pPr>
            <a:lvl8pPr marL="1680210" indent="0">
              <a:buNone/>
              <a:defRPr sz="525"/>
            </a:lvl8pPr>
            <a:lvl9pPr marL="1920240" indent="0">
              <a:buNone/>
              <a:defRPr sz="52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73649E-F9DF-48EE-95A7-A897083E4008}" type="datetime1">
              <a:rPr lang="en-IN" smtClean="0"/>
              <a:pPr/>
              <a:t>03-06-2022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050193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71297" y="230064"/>
            <a:ext cx="4658082" cy="8352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71297" y="1150313"/>
            <a:ext cx="4658082" cy="274174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1296" y="4005090"/>
            <a:ext cx="1215152" cy="230063"/>
          </a:xfrm>
          <a:prstGeom prst="rect">
            <a:avLst/>
          </a:prstGeom>
        </p:spPr>
        <p:txBody>
          <a:bodyPr vert="horz" lIns="91440" tIns="45720" rIns="91440" bIns="45720" rtlCol="0" anchor="ctr"/>
          <a:lstStyle>
            <a:lvl1pPr algn="l">
              <a:defRPr sz="630">
                <a:solidFill>
                  <a:schemeClr val="tx1">
                    <a:tint val="75000"/>
                  </a:schemeClr>
                </a:solidFill>
              </a:defRPr>
            </a:lvl1pPr>
          </a:lstStyle>
          <a:p>
            <a:fld id="{C37D90BB-0B62-4582-91BE-8690A58C4181}" type="datetime1">
              <a:rPr lang="en-IN" smtClean="0"/>
              <a:pPr/>
              <a:t>03-06-2022</a:t>
            </a:fld>
            <a:endParaRPr lang="en-IN"/>
          </a:p>
        </p:txBody>
      </p:sp>
      <p:sp>
        <p:nvSpPr>
          <p:cNvPr id="5" name="Footer Placeholder 4"/>
          <p:cNvSpPr>
            <a:spLocks noGrp="1"/>
          </p:cNvSpPr>
          <p:nvPr>
            <p:ph type="ftr" sz="quarter" idx="3"/>
          </p:nvPr>
        </p:nvSpPr>
        <p:spPr>
          <a:xfrm>
            <a:off x="1788974" y="4005090"/>
            <a:ext cx="1822728" cy="230063"/>
          </a:xfrm>
          <a:prstGeom prst="rect">
            <a:avLst/>
          </a:prstGeom>
        </p:spPr>
        <p:txBody>
          <a:bodyPr vert="horz" lIns="91440" tIns="45720" rIns="91440" bIns="45720" rtlCol="0" anchor="ctr"/>
          <a:lstStyle>
            <a:lvl1pPr algn="ctr">
              <a:defRPr sz="63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3814227" y="4005090"/>
            <a:ext cx="1215152" cy="230063"/>
          </a:xfrm>
          <a:prstGeom prst="rect">
            <a:avLst/>
          </a:prstGeom>
        </p:spPr>
        <p:txBody>
          <a:bodyPr vert="horz" lIns="91440" tIns="45720" rIns="91440" bIns="45720" rtlCol="0" anchor="ctr"/>
          <a:lstStyle>
            <a:lvl1pPr algn="r">
              <a:defRPr sz="630">
                <a:solidFill>
                  <a:schemeClr val="tx1">
                    <a:tint val="75000"/>
                  </a:schemeClr>
                </a:solidFill>
              </a:defRPr>
            </a:lvl1pPr>
          </a:lstStyle>
          <a:p>
            <a:fld id="{E07B1083-D4EA-45A6-A454-5DCB5BFF23F8}" type="slidenum">
              <a:rPr lang="en-IN" smtClean="0"/>
              <a:pPr/>
              <a:t>‹#›</a:t>
            </a:fld>
            <a:endParaRPr lang="en-IN"/>
          </a:p>
        </p:txBody>
      </p:sp>
    </p:spTree>
    <p:extLst>
      <p:ext uri="{BB962C8B-B14F-4D97-AF65-F5344CB8AC3E}">
        <p14:creationId xmlns:p14="http://schemas.microsoft.com/office/powerpoint/2010/main" val="211565692"/>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2" r:id="rId12"/>
  </p:sldLayoutIdLst>
  <p:hf hdr="0" ftr="0" dt="0"/>
  <p:txStyles>
    <p:titleStyle>
      <a:lvl1pPr algn="l" defTabSz="480060" rtl="0" eaLnBrk="1" latinLnBrk="0" hangingPunct="1">
        <a:lnSpc>
          <a:spcPct val="90000"/>
        </a:lnSpc>
        <a:spcBef>
          <a:spcPct val="0"/>
        </a:spcBef>
        <a:buNone/>
        <a:defRPr sz="2310" kern="1200">
          <a:solidFill>
            <a:schemeClr val="tx1"/>
          </a:solidFill>
          <a:latin typeface="+mj-lt"/>
          <a:ea typeface="+mj-ea"/>
          <a:cs typeface="+mj-cs"/>
        </a:defRPr>
      </a:lvl1pPr>
    </p:titleStyle>
    <p:bodyStyle>
      <a:lvl1pPr marL="120015" indent="-120015" algn="l" defTabSz="480060" rtl="0" eaLnBrk="1" latinLnBrk="0" hangingPunct="1">
        <a:lnSpc>
          <a:spcPct val="90000"/>
        </a:lnSpc>
        <a:spcBef>
          <a:spcPts val="525"/>
        </a:spcBef>
        <a:buFont typeface="Arial" panose="020B0604020202020204" pitchFamily="34" charset="0"/>
        <a:buChar char="•"/>
        <a:defRPr sz="1470" kern="1200">
          <a:solidFill>
            <a:schemeClr val="tx1"/>
          </a:solidFill>
          <a:latin typeface="+mn-lt"/>
          <a:ea typeface="+mn-ea"/>
          <a:cs typeface="+mn-cs"/>
        </a:defRPr>
      </a:lvl1pPr>
      <a:lvl2pPr marL="360045" indent="-120015" algn="l" defTabSz="480060" rtl="0" eaLnBrk="1" latinLnBrk="0" hangingPunct="1">
        <a:lnSpc>
          <a:spcPct val="90000"/>
        </a:lnSpc>
        <a:spcBef>
          <a:spcPts val="263"/>
        </a:spcBef>
        <a:buFont typeface="Arial" panose="020B0604020202020204" pitchFamily="34" charset="0"/>
        <a:buChar char="•"/>
        <a:defRPr sz="1260" kern="1200">
          <a:solidFill>
            <a:schemeClr val="tx1"/>
          </a:solidFill>
          <a:latin typeface="+mn-lt"/>
          <a:ea typeface="+mn-ea"/>
          <a:cs typeface="+mn-cs"/>
        </a:defRPr>
      </a:lvl2pPr>
      <a:lvl3pPr marL="600075" indent="-120015" algn="l" defTabSz="480060" rtl="0" eaLnBrk="1" latinLnBrk="0" hangingPunct="1">
        <a:lnSpc>
          <a:spcPct val="90000"/>
        </a:lnSpc>
        <a:spcBef>
          <a:spcPts val="263"/>
        </a:spcBef>
        <a:buFont typeface="Arial" panose="020B0604020202020204" pitchFamily="34" charset="0"/>
        <a:buChar char="•"/>
        <a:defRPr sz="1050" kern="1200">
          <a:solidFill>
            <a:schemeClr val="tx1"/>
          </a:solidFill>
          <a:latin typeface="+mn-lt"/>
          <a:ea typeface="+mn-ea"/>
          <a:cs typeface="+mn-cs"/>
        </a:defRPr>
      </a:lvl3pPr>
      <a:lvl4pPr marL="84010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4pPr>
      <a:lvl5pPr marL="108013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5pPr>
      <a:lvl6pPr marL="132016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6pPr>
      <a:lvl7pPr marL="156019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7pPr>
      <a:lvl8pPr marL="180022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8pPr>
      <a:lvl9pPr marL="204025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9pPr>
    </p:bodyStyle>
    <p:otherStyle>
      <a:defPPr>
        <a:defRPr lang="en-US"/>
      </a:defPPr>
      <a:lvl1pPr marL="0" algn="l" defTabSz="480060" rtl="0" eaLnBrk="1" latinLnBrk="0" hangingPunct="1">
        <a:defRPr sz="945" kern="1200">
          <a:solidFill>
            <a:schemeClr val="tx1"/>
          </a:solidFill>
          <a:latin typeface="+mn-lt"/>
          <a:ea typeface="+mn-ea"/>
          <a:cs typeface="+mn-cs"/>
        </a:defRPr>
      </a:lvl1pPr>
      <a:lvl2pPr marL="240030" algn="l" defTabSz="480060" rtl="0" eaLnBrk="1" latinLnBrk="0" hangingPunct="1">
        <a:defRPr sz="945" kern="1200">
          <a:solidFill>
            <a:schemeClr val="tx1"/>
          </a:solidFill>
          <a:latin typeface="+mn-lt"/>
          <a:ea typeface="+mn-ea"/>
          <a:cs typeface="+mn-cs"/>
        </a:defRPr>
      </a:lvl2pPr>
      <a:lvl3pPr marL="480060" algn="l" defTabSz="480060" rtl="0" eaLnBrk="1" latinLnBrk="0" hangingPunct="1">
        <a:defRPr sz="945" kern="1200">
          <a:solidFill>
            <a:schemeClr val="tx1"/>
          </a:solidFill>
          <a:latin typeface="+mn-lt"/>
          <a:ea typeface="+mn-ea"/>
          <a:cs typeface="+mn-cs"/>
        </a:defRPr>
      </a:lvl3pPr>
      <a:lvl4pPr marL="720090" algn="l" defTabSz="480060" rtl="0" eaLnBrk="1" latinLnBrk="0" hangingPunct="1">
        <a:defRPr sz="945" kern="1200">
          <a:solidFill>
            <a:schemeClr val="tx1"/>
          </a:solidFill>
          <a:latin typeface="+mn-lt"/>
          <a:ea typeface="+mn-ea"/>
          <a:cs typeface="+mn-cs"/>
        </a:defRPr>
      </a:lvl4pPr>
      <a:lvl5pPr marL="960120" algn="l" defTabSz="480060" rtl="0" eaLnBrk="1" latinLnBrk="0" hangingPunct="1">
        <a:defRPr sz="945" kern="1200">
          <a:solidFill>
            <a:schemeClr val="tx1"/>
          </a:solidFill>
          <a:latin typeface="+mn-lt"/>
          <a:ea typeface="+mn-ea"/>
          <a:cs typeface="+mn-cs"/>
        </a:defRPr>
      </a:lvl5pPr>
      <a:lvl6pPr marL="1200150" algn="l" defTabSz="480060" rtl="0" eaLnBrk="1" latinLnBrk="0" hangingPunct="1">
        <a:defRPr sz="945" kern="1200">
          <a:solidFill>
            <a:schemeClr val="tx1"/>
          </a:solidFill>
          <a:latin typeface="+mn-lt"/>
          <a:ea typeface="+mn-ea"/>
          <a:cs typeface="+mn-cs"/>
        </a:defRPr>
      </a:lvl6pPr>
      <a:lvl7pPr marL="1440180" algn="l" defTabSz="480060" rtl="0" eaLnBrk="1" latinLnBrk="0" hangingPunct="1">
        <a:defRPr sz="945" kern="1200">
          <a:solidFill>
            <a:schemeClr val="tx1"/>
          </a:solidFill>
          <a:latin typeface="+mn-lt"/>
          <a:ea typeface="+mn-ea"/>
          <a:cs typeface="+mn-cs"/>
        </a:defRPr>
      </a:lvl7pPr>
      <a:lvl8pPr marL="1680210" algn="l" defTabSz="480060" rtl="0" eaLnBrk="1" latinLnBrk="0" hangingPunct="1">
        <a:defRPr sz="945" kern="1200">
          <a:solidFill>
            <a:schemeClr val="tx1"/>
          </a:solidFill>
          <a:latin typeface="+mn-lt"/>
          <a:ea typeface="+mn-ea"/>
          <a:cs typeface="+mn-cs"/>
        </a:defRPr>
      </a:lvl8pPr>
      <a:lvl9pPr marL="1920240" algn="l" defTabSz="480060" rtl="0" eaLnBrk="1" latinLnBrk="0" hangingPunct="1">
        <a:defRPr sz="94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databridgemarketresearch.com/reports/asia-pacific-cardiac-computed-tomography-cct-marke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hyperlink" Target="https://www.databridgemarketresearch.com/reports/asia-pacific-cardiac-computed-tomography-cct-market"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hyperlink" Target="https://www.databridgemarketresearch.com/toc/?dbmr=asia-pacific-cardiac-computed-tomography-cct-market"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databridgemarketresearch.com/inquire-before-buying/?dbmr=asia-pacific-cardiac-computed-tomography-cct-market"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hyperlink" Target="https://www.databridgemarketresearch.com/request-a-sample/?dbmr=asia-pacific-cardiac-computed-tomography-cct-market"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http://databridgemarketresearch.com/about-us/"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hyperlink" Target="mailto:Sopan.gedam@databridgemarketresearch.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1</a:t>
            </a:fld>
            <a:endParaRPr lang="en-IN" sz="787" b="1" dirty="0">
              <a:solidFill>
                <a:schemeClr val="bg1"/>
              </a:solidFill>
              <a:latin typeface="Arial" panose="020B0604020202020204" pitchFamily="34" charset="0"/>
              <a:cs typeface="Arial" panose="020B0604020202020204" pitchFamily="34" charset="0"/>
            </a:endParaRPr>
          </a:p>
        </p:txBody>
      </p:sp>
      <p:sp>
        <p:nvSpPr>
          <p:cNvPr id="5" name="TextBox 4"/>
          <p:cNvSpPr txBox="1"/>
          <p:nvPr/>
        </p:nvSpPr>
        <p:spPr>
          <a:xfrm>
            <a:off x="0" y="0"/>
            <a:ext cx="3552825" cy="830997"/>
          </a:xfrm>
          <a:prstGeom prst="rect">
            <a:avLst/>
          </a:prstGeom>
          <a:noFill/>
        </p:spPr>
        <p:txBody>
          <a:bodyPr wrap="square" rtlCol="0">
            <a:spAutoFit/>
          </a:bodyPr>
          <a:lstStyle/>
          <a:p>
            <a:r>
              <a:rPr lang="en-US" sz="1600" b="1" dirty="0">
                <a:solidFill>
                  <a:schemeClr val="bg1"/>
                </a:solidFill>
              </a:rPr>
              <a:t>Asia-Pacific Cardiac Computed Tomography (CCT) Market – Industry Trends and Forecast to </a:t>
            </a:r>
            <a:r>
              <a:rPr lang="en-US" sz="1600" b="1" dirty="0" smtClean="0">
                <a:solidFill>
                  <a:schemeClr val="bg1"/>
                </a:solidFill>
              </a:rPr>
              <a:t>2028.</a:t>
            </a:r>
            <a:endParaRPr lang="en-US" sz="1600" b="1" dirty="0">
              <a:solidFill>
                <a:schemeClr val="bg1"/>
              </a:solidFill>
            </a:endParaRPr>
          </a:p>
        </p:txBody>
      </p:sp>
      <p:sp>
        <p:nvSpPr>
          <p:cNvPr id="6" name="TextBox 5"/>
          <p:cNvSpPr txBox="1"/>
          <p:nvPr/>
        </p:nvSpPr>
        <p:spPr>
          <a:xfrm>
            <a:off x="176599" y="952831"/>
            <a:ext cx="4972050" cy="2169825"/>
          </a:xfrm>
          <a:prstGeom prst="rect">
            <a:avLst/>
          </a:prstGeom>
          <a:noFill/>
        </p:spPr>
        <p:txBody>
          <a:bodyPr wrap="square" rtlCol="0">
            <a:spAutoFit/>
          </a:bodyPr>
          <a:lstStyle/>
          <a:p>
            <a:pPr algn="just"/>
            <a:r>
              <a:rPr lang="en-US" sz="1300" u="sng" dirty="0">
                <a:hlinkClick r:id="rId3"/>
              </a:rPr>
              <a:t>Asia-Pacific Cardiac Computed Tomography (CCT) </a:t>
            </a:r>
            <a:r>
              <a:rPr lang="en-US" sz="1300" u="sng" dirty="0" smtClean="0">
                <a:hlinkClick r:id="rId3"/>
              </a:rPr>
              <a:t>Market</a:t>
            </a:r>
            <a:r>
              <a:rPr lang="en-US" sz="1300" u="sng" dirty="0" smtClean="0"/>
              <a:t> </a:t>
            </a:r>
            <a:r>
              <a:rPr lang="en-US" sz="1300" dirty="0" smtClean="0"/>
              <a:t>report </a:t>
            </a:r>
            <a:r>
              <a:rPr lang="en-US" sz="1300" dirty="0"/>
              <a:t>is to provide accurate and strategic analysis of the Profile Projectors industry. </a:t>
            </a:r>
            <a:r>
              <a:rPr lang="en-US" sz="1300" dirty="0" smtClean="0"/>
              <a:t>Data </a:t>
            </a:r>
            <a:r>
              <a:rPr lang="en-US" sz="1300" dirty="0"/>
              <a:t>Bridge Market Research has recently published the Global research Report Titled </a:t>
            </a:r>
            <a:r>
              <a:rPr lang="en-US" sz="1300" dirty="0"/>
              <a:t>Asia-Pacific Cardiac Computed Tomography (CCT) </a:t>
            </a:r>
            <a:r>
              <a:rPr lang="en-US" sz="1300" dirty="0" smtClean="0"/>
              <a:t>Market</a:t>
            </a:r>
            <a:r>
              <a:rPr lang="en-US" sz="1300" dirty="0" smtClean="0"/>
              <a:t>. </a:t>
            </a:r>
            <a:r>
              <a:rPr lang="en-US" sz="1300" dirty="0"/>
              <a:t>The study provides an overview of current statistics and future predictions of the </a:t>
            </a:r>
            <a:r>
              <a:rPr lang="en-US" sz="1300" dirty="0"/>
              <a:t>Asia-Pacific Cardiac Computed Tomography (CCT) </a:t>
            </a:r>
            <a:r>
              <a:rPr lang="en-US" sz="1300" dirty="0" smtClean="0"/>
              <a:t>Market. </a:t>
            </a:r>
            <a:r>
              <a:rPr lang="en-US" sz="1300" dirty="0" smtClean="0"/>
              <a:t>The </a:t>
            </a:r>
            <a:r>
              <a:rPr lang="en-US" sz="1300" dirty="0"/>
              <a:t>study highlights a detailed assessment of the Market and displays market sizing trends by revenue &amp; volume (if applicable), current growth factors, expert opinions, facts, and industry validated market development data. </a:t>
            </a:r>
          </a:p>
        </p:txBody>
      </p:sp>
      <p:sp>
        <p:nvSpPr>
          <p:cNvPr id="7" name="TextBox 6"/>
          <p:cNvSpPr txBox="1"/>
          <p:nvPr/>
        </p:nvSpPr>
        <p:spPr>
          <a:xfrm>
            <a:off x="361950" y="3122656"/>
            <a:ext cx="4400550" cy="738664"/>
          </a:xfrm>
          <a:prstGeom prst="rect">
            <a:avLst/>
          </a:prstGeom>
          <a:noFill/>
        </p:spPr>
        <p:txBody>
          <a:bodyPr wrap="square" rtlCol="0">
            <a:spAutoFit/>
          </a:bodyPr>
          <a:lstStyle/>
          <a:p>
            <a:pPr algn="ctr"/>
            <a:r>
              <a:rPr lang="en-US" sz="1400" b="1" dirty="0" smtClean="0"/>
              <a:t>Browse Full Report </a:t>
            </a:r>
            <a:r>
              <a:rPr lang="en-US" sz="1400" b="1" dirty="0" smtClean="0"/>
              <a:t>: </a:t>
            </a:r>
            <a:r>
              <a:rPr lang="en-US" sz="1400" u="sng" dirty="0">
                <a:hlinkClick r:id="rId3"/>
              </a:rPr>
              <a:t>https://www.databridgemarketresearch.com/reports/asia-pacific-cardiac-computed-tomography-cct-market</a:t>
            </a:r>
            <a:endParaRPr lang="en-IN" sz="1400" b="1" dirty="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3748216" cy="830997"/>
          </a:xfrm>
          <a:prstGeom prst="rect">
            <a:avLst/>
          </a:prstGeom>
        </p:spPr>
        <p:txBody>
          <a:bodyPr wrap="square">
            <a:spAutoFit/>
          </a:bodyPr>
          <a:lstStyle/>
          <a:p>
            <a:r>
              <a:rPr lang="en-US" sz="1600" b="1" dirty="0">
                <a:solidFill>
                  <a:schemeClr val="bg1"/>
                </a:solidFill>
              </a:rPr>
              <a:t>Asia-Pacific Cardiac Computed Tomography (CCT) Market – Industry Trends and Forecast to 2028.</a:t>
            </a:r>
            <a:endParaRPr lang="en-US" sz="1600" b="1" dirty="0">
              <a:solidFill>
                <a:schemeClr val="bg1"/>
              </a:solidFill>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373" y="1028825"/>
            <a:ext cx="4741648" cy="2667177"/>
          </a:xfrm>
          <a:prstGeom prst="rect">
            <a:avLst/>
          </a:prstGeom>
        </p:spPr>
      </p:pic>
    </p:spTree>
    <p:extLst>
      <p:ext uri="{BB962C8B-B14F-4D97-AF65-F5344CB8AC3E}">
        <p14:creationId xmlns:p14="http://schemas.microsoft.com/office/powerpoint/2010/main" val="14107511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3</a:t>
            </a:fld>
            <a:endParaRPr lang="en-IN" sz="787" b="1"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161925" y="946949"/>
            <a:ext cx="4972050" cy="2939266"/>
          </a:xfrm>
          <a:prstGeom prst="rect">
            <a:avLst/>
          </a:prstGeom>
          <a:noFill/>
        </p:spPr>
        <p:txBody>
          <a:bodyPr wrap="square" rtlCol="0">
            <a:spAutoFit/>
          </a:bodyPr>
          <a:lstStyle/>
          <a:p>
            <a:pPr algn="just"/>
            <a:r>
              <a:rPr lang="en-US" sz="1300" u="sng" dirty="0">
                <a:hlinkClick r:id="rId3"/>
              </a:rPr>
              <a:t>Asia-Pacific Cardiac Computed Tomography (CCT) Market</a:t>
            </a:r>
            <a:r>
              <a:rPr lang="en-US" sz="1300" u="sng" dirty="0"/>
              <a:t> </a:t>
            </a:r>
            <a:r>
              <a:rPr lang="en-US" sz="1300" dirty="0" smtClean="0"/>
              <a:t>is </a:t>
            </a:r>
            <a:r>
              <a:rPr lang="en-US" sz="1300" dirty="0"/>
              <a:t>expected to be growing at a growth rate of </a:t>
            </a:r>
            <a:r>
              <a:rPr lang="en-US" sz="1300" dirty="0" smtClean="0"/>
              <a:t>6.7</a:t>
            </a:r>
            <a:r>
              <a:rPr lang="en-US" sz="1300" dirty="0" smtClean="0"/>
              <a:t>% </a:t>
            </a:r>
            <a:r>
              <a:rPr lang="en-US" sz="1300" dirty="0"/>
              <a:t>in the forecast period of </a:t>
            </a:r>
            <a:r>
              <a:rPr lang="en-US" sz="1300" dirty="0" smtClean="0"/>
              <a:t>2021 to 2028. </a:t>
            </a:r>
            <a:r>
              <a:rPr lang="en-US" sz="1300" dirty="0"/>
              <a:t>Asia-Pacific Cardiac Computed Tomography (CCT) Market report </a:t>
            </a:r>
            <a:r>
              <a:rPr lang="en-US" sz="1300" dirty="0"/>
              <a:t>analyses the growth, which is currently being growing due to the swiftly increasing construction sector in developing economies</a:t>
            </a:r>
            <a:r>
              <a:rPr lang="en-US" sz="1300" dirty="0" smtClean="0"/>
              <a:t>.</a:t>
            </a:r>
            <a:r>
              <a:rPr lang="en-US" sz="1300" dirty="0"/>
              <a:t> </a:t>
            </a:r>
            <a:endParaRPr lang="en-US" sz="1300" dirty="0" smtClean="0"/>
          </a:p>
          <a:p>
            <a:pPr algn="just"/>
            <a:endParaRPr lang="en-US" sz="1300" dirty="0" smtClean="0"/>
          </a:p>
          <a:p>
            <a:pPr algn="just"/>
            <a:r>
              <a:rPr lang="en-US" sz="1300" dirty="0" smtClean="0"/>
              <a:t>The </a:t>
            </a:r>
            <a:r>
              <a:rPr lang="en-US" sz="1300" dirty="0"/>
              <a:t>report closely examines each segment and its sub-segment futures before looking at the 360-degree view of the market mentioned above. Market forecasts will provide deep insight into industry parameters by accessing growth, consumption, upcoming market trends and various price fluctuations.</a:t>
            </a:r>
          </a:p>
          <a:p>
            <a:pPr algn="ctr"/>
            <a:r>
              <a:rPr lang="en-US" sz="1400" b="1" dirty="0"/>
              <a:t>Get Details TOC </a:t>
            </a:r>
            <a:r>
              <a:rPr lang="en-US" sz="1400" b="1" dirty="0" smtClean="0"/>
              <a:t>: </a:t>
            </a:r>
            <a:r>
              <a:rPr lang="en-US" sz="1400" u="sng" dirty="0">
                <a:hlinkClick r:id="rId4"/>
              </a:rPr>
              <a:t>https://www.databridgemarketresearch.com/toc/?dbmr=asia-pacific-cardiac-computed-tomography-cct-market</a:t>
            </a:r>
            <a:r>
              <a:rPr lang="en-US" sz="1400" dirty="0"/>
              <a:t> </a:t>
            </a:r>
            <a:endParaRPr lang="en-US" sz="1400" dirty="0"/>
          </a:p>
        </p:txBody>
      </p:sp>
      <p:sp>
        <p:nvSpPr>
          <p:cNvPr id="8" name="TextBox 7"/>
          <p:cNvSpPr txBox="1"/>
          <p:nvPr/>
        </p:nvSpPr>
        <p:spPr>
          <a:xfrm>
            <a:off x="161925" y="200025"/>
            <a:ext cx="2895600" cy="369332"/>
          </a:xfrm>
          <a:prstGeom prst="rect">
            <a:avLst/>
          </a:prstGeom>
          <a:noFill/>
        </p:spPr>
        <p:txBody>
          <a:bodyPr wrap="square" rtlCol="0">
            <a:spAutoFit/>
          </a:bodyPr>
          <a:lstStyle/>
          <a:p>
            <a:r>
              <a:rPr lang="en-IN" sz="1800" b="1" dirty="0" smtClean="0">
                <a:solidFill>
                  <a:schemeClr val="bg1"/>
                </a:solidFill>
              </a:rPr>
              <a:t>Report Description</a:t>
            </a:r>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4</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61925" y="190500"/>
            <a:ext cx="3000375" cy="369332"/>
          </a:xfrm>
          <a:prstGeom prst="rect">
            <a:avLst/>
          </a:prstGeom>
          <a:noFill/>
        </p:spPr>
        <p:txBody>
          <a:bodyPr wrap="square" rtlCol="0">
            <a:spAutoFit/>
          </a:bodyPr>
          <a:lstStyle/>
          <a:p>
            <a:r>
              <a:rPr lang="en-IN" sz="1800" b="1" dirty="0" smtClean="0">
                <a:solidFill>
                  <a:schemeClr val="bg1"/>
                </a:solidFill>
              </a:rPr>
              <a:t>Major Key Players</a:t>
            </a:r>
            <a:endParaRPr lang="en-IN" sz="1800" b="1" dirty="0">
              <a:solidFill>
                <a:schemeClr val="bg1"/>
              </a:solidFill>
            </a:endParaRPr>
          </a:p>
        </p:txBody>
      </p:sp>
      <p:sp>
        <p:nvSpPr>
          <p:cNvPr id="5" name="TextBox 4"/>
          <p:cNvSpPr txBox="1"/>
          <p:nvPr/>
        </p:nvSpPr>
        <p:spPr>
          <a:xfrm>
            <a:off x="383702" y="1310512"/>
            <a:ext cx="4705350" cy="1338828"/>
          </a:xfrm>
          <a:prstGeom prst="rect">
            <a:avLst/>
          </a:prstGeom>
          <a:noFill/>
        </p:spPr>
        <p:txBody>
          <a:bodyPr wrap="square" rtlCol="0">
            <a:spAutoFit/>
          </a:bodyPr>
          <a:lstStyle/>
          <a:p>
            <a:r>
              <a:rPr lang="en-IN" sz="1300" b="1" dirty="0" smtClean="0"/>
              <a:t>Some of the major players operating in this market are : </a:t>
            </a:r>
          </a:p>
          <a:p>
            <a:endParaRPr lang="en-IN" sz="1300" b="1" dirty="0" smtClean="0"/>
          </a:p>
          <a:p>
            <a:pPr marL="819446" lvl="3" indent="-171450">
              <a:buFont typeface="Wingdings" panose="05000000000000000000" pitchFamily="2" charset="2"/>
              <a:buChar char="q"/>
            </a:pPr>
            <a:r>
              <a:rPr lang="en-US" sz="1100" dirty="0"/>
              <a:t>Siemens Healthcare GmbH</a:t>
            </a:r>
          </a:p>
          <a:p>
            <a:pPr marL="819446" lvl="3" indent="-171450">
              <a:buFont typeface="Wingdings" panose="05000000000000000000" pitchFamily="2" charset="2"/>
              <a:buChar char="q"/>
            </a:pPr>
            <a:r>
              <a:rPr lang="en-US" sz="1100" dirty="0" err="1"/>
              <a:t>Neusoft</a:t>
            </a:r>
            <a:r>
              <a:rPr lang="en-US" sz="1100" dirty="0"/>
              <a:t> Corporation</a:t>
            </a:r>
          </a:p>
          <a:p>
            <a:pPr marL="819446" lvl="3" indent="-171450">
              <a:buFont typeface="Wingdings" panose="05000000000000000000" pitchFamily="2" charset="2"/>
              <a:buChar char="q"/>
            </a:pPr>
            <a:r>
              <a:rPr lang="en-US" sz="1100" dirty="0"/>
              <a:t>Shenzhen </a:t>
            </a:r>
            <a:r>
              <a:rPr lang="en-US" sz="1100" dirty="0" err="1"/>
              <a:t>Anke</a:t>
            </a:r>
            <a:r>
              <a:rPr lang="en-US" sz="1100" dirty="0"/>
              <a:t> High-tech Co., Ltd.</a:t>
            </a:r>
          </a:p>
          <a:p>
            <a:pPr marL="819446" lvl="3" indent="-171450">
              <a:buFont typeface="Wingdings" panose="05000000000000000000" pitchFamily="2" charset="2"/>
              <a:buChar char="q"/>
            </a:pPr>
            <a:r>
              <a:rPr lang="en-US" sz="1100" dirty="0" err="1"/>
              <a:t>Arineta</a:t>
            </a:r>
            <a:endParaRPr lang="en-US" sz="1100" dirty="0"/>
          </a:p>
          <a:p>
            <a:pPr marL="819446" lvl="3" indent="-171450">
              <a:buFont typeface="Wingdings" panose="05000000000000000000" pitchFamily="2" charset="2"/>
              <a:buChar char="q"/>
            </a:pPr>
            <a:r>
              <a:rPr lang="en-US" sz="1100" dirty="0"/>
              <a:t>CANON MEDICAL SYSTEMS </a:t>
            </a:r>
            <a:r>
              <a:rPr lang="en-US" sz="1100" dirty="0" smtClean="0"/>
              <a:t>CORPORATION</a:t>
            </a:r>
            <a:endParaRPr lang="en-US" sz="1100" dirty="0"/>
          </a:p>
        </p:txBody>
      </p:sp>
      <p:sp>
        <p:nvSpPr>
          <p:cNvPr id="6" name="TextBox 5"/>
          <p:cNvSpPr txBox="1"/>
          <p:nvPr/>
        </p:nvSpPr>
        <p:spPr>
          <a:xfrm>
            <a:off x="171450" y="3020973"/>
            <a:ext cx="5000625" cy="954107"/>
          </a:xfrm>
          <a:prstGeom prst="rect">
            <a:avLst/>
          </a:prstGeom>
          <a:noFill/>
        </p:spPr>
        <p:txBody>
          <a:bodyPr wrap="square" rtlCol="0">
            <a:spAutoFit/>
          </a:bodyPr>
          <a:lstStyle/>
          <a:p>
            <a:pPr algn="ctr"/>
            <a:r>
              <a:rPr lang="en-IN" sz="1400" b="1" dirty="0" smtClean="0"/>
              <a:t>Inquire Before Buying </a:t>
            </a:r>
            <a:r>
              <a:rPr lang="en-IN" sz="1400" b="1" dirty="0"/>
              <a:t>: </a:t>
            </a:r>
            <a:r>
              <a:rPr lang="en-IN" sz="1400" b="1" dirty="0">
                <a:hlinkClick r:id="rId3"/>
              </a:rPr>
              <a:t>https://www.databridgemarketresearch.com/inquire-before-buying/?</a:t>
            </a:r>
            <a:r>
              <a:rPr lang="en-IN" sz="1400" b="1" dirty="0" smtClean="0">
                <a:hlinkClick r:id="rId3"/>
              </a:rPr>
              <a:t>dbmr=asia-pacific-cardiac-computed-tomography-cct-market</a:t>
            </a:r>
            <a:r>
              <a:rPr lang="en-IN" sz="1400" b="1" dirty="0" smtClean="0"/>
              <a:t> </a:t>
            </a:r>
            <a:endParaRPr lang="en-IN" sz="1400" b="1" dirty="0" smtClean="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5</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64306" y="1123544"/>
            <a:ext cx="4938712" cy="1754326"/>
          </a:xfrm>
          <a:prstGeom prst="rect">
            <a:avLst/>
          </a:prstGeom>
          <a:noFill/>
        </p:spPr>
        <p:txBody>
          <a:bodyPr wrap="square" rtlCol="0">
            <a:spAutoFit/>
          </a:bodyPr>
          <a:lstStyle/>
          <a:p>
            <a:pPr marL="171450" indent="-171450" algn="just">
              <a:buFont typeface="Arial" panose="020B0604020202020204" pitchFamily="34" charset="0"/>
              <a:buChar char="•"/>
            </a:pPr>
            <a:r>
              <a:rPr lang="en-US" sz="1200" dirty="0"/>
              <a:t>On the basis of offerings, the cardiac computed tomography (CCT) market is segmented into system, service and software. In 2021, system segment is expected to dominate the market due to increasing prevalence of this various disease type among target population.</a:t>
            </a:r>
          </a:p>
          <a:p>
            <a:pPr marL="171450" indent="-171450" algn="just">
              <a:buFont typeface="Arial" panose="020B0604020202020204" pitchFamily="34" charset="0"/>
              <a:buChar char="•"/>
            </a:pPr>
            <a:r>
              <a:rPr lang="en-US" sz="1200" dirty="0"/>
              <a:t>On the basis of product type, the cardiac computed tomography (CCT) market is segmented into single source CT, dual source cardiac CT and spectral CT. In 2021, single source CT segment is expected to dominate the market because of technological advancement and increasing healthcare expenditure</a:t>
            </a:r>
            <a:r>
              <a:rPr lang="en-US" sz="1200" dirty="0" smtClean="0"/>
              <a:t>.</a:t>
            </a:r>
            <a:endParaRPr lang="en-US" sz="1200" dirty="0"/>
          </a:p>
        </p:txBody>
      </p:sp>
      <p:sp>
        <p:nvSpPr>
          <p:cNvPr id="5" name="TextBox 4"/>
          <p:cNvSpPr txBox="1"/>
          <p:nvPr/>
        </p:nvSpPr>
        <p:spPr>
          <a:xfrm>
            <a:off x="161925" y="200025"/>
            <a:ext cx="2895600" cy="369332"/>
          </a:xfrm>
          <a:prstGeom prst="rect">
            <a:avLst/>
          </a:prstGeom>
          <a:noFill/>
        </p:spPr>
        <p:txBody>
          <a:bodyPr wrap="square" rtlCol="0">
            <a:spAutoFit/>
          </a:bodyPr>
          <a:lstStyle/>
          <a:p>
            <a:r>
              <a:rPr lang="en-IN" sz="1800" b="1" dirty="0" smtClean="0">
                <a:solidFill>
                  <a:schemeClr val="bg1"/>
                </a:solidFill>
              </a:rPr>
              <a:t>Market Segmentation</a:t>
            </a:r>
          </a:p>
        </p:txBody>
      </p:sp>
      <p:sp>
        <p:nvSpPr>
          <p:cNvPr id="7" name="Rectangle 6"/>
          <p:cNvSpPr/>
          <p:nvPr/>
        </p:nvSpPr>
        <p:spPr>
          <a:xfrm>
            <a:off x="227827" y="3062725"/>
            <a:ext cx="4943475" cy="1169551"/>
          </a:xfrm>
          <a:prstGeom prst="rect">
            <a:avLst/>
          </a:prstGeom>
        </p:spPr>
        <p:txBody>
          <a:bodyPr wrap="square">
            <a:spAutoFit/>
          </a:bodyPr>
          <a:lstStyle/>
          <a:p>
            <a:pPr algn="ctr"/>
            <a:r>
              <a:rPr lang="en-US" sz="1400" b="1" dirty="0"/>
              <a:t>Get Exclusive Sample Report</a:t>
            </a:r>
            <a:r>
              <a:rPr lang="en-US" sz="1400" b="1" dirty="0" smtClean="0"/>
              <a:t>: </a:t>
            </a:r>
            <a:r>
              <a:rPr lang="en-US" sz="1400" u="sng" dirty="0">
                <a:hlinkClick r:id="rId3"/>
              </a:rPr>
              <a:t>https://www.databridgemarketresearch.com/request-a-sample/?dbmr=asia-pacific-cardiac-computed-tomography-cct-market</a:t>
            </a:r>
            <a:r>
              <a:rPr lang="en-US" sz="1400" dirty="0"/>
              <a:t> </a:t>
            </a:r>
          </a:p>
          <a:p>
            <a:pPr algn="ctr"/>
            <a:endParaRPr lang="en-US" sz="1400" dirty="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6</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71449" y="933451"/>
            <a:ext cx="5029201" cy="2593018"/>
          </a:xfrm>
          <a:prstGeom prst="rect">
            <a:avLst/>
          </a:prstGeom>
          <a:noFill/>
        </p:spPr>
        <p:txBody>
          <a:bodyPr wrap="square" rtlCol="0">
            <a:spAutoFit/>
          </a:bodyPr>
          <a:lstStyle/>
          <a:p>
            <a:pPr algn="ctr"/>
            <a:r>
              <a:rPr lang="en-IN" sz="1300" b="1" dirty="0" smtClean="0"/>
              <a:t>Based on geography, the market is segmented into five geographical regions</a:t>
            </a:r>
            <a:endParaRPr lang="en-US" sz="1300" b="1" dirty="0" smtClean="0"/>
          </a:p>
          <a:p>
            <a:pPr lvl="3" algn="just">
              <a:lnSpc>
                <a:spcPct val="150000"/>
              </a:lnSpc>
              <a:buFont typeface="Wingdings" pitchFamily="2" charset="2"/>
              <a:buChar char="q"/>
            </a:pPr>
            <a:r>
              <a:rPr lang="en-US" sz="1300" dirty="0" smtClean="0"/>
              <a:t> Canada</a:t>
            </a:r>
            <a:endParaRPr lang="en-IN" sz="1300" dirty="0" smtClean="0"/>
          </a:p>
          <a:p>
            <a:pPr lvl="3" algn="just">
              <a:lnSpc>
                <a:spcPct val="150000"/>
              </a:lnSpc>
              <a:buFont typeface="Wingdings" pitchFamily="2" charset="2"/>
              <a:buChar char="q"/>
            </a:pPr>
            <a:r>
              <a:rPr lang="en-IN" sz="1300" dirty="0" smtClean="0"/>
              <a:t> </a:t>
            </a:r>
            <a:r>
              <a:rPr lang="en-US" sz="1300" dirty="0" smtClean="0"/>
              <a:t>Mexico</a:t>
            </a:r>
            <a:endParaRPr lang="en-IN" sz="1300" dirty="0" smtClean="0"/>
          </a:p>
          <a:p>
            <a:pPr lvl="3" algn="just">
              <a:lnSpc>
                <a:spcPct val="150000"/>
              </a:lnSpc>
              <a:buFont typeface="Wingdings" pitchFamily="2" charset="2"/>
              <a:buChar char="q"/>
            </a:pPr>
            <a:r>
              <a:rPr lang="en-IN" sz="1300" dirty="0" smtClean="0"/>
              <a:t> Belgium</a:t>
            </a:r>
          </a:p>
          <a:p>
            <a:pPr lvl="3" algn="just">
              <a:lnSpc>
                <a:spcPct val="150000"/>
              </a:lnSpc>
              <a:buFont typeface="Wingdings" pitchFamily="2" charset="2"/>
              <a:buChar char="q"/>
            </a:pPr>
            <a:r>
              <a:rPr lang="en-IN" sz="1300" dirty="0" smtClean="0"/>
              <a:t> </a:t>
            </a:r>
            <a:r>
              <a:rPr lang="en-US" sz="1300" dirty="0" smtClean="0"/>
              <a:t>Switzerland</a:t>
            </a:r>
            <a:endParaRPr lang="en-IN" sz="1300" dirty="0" smtClean="0"/>
          </a:p>
          <a:p>
            <a:pPr lvl="3" algn="just">
              <a:lnSpc>
                <a:spcPct val="150000"/>
              </a:lnSpc>
              <a:buFont typeface="Wingdings" pitchFamily="2" charset="2"/>
              <a:buChar char="q"/>
            </a:pPr>
            <a:r>
              <a:rPr lang="en-IN" sz="1300" dirty="0" smtClean="0"/>
              <a:t> </a:t>
            </a:r>
            <a:r>
              <a:rPr lang="en-US" sz="1300" dirty="0" smtClean="0"/>
              <a:t>Europe</a:t>
            </a:r>
            <a:endParaRPr lang="en-IN" sz="1300" dirty="0" smtClean="0"/>
          </a:p>
          <a:p>
            <a:pPr lvl="3" algn="just">
              <a:lnSpc>
                <a:spcPct val="150000"/>
              </a:lnSpc>
              <a:buFont typeface="Wingdings" pitchFamily="2" charset="2"/>
              <a:buChar char="q"/>
            </a:pPr>
            <a:r>
              <a:rPr lang="en-IN" sz="1300" dirty="0" smtClean="0"/>
              <a:t> Africa</a:t>
            </a:r>
          </a:p>
          <a:p>
            <a:pPr lvl="3" algn="just">
              <a:lnSpc>
                <a:spcPct val="150000"/>
              </a:lnSpc>
            </a:pPr>
            <a:endParaRPr lang="en-IN" sz="1300" dirty="0"/>
          </a:p>
        </p:txBody>
      </p:sp>
      <p:sp>
        <p:nvSpPr>
          <p:cNvPr id="5" name="TextBox 4"/>
          <p:cNvSpPr txBox="1"/>
          <p:nvPr/>
        </p:nvSpPr>
        <p:spPr>
          <a:xfrm>
            <a:off x="161925" y="200025"/>
            <a:ext cx="2895600" cy="369332"/>
          </a:xfrm>
          <a:prstGeom prst="rect">
            <a:avLst/>
          </a:prstGeom>
          <a:noFill/>
        </p:spPr>
        <p:txBody>
          <a:bodyPr wrap="square" rtlCol="0">
            <a:spAutoFit/>
          </a:bodyPr>
          <a:lstStyle/>
          <a:p>
            <a:r>
              <a:rPr lang="en-IN" sz="1800" b="1" dirty="0" smtClean="0">
                <a:solidFill>
                  <a:schemeClr val="bg1"/>
                </a:solidFill>
              </a:rPr>
              <a:t>Regional Analysis</a:t>
            </a:r>
            <a:endParaRPr lang="en-IN" sz="1800" b="1" dirty="0">
              <a:solidFill>
                <a:schemeClr val="bg1"/>
              </a:solidFill>
            </a:endParaRPr>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7</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61925" y="190500"/>
            <a:ext cx="3400425" cy="646331"/>
          </a:xfrm>
          <a:prstGeom prst="rect">
            <a:avLst/>
          </a:prstGeom>
          <a:noFill/>
        </p:spPr>
        <p:txBody>
          <a:bodyPr wrap="square" rtlCol="0">
            <a:spAutoFit/>
          </a:bodyPr>
          <a:lstStyle/>
          <a:p>
            <a:pPr algn="ctr"/>
            <a:r>
              <a:rPr lang="en-IN" sz="1800" b="1" dirty="0" smtClean="0">
                <a:solidFill>
                  <a:schemeClr val="bg1"/>
                </a:solidFill>
              </a:rPr>
              <a:t>About Data Bridge Market Research</a:t>
            </a:r>
            <a:endParaRPr lang="en-IN" sz="1800" b="1" dirty="0">
              <a:solidFill>
                <a:schemeClr val="bg1"/>
              </a:solidFill>
            </a:endParaRPr>
          </a:p>
        </p:txBody>
      </p:sp>
      <p:sp>
        <p:nvSpPr>
          <p:cNvPr id="7" name="TextBox 6"/>
          <p:cNvSpPr txBox="1"/>
          <p:nvPr/>
        </p:nvSpPr>
        <p:spPr>
          <a:xfrm>
            <a:off x="228600" y="942975"/>
            <a:ext cx="5048249" cy="3046988"/>
          </a:xfrm>
          <a:prstGeom prst="rect">
            <a:avLst/>
          </a:prstGeom>
          <a:noFill/>
        </p:spPr>
        <p:txBody>
          <a:bodyPr wrap="square" rtlCol="0">
            <a:spAutoFit/>
          </a:bodyPr>
          <a:lstStyle/>
          <a:p>
            <a:pPr algn="ctr"/>
            <a:r>
              <a:rPr lang="en-IN" sz="1200" b="1" dirty="0" smtClean="0"/>
              <a:t>An absolute way to forecast what future holds is to comprehend the trend today!</a:t>
            </a:r>
          </a:p>
          <a:p>
            <a:pPr algn="just"/>
            <a:r>
              <a:rPr lang="en-IN" sz="1200" dirty="0" smtClean="0"/>
              <a:t>Data Bridge Market Research set forth itself as an unconventional and neoteric Market research and consulting firm with unparalleled level of resilience and integrated approaches. We are determined to unearth  the best market opportunities and foster efficient information for your business to thrive in the market. Data Bridge </a:t>
            </a:r>
            <a:r>
              <a:rPr lang="en-IN" sz="1200" dirty="0" err="1" smtClean="0"/>
              <a:t>endeavors</a:t>
            </a:r>
            <a:r>
              <a:rPr lang="en-IN" sz="1200" dirty="0" smtClean="0"/>
              <a:t> to provide appropriate solutions to the complex business challenges and initiates an effortless decision-making process. </a:t>
            </a:r>
          </a:p>
          <a:p>
            <a:pPr algn="just"/>
            <a:endParaRPr lang="en-IN" sz="1200" dirty="0" smtClean="0"/>
          </a:p>
          <a:p>
            <a:pPr algn="just"/>
            <a:r>
              <a:rPr lang="en-IN" sz="1200" b="1" dirty="0" smtClean="0"/>
              <a:t>Read Continue : </a:t>
            </a:r>
            <a:r>
              <a:rPr lang="en-IN" sz="1200" b="1" dirty="0" smtClean="0">
                <a:hlinkClick r:id="rId3"/>
              </a:rPr>
              <a:t>http://databridgemarketresearch.com/about-us/</a:t>
            </a:r>
            <a:r>
              <a:rPr lang="en-IN" sz="1200" b="1" dirty="0" smtClean="0"/>
              <a:t> </a:t>
            </a:r>
            <a:endParaRPr lang="en-US" sz="1200" b="1" dirty="0" smtClean="0"/>
          </a:p>
          <a:p>
            <a:pPr algn="just"/>
            <a:endParaRPr lang="en-US" sz="1200" dirty="0" smtClean="0"/>
          </a:p>
          <a:p>
            <a:r>
              <a:rPr lang="en-US" sz="1200" b="1" dirty="0" smtClean="0"/>
              <a:t>Contact Us : </a:t>
            </a:r>
            <a:br>
              <a:rPr lang="en-US" sz="1200" b="1" dirty="0" smtClean="0"/>
            </a:br>
            <a:r>
              <a:rPr lang="en-US" sz="1200" b="1" dirty="0" err="1" smtClean="0"/>
              <a:t>Sopan</a:t>
            </a:r>
            <a:r>
              <a:rPr lang="en-US" sz="1200" b="1" dirty="0" smtClean="0"/>
              <a:t> </a:t>
            </a:r>
            <a:r>
              <a:rPr lang="en-US" sz="1200" b="1" dirty="0" err="1" smtClean="0"/>
              <a:t>Gedam</a:t>
            </a:r>
            <a:endParaRPr lang="en-US" sz="1200" b="1" dirty="0"/>
          </a:p>
          <a:p>
            <a:r>
              <a:rPr lang="en-US" sz="1200" dirty="0">
                <a:hlinkClick r:id="rId4"/>
              </a:rPr>
              <a:t>Sopan.gedam@databridgemarketresearch.com</a:t>
            </a:r>
            <a:endParaRPr lang="en-US" sz="1200" dirty="0"/>
          </a:p>
          <a:p>
            <a:endParaRPr lang="en-IN" sz="1200" dirty="0" smtClean="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804</TotalTime>
  <Words>496</Words>
  <Application>Microsoft Office PowerPoint</Application>
  <PresentationFormat>Custom</PresentationFormat>
  <Paragraphs>50</Paragraphs>
  <Slides>7</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Franklin Gothic Book</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Sachin</dc:creator>
  <cp:lastModifiedBy>Smriti Verma</cp:lastModifiedBy>
  <cp:revision>120</cp:revision>
  <dcterms:created xsi:type="dcterms:W3CDTF">2017-06-09T12:52:16Z</dcterms:created>
  <dcterms:modified xsi:type="dcterms:W3CDTF">2022-06-03T13:28:05Z</dcterms:modified>
</cp:coreProperties>
</file>