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  <p:sldId id="258" r:id="rId3"/>
    <p:sldId id="283" r:id="rId4"/>
    <p:sldId id="257" r:id="rId5"/>
    <p:sldId id="265" r:id="rId6"/>
    <p:sldId id="266" r:id="rId7"/>
    <p:sldId id="267" r:id="rId8"/>
    <p:sldId id="270" r:id="rId9"/>
    <p:sldId id="271" r:id="rId10"/>
    <p:sldId id="272" r:id="rId11"/>
    <p:sldId id="273" r:id="rId12"/>
    <p:sldId id="274" r:id="rId13"/>
    <p:sldId id="278" r:id="rId14"/>
    <p:sldId id="275" r:id="rId15"/>
    <p:sldId id="276" r:id="rId16"/>
    <p:sldId id="277" r:id="rId17"/>
    <p:sldId id="259" r:id="rId18"/>
    <p:sldId id="262" r:id="rId19"/>
    <p:sldId id="279" r:id="rId20"/>
    <p:sldId id="260" r:id="rId21"/>
    <p:sldId id="263" r:id="rId22"/>
    <p:sldId id="280" r:id="rId23"/>
    <p:sldId id="261" r:id="rId24"/>
    <p:sldId id="264" r:id="rId25"/>
    <p:sldId id="281" r:id="rId26"/>
    <p:sldId id="282" r:id="rId2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92" d="100"/>
          <a:sy n="92" d="100"/>
        </p:scale>
        <p:origin x="-157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printerSettings" Target="printerSettings/printerSettings1.bin"/><Relationship Id="rId29" Type="http://schemas.openxmlformats.org/officeDocument/2006/relationships/presProps" Target="presProps.xml"/><Relationship Id="rId30" Type="http://schemas.openxmlformats.org/officeDocument/2006/relationships/viewProps" Target="viewProps.xml"/><Relationship Id="rId31" Type="http://schemas.openxmlformats.org/officeDocument/2006/relationships/theme" Target="theme/theme1.xml"/><Relationship Id="rId3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F24ABF7-5ECA-D84B-97B9-524EC60B70E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060155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B21B87A-D8CD-3D43-8C56-59025DC4976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46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09DCA229-B5D6-8B48-8380-90770DB90DA8}" type="datetimeFigureOut">
              <a:rPr lang="en-US" smtClean="0"/>
              <a:t>4/25/18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FD9332C8-9E61-4C46-90B8-EBD138B1696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GI emergencies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Hitting the high points,</a:t>
            </a:r>
          </a:p>
          <a:p>
            <a:r>
              <a:rPr lang="en-US" dirty="0"/>
              <a:t>b</a:t>
            </a:r>
            <a:r>
              <a:rPr lang="en-US" dirty="0" smtClean="0"/>
              <a:t>y Meredith Greer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533521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 noChangeArrowheads="1"/>
          </p:cNvSpPr>
          <p:nvPr>
            <p:ph type="title"/>
          </p:nvPr>
        </p:nvSpPr>
        <p:spPr>
          <a:xfrm>
            <a:off x="1043490" y="667825"/>
            <a:ext cx="7024744" cy="1143000"/>
          </a:xfrm>
        </p:spPr>
        <p:txBody>
          <a:bodyPr>
            <a:normAutofit/>
          </a:bodyPr>
          <a:lstStyle/>
          <a:p>
            <a:pPr eaLnBrk="1" hangingPunct="1"/>
            <a:r>
              <a:rPr lang="en-US" sz="4000" dirty="0" smtClean="0">
                <a:latin typeface="+mn-lt"/>
                <a:cs typeface="Arial" charset="0"/>
              </a:rPr>
              <a:t>Fix the other stuff!</a:t>
            </a:r>
            <a:endParaRPr lang="en-US" sz="4000" dirty="0">
              <a:latin typeface="+mn-lt"/>
              <a:cs typeface="Arial" charset="0"/>
            </a:endParaRPr>
          </a:p>
        </p:txBody>
      </p:sp>
      <p:sp>
        <p:nvSpPr>
          <p:cNvPr id="23554" name="Rectangle 4"/>
          <p:cNvSpPr>
            <a:spLocks noGrp="1" noChangeArrowheads="1"/>
          </p:cNvSpPr>
          <p:nvPr>
            <p:ph type="body" sz="half" idx="4294967295"/>
          </p:nvPr>
        </p:nvSpPr>
        <p:spPr>
          <a:xfrm>
            <a:off x="711204" y="1981200"/>
            <a:ext cx="4038600" cy="4038600"/>
          </a:xfrm>
          <a:prstGeom prst="rect">
            <a:avLst/>
          </a:prstGeom>
        </p:spPr>
        <p:txBody>
          <a:bodyPr/>
          <a:lstStyle/>
          <a:p>
            <a:pPr eaLnBrk="1" hangingPunct="1"/>
            <a:r>
              <a:rPr lang="en-US" sz="2400" dirty="0" smtClean="0">
                <a:cs typeface="Arial" charset="0"/>
              </a:rPr>
              <a:t>Cardio</a:t>
            </a:r>
            <a:endParaRPr lang="en-US" sz="2400" dirty="0">
              <a:cs typeface="Arial" charset="0"/>
            </a:endParaRPr>
          </a:p>
          <a:p>
            <a:pPr eaLnBrk="1" hangingPunct="1">
              <a:buFontTx/>
              <a:buNone/>
            </a:pPr>
            <a:r>
              <a:rPr lang="en-US" sz="1800" dirty="0" err="1" smtClean="0">
                <a:cs typeface="Arial" charset="0"/>
              </a:rPr>
              <a:t>Levophed</a:t>
            </a:r>
            <a:r>
              <a:rPr lang="en-US" sz="1800" dirty="0" smtClean="0">
                <a:cs typeface="Arial" charset="0"/>
              </a:rPr>
              <a:t>! </a:t>
            </a:r>
            <a:r>
              <a:rPr lang="en-US" sz="1800" dirty="0" err="1" smtClean="0">
                <a:cs typeface="Arial" charset="0"/>
              </a:rPr>
              <a:t>Levophed</a:t>
            </a:r>
            <a:r>
              <a:rPr lang="en-US" sz="1800" dirty="0" smtClean="0">
                <a:cs typeface="Arial" charset="0"/>
              </a:rPr>
              <a:t>!</a:t>
            </a:r>
          </a:p>
          <a:p>
            <a:pPr eaLnBrk="1" hangingPunct="1">
              <a:buFontTx/>
              <a:buNone/>
            </a:pPr>
            <a:r>
              <a:rPr lang="en-US" sz="1800" dirty="0" smtClean="0">
                <a:cs typeface="Arial" charset="0"/>
              </a:rPr>
              <a:t>Agents </a:t>
            </a:r>
            <a:r>
              <a:rPr lang="en-US" sz="1800" dirty="0">
                <a:cs typeface="Arial" charset="0"/>
              </a:rPr>
              <a:t>that have </a:t>
            </a:r>
            <a:r>
              <a:rPr lang="en-US" sz="1800" dirty="0" smtClean="0">
                <a:cs typeface="Arial" charset="0"/>
              </a:rPr>
              <a:t>more B2 </a:t>
            </a:r>
            <a:r>
              <a:rPr lang="en-US" sz="1800" dirty="0">
                <a:cs typeface="Arial" charset="0"/>
              </a:rPr>
              <a:t>agonist activity, such as dopamine, should be avoided because they can cause splanchnic vasodilation</a:t>
            </a:r>
            <a:r>
              <a:rPr lang="en-US" sz="1600" dirty="0" smtClean="0">
                <a:cs typeface="Arial" charset="0"/>
              </a:rPr>
              <a:t>.</a:t>
            </a:r>
            <a:endParaRPr lang="en-US" sz="1600" dirty="0">
              <a:cs typeface="Arial" charset="0"/>
            </a:endParaRPr>
          </a:p>
          <a:p>
            <a:pPr eaLnBrk="1" hangingPunct="1"/>
            <a:r>
              <a:rPr lang="en-US" sz="2400" dirty="0" smtClean="0">
                <a:cs typeface="Arial" charset="0"/>
              </a:rPr>
              <a:t>Infectious</a:t>
            </a:r>
          </a:p>
          <a:p>
            <a:pPr eaLnBrk="1" hangingPunct="1">
              <a:buFontTx/>
              <a:buNone/>
            </a:pPr>
            <a:r>
              <a:rPr lang="en-US" sz="1800" dirty="0" smtClean="0">
                <a:cs typeface="Arial" charset="0"/>
              </a:rPr>
              <a:t>Ceftriaxone! Ceftriaxone!</a:t>
            </a:r>
          </a:p>
          <a:p>
            <a:pPr eaLnBrk="1" hangingPunct="1">
              <a:buFontTx/>
              <a:buNone/>
            </a:pPr>
            <a:r>
              <a:rPr lang="en-US" sz="1800" dirty="0" smtClean="0">
                <a:cs typeface="Arial" charset="0"/>
              </a:rPr>
              <a:t>The presence of infection is associated with </a:t>
            </a:r>
            <a:r>
              <a:rPr lang="en-US" sz="1800" dirty="0" err="1" smtClean="0">
                <a:cs typeface="Arial" charset="0"/>
              </a:rPr>
              <a:t>rebleeding</a:t>
            </a:r>
            <a:r>
              <a:rPr lang="en-US" sz="1800" dirty="0" smtClean="0">
                <a:cs typeface="Arial" charset="0"/>
              </a:rPr>
              <a:t> owing to the induction of </a:t>
            </a:r>
            <a:r>
              <a:rPr lang="en-US" sz="1800" dirty="0" err="1" smtClean="0">
                <a:cs typeface="Arial" charset="0"/>
              </a:rPr>
              <a:t>hyperdynamic</a:t>
            </a:r>
            <a:r>
              <a:rPr lang="en-US" sz="1800" dirty="0" smtClean="0">
                <a:cs typeface="Arial" charset="0"/>
              </a:rPr>
              <a:t> circulation and increased portal pressure.</a:t>
            </a:r>
            <a:endParaRPr lang="en-US" sz="1800" dirty="0">
              <a:cs typeface="Arial" charset="0"/>
            </a:endParaRPr>
          </a:p>
        </p:txBody>
      </p:sp>
      <p:sp>
        <p:nvSpPr>
          <p:cNvPr id="23555" name="Rectangle 6"/>
          <p:cNvSpPr>
            <a:spLocks noGrp="1" noChangeArrowheads="1"/>
          </p:cNvSpPr>
          <p:nvPr>
            <p:ph type="body" sz="half" idx="4294967295"/>
          </p:nvPr>
        </p:nvSpPr>
        <p:spPr>
          <a:xfrm>
            <a:off x="4902204" y="2480733"/>
            <a:ext cx="4038600" cy="3276600"/>
          </a:xfrm>
          <a:prstGeom prst="rect">
            <a:avLst/>
          </a:prstGeom>
        </p:spPr>
        <p:txBody>
          <a:bodyPr/>
          <a:lstStyle/>
          <a:p>
            <a:pPr eaLnBrk="1" hangingPunct="1"/>
            <a:r>
              <a:rPr lang="en-US" sz="2400" dirty="0">
                <a:cs typeface="Arial" charset="0"/>
              </a:rPr>
              <a:t>Hematologic</a:t>
            </a:r>
          </a:p>
          <a:p>
            <a:pPr eaLnBrk="1" hangingPunct="1">
              <a:buFontTx/>
              <a:buNone/>
            </a:pPr>
            <a:r>
              <a:rPr lang="en-US" sz="1800" dirty="0" smtClean="0">
                <a:cs typeface="Arial" charset="0"/>
              </a:rPr>
              <a:t>FFP! FFP! </a:t>
            </a:r>
            <a:r>
              <a:rPr lang="en-US" sz="1800" dirty="0" err="1" smtClean="0">
                <a:cs typeface="Arial" charset="0"/>
              </a:rPr>
              <a:t>Cryo</a:t>
            </a:r>
            <a:r>
              <a:rPr lang="en-US" sz="1800" dirty="0" smtClean="0">
                <a:cs typeface="Arial" charset="0"/>
              </a:rPr>
              <a:t> &gt;100.</a:t>
            </a:r>
          </a:p>
          <a:p>
            <a:pPr eaLnBrk="1" hangingPunct="1">
              <a:buFontTx/>
              <a:buNone/>
            </a:pPr>
            <a:r>
              <a:rPr lang="en-US" sz="1800" dirty="0" err="1" smtClean="0">
                <a:cs typeface="Arial" charset="0"/>
              </a:rPr>
              <a:t>Kcentra</a:t>
            </a:r>
            <a:r>
              <a:rPr lang="en-US" sz="1800" dirty="0" smtClean="0">
                <a:cs typeface="Arial" charset="0"/>
              </a:rPr>
              <a:t> if on Warfarin too.</a:t>
            </a:r>
          </a:p>
          <a:p>
            <a:pPr eaLnBrk="1" hangingPunct="1">
              <a:buFontTx/>
              <a:buNone/>
            </a:pPr>
            <a:r>
              <a:rPr lang="en-US" sz="1800" dirty="0" smtClean="0">
                <a:cs typeface="Arial" charset="0"/>
              </a:rPr>
              <a:t>Platelets &gt;50.</a:t>
            </a:r>
            <a:endParaRPr lang="en-US" sz="1800" dirty="0">
              <a:cs typeface="Arial" charset="0"/>
            </a:endParaRPr>
          </a:p>
          <a:p>
            <a:pPr eaLnBrk="1" hangingPunct="1">
              <a:buFontTx/>
              <a:buNone/>
            </a:pPr>
            <a:endParaRPr lang="en-US" sz="2400" dirty="0">
              <a:cs typeface="Arial" charset="0"/>
            </a:endParaRPr>
          </a:p>
          <a:p>
            <a:pPr eaLnBrk="1" hangingPunct="1"/>
            <a:r>
              <a:rPr lang="en-US" sz="2400" dirty="0">
                <a:cs typeface="Arial" charset="0"/>
              </a:rPr>
              <a:t>Neurologic</a:t>
            </a:r>
          </a:p>
          <a:p>
            <a:pPr eaLnBrk="1" hangingPunct="1">
              <a:buFontTx/>
              <a:buNone/>
            </a:pPr>
            <a:r>
              <a:rPr lang="en-US" sz="1800" dirty="0" smtClean="0">
                <a:cs typeface="Arial" charset="0"/>
              </a:rPr>
              <a:t>Lactulose! Lactulose!</a:t>
            </a:r>
          </a:p>
          <a:p>
            <a:pPr eaLnBrk="1" hangingPunct="1">
              <a:buFontTx/>
              <a:buNone/>
            </a:pPr>
            <a:r>
              <a:rPr lang="en-US" sz="1800" dirty="0" smtClean="0">
                <a:cs typeface="Arial" charset="0"/>
              </a:rPr>
              <a:t>HD/CRRT if needed (uremia).</a:t>
            </a:r>
          </a:p>
          <a:p>
            <a:pPr eaLnBrk="1" hangingPunct="1">
              <a:buFontTx/>
              <a:buNone/>
            </a:pPr>
            <a:r>
              <a:rPr lang="en-US" sz="1800" dirty="0" smtClean="0">
                <a:cs typeface="Arial" charset="0"/>
              </a:rPr>
              <a:t>Protect the airway and tube if</a:t>
            </a:r>
          </a:p>
          <a:p>
            <a:pPr eaLnBrk="1" hangingPunct="1">
              <a:buFontTx/>
              <a:buNone/>
            </a:pPr>
            <a:r>
              <a:rPr lang="en-US" sz="1800" dirty="0" smtClean="0">
                <a:cs typeface="Arial" charset="0"/>
              </a:rPr>
              <a:t>you have to.</a:t>
            </a:r>
            <a:endParaRPr lang="en-US" sz="1800" dirty="0">
              <a:cs typeface="Arial" charset="0"/>
            </a:endParaRPr>
          </a:p>
          <a:p>
            <a:pPr eaLnBrk="1" hangingPunct="1"/>
            <a:endParaRPr lang="en-US" sz="2400" dirty="0">
              <a:cs typeface="Arial" charset="0"/>
            </a:endParaRPr>
          </a:p>
        </p:txBody>
      </p:sp>
      <p:sp>
        <p:nvSpPr>
          <p:cNvPr id="23556" name="Text Box 7"/>
          <p:cNvSpPr txBox="1">
            <a:spLocks noChangeArrowheads="1"/>
          </p:cNvSpPr>
          <p:nvPr/>
        </p:nvSpPr>
        <p:spPr bwMode="auto">
          <a:xfrm>
            <a:off x="685800" y="5486400"/>
            <a:ext cx="184150" cy="701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3200">
                <a:solidFill>
                  <a:schemeClr val="tx1"/>
                </a:solidFill>
                <a:latin typeface="Arial" charset="0"/>
                <a:ea typeface="ＭＳ Ｐゴシック" charset="0"/>
                <a:cs typeface="Arial" charset="0"/>
              </a:defRPr>
            </a:lvl1pPr>
            <a:lvl2pPr>
              <a:defRPr sz="2800"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2pPr>
            <a:lvl3pPr>
              <a:defRPr sz="2400"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3pPr>
            <a:lvl4pPr>
              <a:defRPr sz="2000"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4pPr>
            <a:lvl5pPr>
              <a:defRPr sz="2000"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5pPr>
            <a:lvl6pPr eaLnBrk="0" hangingPunct="0">
              <a:defRPr sz="2000"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6pPr>
            <a:lvl7pPr eaLnBrk="0" hangingPunct="0">
              <a:defRPr sz="2000"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7pPr>
            <a:lvl8pPr eaLnBrk="0" hangingPunct="0">
              <a:defRPr sz="2000"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8pPr>
            <a:lvl9pPr eaLnBrk="0" hangingPunct="0">
              <a:defRPr sz="2000"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9pPr>
          </a:lstStyle>
          <a:p>
            <a:pPr eaLnBrk="1" hangingPunct="1"/>
            <a:endParaRPr lang="en-US" sz="4000"/>
          </a:p>
        </p:txBody>
      </p:sp>
    </p:spTree>
    <p:extLst>
      <p:ext uri="{BB962C8B-B14F-4D97-AF65-F5344CB8AC3E}">
        <p14:creationId xmlns:p14="http://schemas.microsoft.com/office/powerpoint/2010/main" val="334113967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Stuff to know to ask for?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TIPS</a:t>
            </a:r>
          </a:p>
          <a:p>
            <a:pPr lvl="1"/>
            <a:r>
              <a:rPr lang="en-US" dirty="0" err="1" smtClean="0"/>
              <a:t>Transjugular</a:t>
            </a:r>
            <a:r>
              <a:rPr lang="en-US" dirty="0" smtClean="0"/>
              <a:t> intrahepatic </a:t>
            </a:r>
            <a:r>
              <a:rPr lang="en-US" dirty="0" err="1" smtClean="0"/>
              <a:t>portosystemic</a:t>
            </a:r>
            <a:r>
              <a:rPr lang="en-US" dirty="0" smtClean="0"/>
              <a:t> shunt?</a:t>
            </a:r>
          </a:p>
          <a:p>
            <a:pPr lvl="1"/>
            <a:r>
              <a:rPr lang="en-US" dirty="0" smtClean="0"/>
              <a:t>Indications?</a:t>
            </a:r>
          </a:p>
          <a:p>
            <a:pPr lvl="1"/>
            <a:r>
              <a:rPr lang="en-US" dirty="0" smtClean="0"/>
              <a:t>Contraindications?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4"/>
          </p:nvPr>
        </p:nvSpPr>
        <p:spPr>
          <a:xfrm>
            <a:off x="4645152" y="2292264"/>
            <a:ext cx="3419856" cy="3493008"/>
          </a:xfrm>
        </p:spPr>
        <p:txBody>
          <a:bodyPr/>
          <a:lstStyle/>
          <a:p>
            <a:r>
              <a:rPr lang="en-US" dirty="0" smtClean="0"/>
              <a:t>Blakemore</a:t>
            </a:r>
          </a:p>
          <a:p>
            <a:pPr lvl="1"/>
            <a:r>
              <a:rPr lang="en-US" dirty="0" smtClean="0"/>
              <a:t>Essentially a large tube that helps you </a:t>
            </a:r>
            <a:r>
              <a:rPr lang="en-US" dirty="0" err="1" smtClean="0"/>
              <a:t>tamponade</a:t>
            </a:r>
            <a:r>
              <a:rPr lang="en-US" dirty="0" smtClean="0"/>
              <a:t> the stomach and esophagus to stop the bleeding</a:t>
            </a:r>
          </a:p>
          <a:p>
            <a:pPr lvl="1"/>
            <a:r>
              <a:rPr lang="en-US" dirty="0" smtClean="0"/>
              <a:t>DO NOT DO THIS YOURSELF!!!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6416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62"/>
          <p:cNvSpPr>
            <a:spLocks noGrp="1" noChangeArrowheads="1"/>
          </p:cNvSpPr>
          <p:nvPr>
            <p:ph type="title"/>
          </p:nvPr>
        </p:nvSpPr>
        <p:spPr>
          <a:xfrm>
            <a:off x="524938" y="266697"/>
            <a:ext cx="8229600" cy="1143000"/>
          </a:xfrm>
        </p:spPr>
        <p:txBody>
          <a:bodyPr/>
          <a:lstStyle/>
          <a:p>
            <a:pPr eaLnBrk="1" hangingPunct="1"/>
            <a:r>
              <a:rPr lang="en-US" dirty="0" smtClean="0">
                <a:latin typeface="+mn-lt"/>
                <a:cs typeface="Arial" charset="0"/>
              </a:rPr>
              <a:t>Lower</a:t>
            </a:r>
            <a:r>
              <a:rPr lang="en-US" sz="4000" dirty="0" smtClean="0">
                <a:latin typeface="+mn-lt"/>
                <a:cs typeface="Arial" charset="0"/>
              </a:rPr>
              <a:t> </a:t>
            </a:r>
            <a:r>
              <a:rPr lang="en-US" sz="4000" dirty="0">
                <a:latin typeface="+mn-lt"/>
                <a:cs typeface="Arial" charset="0"/>
              </a:rPr>
              <a:t>GI bleed</a:t>
            </a:r>
          </a:p>
        </p:txBody>
      </p:sp>
      <p:graphicFrame>
        <p:nvGraphicFramePr>
          <p:cNvPr id="45143" name="Group 8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1563289"/>
              </p:ext>
            </p:extLst>
          </p:nvPr>
        </p:nvGraphicFramePr>
        <p:xfrm>
          <a:off x="546105" y="1409697"/>
          <a:ext cx="8068733" cy="5157134"/>
        </p:xfrm>
        <a:graphic>
          <a:graphicData uri="http://schemas.openxmlformats.org/drawingml/2006/table">
            <a:tbl>
              <a:tblPr/>
              <a:tblGrid>
                <a:gridCol w="2499165"/>
                <a:gridCol w="2142142"/>
                <a:gridCol w="1570903"/>
                <a:gridCol w="1856523"/>
              </a:tblGrid>
              <a:tr h="5953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Small intestine</a:t>
                      </a: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Large intestine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Rectum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Misc.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Angiodysplasia</a:t>
                      </a: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Diverticulosis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Hemorrhiods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Iatrogenic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Cancer</a:t>
                      </a: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Angiodysplasia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Fissures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Coagulopathy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Ischemia</a:t>
                      </a: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Cancer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Cancer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Trauma</a:t>
                      </a: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IBD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Ulceration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Aortoenteric fistula</a:t>
                      </a: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Trauma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Varices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Meckel’s diverticulum</a:t>
                      </a: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Ischemia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Trauma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7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Radiation enteritis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7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Infection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7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Aortoenteric</a:t>
                      </a: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 fistula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568043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Again, you’re calling GI</a:t>
            </a:r>
            <a:r>
              <a:rPr lang="is-IS" dirty="0" smtClean="0"/>
              <a:t>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Agree w/ above (colonoscopy)</a:t>
            </a:r>
          </a:p>
          <a:p>
            <a:r>
              <a:rPr lang="en-US" dirty="0" smtClean="0"/>
              <a:t>Your main role is resuscitation and to keep them stable enough to scope</a:t>
            </a:r>
          </a:p>
          <a:p>
            <a:r>
              <a:rPr lang="en-US" dirty="0" smtClean="0"/>
              <a:t>Do what we discussed above, and for negative colonoscopy, think of the following</a:t>
            </a:r>
            <a:r>
              <a:rPr lang="is-IS" dirty="0" smtClean="0"/>
              <a:t>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988929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How/when to call IR</a:t>
            </a:r>
            <a:r>
              <a:rPr lang="is-IS" dirty="0" smtClean="0"/>
              <a:t>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7024742" cy="4047515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20000"/>
              </a:lnSpc>
              <a:buNone/>
            </a:pPr>
            <a:r>
              <a:rPr lang="en-US" b="1" u="sng" dirty="0">
                <a:cs typeface="Arial" charset="0"/>
              </a:rPr>
              <a:t>Angiography</a:t>
            </a:r>
          </a:p>
          <a:p>
            <a:pPr>
              <a:lnSpc>
                <a:spcPct val="120000"/>
              </a:lnSpc>
              <a:buNone/>
            </a:pPr>
            <a:endParaRPr lang="en-US" b="1" u="sng" dirty="0">
              <a:cs typeface="Arial" charset="0"/>
            </a:endParaRPr>
          </a:p>
          <a:p>
            <a:pPr>
              <a:lnSpc>
                <a:spcPct val="120000"/>
              </a:lnSpc>
            </a:pPr>
            <a:r>
              <a:rPr lang="en-US" dirty="0" smtClean="0">
                <a:cs typeface="Arial" charset="0"/>
              </a:rPr>
              <a:t>Requires </a:t>
            </a:r>
            <a:r>
              <a:rPr lang="en-US" b="1" dirty="0">
                <a:cs typeface="Arial" charset="0"/>
              </a:rPr>
              <a:t>active bleeding </a:t>
            </a:r>
            <a:r>
              <a:rPr lang="en-US" dirty="0">
                <a:cs typeface="Arial" charset="0"/>
              </a:rPr>
              <a:t>occurring when the test is </a:t>
            </a:r>
            <a:r>
              <a:rPr lang="en-US" dirty="0" smtClean="0">
                <a:cs typeface="Arial" charset="0"/>
              </a:rPr>
              <a:t>performed</a:t>
            </a:r>
            <a:endParaRPr lang="en-US" dirty="0">
              <a:cs typeface="Arial" charset="0"/>
            </a:endParaRPr>
          </a:p>
          <a:p>
            <a:pPr>
              <a:lnSpc>
                <a:spcPct val="120000"/>
              </a:lnSpc>
            </a:pPr>
            <a:r>
              <a:rPr lang="en-US" dirty="0">
                <a:cs typeface="Arial" charset="0"/>
              </a:rPr>
              <a:t>The rate of bleeding must be </a:t>
            </a:r>
            <a:r>
              <a:rPr lang="en-US" b="1" dirty="0">
                <a:cs typeface="Arial" charset="0"/>
              </a:rPr>
              <a:t>brisk</a:t>
            </a:r>
            <a:r>
              <a:rPr lang="en-US" dirty="0">
                <a:cs typeface="Arial" charset="0"/>
              </a:rPr>
              <a:t> 0.5-1 ml/</a:t>
            </a:r>
            <a:r>
              <a:rPr lang="en-US" dirty="0" smtClean="0">
                <a:cs typeface="Arial" charset="0"/>
              </a:rPr>
              <a:t>min</a:t>
            </a:r>
            <a:endParaRPr lang="en-US" dirty="0">
              <a:cs typeface="Arial" charset="0"/>
            </a:endParaRPr>
          </a:p>
          <a:p>
            <a:pPr>
              <a:lnSpc>
                <a:spcPct val="120000"/>
              </a:lnSpc>
            </a:pPr>
            <a:r>
              <a:rPr lang="en-US" dirty="0">
                <a:cs typeface="Arial" charset="0"/>
              </a:rPr>
              <a:t>In the case of </a:t>
            </a:r>
            <a:r>
              <a:rPr lang="en-US" b="1" dirty="0">
                <a:cs typeface="Arial" charset="0"/>
              </a:rPr>
              <a:t>upper</a:t>
            </a:r>
            <a:r>
              <a:rPr lang="en-US" dirty="0">
                <a:cs typeface="Arial" charset="0"/>
              </a:rPr>
              <a:t> GI bleeding, angiography may demonstrate a bleeding site in </a:t>
            </a:r>
            <a:r>
              <a:rPr lang="en-US" b="1" dirty="0">
                <a:cs typeface="Arial" charset="0"/>
              </a:rPr>
              <a:t>75%</a:t>
            </a:r>
            <a:r>
              <a:rPr lang="en-US" dirty="0">
                <a:cs typeface="Arial" charset="0"/>
              </a:rPr>
              <a:t> of </a:t>
            </a:r>
            <a:r>
              <a:rPr lang="en-US" dirty="0" smtClean="0">
                <a:cs typeface="Arial" charset="0"/>
              </a:rPr>
              <a:t>patients</a:t>
            </a:r>
            <a:endParaRPr lang="en-US" dirty="0">
              <a:cs typeface="Arial" charset="0"/>
            </a:endParaRPr>
          </a:p>
          <a:p>
            <a:pPr>
              <a:lnSpc>
                <a:spcPct val="120000"/>
              </a:lnSpc>
            </a:pPr>
            <a:r>
              <a:rPr lang="en-US" dirty="0">
                <a:cs typeface="Arial" charset="0"/>
              </a:rPr>
              <a:t>In the </a:t>
            </a:r>
            <a:r>
              <a:rPr lang="en-US" b="1" dirty="0">
                <a:cs typeface="Arial" charset="0"/>
              </a:rPr>
              <a:t>lower</a:t>
            </a:r>
            <a:r>
              <a:rPr lang="en-US" dirty="0">
                <a:cs typeface="Arial" charset="0"/>
              </a:rPr>
              <a:t> GI bleed the diagnostic yield decreases to </a:t>
            </a:r>
            <a:r>
              <a:rPr lang="en-US" b="1" dirty="0">
                <a:cs typeface="Arial" charset="0"/>
              </a:rPr>
              <a:t>about 60</a:t>
            </a:r>
            <a:r>
              <a:rPr lang="en-US" b="1" dirty="0" smtClean="0">
                <a:cs typeface="Arial" charset="0"/>
              </a:rPr>
              <a:t>%</a:t>
            </a:r>
            <a:endParaRPr lang="en-US" b="1" dirty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4006546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How/when to call IR</a:t>
            </a:r>
            <a:r>
              <a:rPr lang="is-IS" dirty="0" smtClean="0"/>
              <a:t>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7024742" cy="3878181"/>
          </a:xfrm>
        </p:spPr>
        <p:txBody>
          <a:bodyPr>
            <a:normAutofit fontScale="85000" lnSpcReduction="20000"/>
          </a:bodyPr>
          <a:lstStyle/>
          <a:p>
            <a:pPr>
              <a:lnSpc>
                <a:spcPct val="120000"/>
              </a:lnSpc>
              <a:buNone/>
            </a:pPr>
            <a:r>
              <a:rPr lang="en-US" b="1" u="sng" dirty="0" smtClean="0">
                <a:cs typeface="Arial" charset="0"/>
              </a:rPr>
              <a:t>Tagged red </a:t>
            </a:r>
            <a:r>
              <a:rPr lang="en-US" b="1" u="sng" dirty="0">
                <a:cs typeface="Arial" charset="0"/>
              </a:rPr>
              <a:t>blood cell scan</a:t>
            </a:r>
          </a:p>
          <a:p>
            <a:pPr>
              <a:lnSpc>
                <a:spcPct val="120000"/>
              </a:lnSpc>
              <a:buNone/>
            </a:pPr>
            <a:endParaRPr lang="en-US" b="1" u="sng" dirty="0">
              <a:cs typeface="Arial" charset="0"/>
            </a:endParaRPr>
          </a:p>
          <a:p>
            <a:pPr>
              <a:lnSpc>
                <a:spcPct val="120000"/>
              </a:lnSpc>
            </a:pPr>
            <a:r>
              <a:rPr lang="en-US" dirty="0">
                <a:cs typeface="Arial" charset="0"/>
              </a:rPr>
              <a:t>Offers the </a:t>
            </a:r>
            <a:r>
              <a:rPr lang="en-US" dirty="0" err="1">
                <a:cs typeface="Arial" charset="0"/>
              </a:rPr>
              <a:t>abilty</a:t>
            </a:r>
            <a:r>
              <a:rPr lang="en-US" dirty="0">
                <a:cs typeface="Arial" charset="0"/>
              </a:rPr>
              <a:t> to detect </a:t>
            </a:r>
            <a:r>
              <a:rPr lang="en-US" b="1" dirty="0">
                <a:cs typeface="Arial" charset="0"/>
              </a:rPr>
              <a:t>rates of less than 0.5 ml/</a:t>
            </a:r>
            <a:r>
              <a:rPr lang="en-US" b="1" dirty="0" smtClean="0">
                <a:cs typeface="Arial" charset="0"/>
              </a:rPr>
              <a:t>min</a:t>
            </a:r>
            <a:endParaRPr lang="en-US" b="1" dirty="0">
              <a:cs typeface="Arial" charset="0"/>
            </a:endParaRPr>
          </a:p>
          <a:p>
            <a:pPr>
              <a:lnSpc>
                <a:spcPct val="120000"/>
              </a:lnSpc>
            </a:pPr>
            <a:r>
              <a:rPr lang="en-US" dirty="0">
                <a:cs typeface="Arial" charset="0"/>
              </a:rPr>
              <a:t>48-hour stability of the tagged red blood cells allows repeated nuclear imaging to 2 days following administration of the radionuclide in the setting of intermittent </a:t>
            </a:r>
            <a:r>
              <a:rPr lang="en-US" dirty="0" smtClean="0">
                <a:cs typeface="Arial" charset="0"/>
              </a:rPr>
              <a:t>bleeding</a:t>
            </a:r>
            <a:endParaRPr lang="en-US" dirty="0">
              <a:cs typeface="Arial" charset="0"/>
            </a:endParaRPr>
          </a:p>
          <a:p>
            <a:pPr>
              <a:lnSpc>
                <a:spcPct val="120000"/>
              </a:lnSpc>
            </a:pPr>
            <a:r>
              <a:rPr lang="en-US" dirty="0">
                <a:cs typeface="Arial" charset="0"/>
              </a:rPr>
              <a:t>A positive study only localizes the bleeding only to an area of the abdomen and </a:t>
            </a:r>
            <a:r>
              <a:rPr lang="en-US" b="1" dirty="0">
                <a:cs typeface="Arial" charset="0"/>
              </a:rPr>
              <a:t>cannot define the mucosal location of the bleeding site </a:t>
            </a:r>
            <a:r>
              <a:rPr lang="en-US" b="1" dirty="0" smtClean="0">
                <a:cs typeface="Arial" charset="0"/>
              </a:rPr>
              <a:t>precisely</a:t>
            </a:r>
            <a:endParaRPr lang="en-US" b="1" dirty="0">
              <a:cs typeface="Arial" charset="0"/>
            </a:endParaRPr>
          </a:p>
          <a:p>
            <a:pPr>
              <a:lnSpc>
                <a:spcPct val="120000"/>
              </a:lnSpc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845373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en-US" sz="4000" dirty="0" smtClean="0">
                <a:latin typeface="+mn-lt"/>
                <a:cs typeface="Arial" charset="0"/>
              </a:rPr>
              <a:t>How/when to call surgery?</a:t>
            </a:r>
            <a:endParaRPr lang="en-US" sz="4000" dirty="0">
              <a:latin typeface="+mn-lt"/>
              <a:cs typeface="Arial" charset="0"/>
            </a:endParaRPr>
          </a:p>
        </p:txBody>
      </p:sp>
      <p:sp>
        <p:nvSpPr>
          <p:cNvPr id="3379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43492" y="2323652"/>
            <a:ext cx="7024742" cy="3508977"/>
          </a:xfrm>
        </p:spPr>
        <p:txBody>
          <a:bodyPr/>
          <a:lstStyle/>
          <a:p>
            <a:r>
              <a:rPr lang="en-US" dirty="0" smtClean="0">
                <a:cs typeface="Arial" charset="0"/>
              </a:rPr>
              <a:t>Recurrent diverticular bleed, </a:t>
            </a:r>
            <a:r>
              <a:rPr lang="en-US" dirty="0" err="1" smtClean="0">
                <a:cs typeface="Arial" charset="0"/>
              </a:rPr>
              <a:t>esp</a:t>
            </a:r>
            <a:r>
              <a:rPr lang="en-US" dirty="0" smtClean="0">
                <a:cs typeface="Arial" charset="0"/>
              </a:rPr>
              <a:t> in people requiring anticoagulation</a:t>
            </a:r>
            <a:endParaRPr lang="en-US" dirty="0">
              <a:cs typeface="Arial" charset="0"/>
            </a:endParaRPr>
          </a:p>
          <a:p>
            <a:r>
              <a:rPr lang="en-US" dirty="0">
                <a:cs typeface="Arial" charset="0"/>
              </a:rPr>
              <a:t>Massive ongoing bleeding with high transfusion requirements (&gt;6 units of packed RBCs in a 24-hour period</a:t>
            </a:r>
            <a:r>
              <a:rPr lang="en-US" dirty="0" smtClean="0">
                <a:cs typeface="Arial" charset="0"/>
              </a:rPr>
              <a:t>)</a:t>
            </a:r>
          </a:p>
          <a:p>
            <a:r>
              <a:rPr lang="en-US" dirty="0" smtClean="0">
                <a:cs typeface="Arial" charset="0"/>
              </a:rPr>
              <a:t>Think</a:t>
            </a:r>
            <a:r>
              <a:rPr lang="is-IS" dirty="0" smtClean="0">
                <a:cs typeface="Arial" charset="0"/>
              </a:rPr>
              <a:t>…is this actually ischemic bowel?</a:t>
            </a:r>
            <a:endParaRPr lang="en-US" dirty="0">
              <a:cs typeface="Arial" charset="0"/>
            </a:endParaRPr>
          </a:p>
          <a:p>
            <a:pPr eaLnBrk="1" hangingPunct="1">
              <a:buFontTx/>
              <a:buNone/>
            </a:pPr>
            <a:endParaRPr lang="en-US" dirty="0">
              <a:cs typeface="Arial" charset="0"/>
            </a:endParaRPr>
          </a:p>
          <a:p>
            <a:pPr eaLnBrk="1" hangingPunct="1">
              <a:buFontTx/>
              <a:buNone/>
            </a:pPr>
            <a:endParaRPr lang="en-US" dirty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762053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Acute Liver Failure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It is scary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217909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basics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STAT PAN labs, q6h</a:t>
            </a:r>
          </a:p>
          <a:p>
            <a:r>
              <a:rPr lang="en-US" dirty="0" err="1" smtClean="0"/>
              <a:t>Utox</a:t>
            </a:r>
            <a:r>
              <a:rPr lang="en-US" dirty="0" smtClean="0"/>
              <a:t>, </a:t>
            </a:r>
            <a:r>
              <a:rPr lang="en-US" dirty="0" err="1" smtClean="0"/>
              <a:t>tylenol</a:t>
            </a:r>
            <a:r>
              <a:rPr lang="en-US" dirty="0" smtClean="0"/>
              <a:t>, salicylates, alcohols</a:t>
            </a:r>
          </a:p>
          <a:p>
            <a:r>
              <a:rPr lang="en-US" dirty="0" smtClean="0"/>
              <a:t>“ALF” panel – viral, autoimmune</a:t>
            </a:r>
          </a:p>
          <a:p>
            <a:r>
              <a:rPr lang="en-US" dirty="0" smtClean="0"/>
              <a:t>Medication review</a:t>
            </a:r>
          </a:p>
          <a:p>
            <a:r>
              <a:rPr lang="en-US" dirty="0" smtClean="0"/>
              <a:t>ONLY TIME TO USE AMMONIA PLEASE</a:t>
            </a:r>
          </a:p>
          <a:p>
            <a:r>
              <a:rPr lang="en-US" dirty="0" smtClean="0"/>
              <a:t>CT head to </a:t>
            </a:r>
            <a:r>
              <a:rPr lang="en-US" dirty="0" err="1" smtClean="0"/>
              <a:t>eval</a:t>
            </a:r>
            <a:r>
              <a:rPr lang="en-US" dirty="0" smtClean="0"/>
              <a:t> for cerebral edema</a:t>
            </a:r>
          </a:p>
          <a:p>
            <a:pPr lvl="1"/>
            <a:r>
              <a:rPr lang="en-US" dirty="0" smtClean="0"/>
              <a:t>May need </a:t>
            </a:r>
            <a:r>
              <a:rPr lang="en-US" dirty="0" err="1" smtClean="0"/>
              <a:t>mannitol</a:t>
            </a:r>
            <a:r>
              <a:rPr lang="en-US" dirty="0" smtClean="0"/>
              <a:t> or HTS</a:t>
            </a:r>
          </a:p>
          <a:p>
            <a:r>
              <a:rPr lang="en-US" dirty="0" smtClean="0"/>
              <a:t>Call GI immediately for </a:t>
            </a:r>
            <a:r>
              <a:rPr lang="en-US" dirty="0" err="1" smtClean="0"/>
              <a:t>tx</a:t>
            </a:r>
            <a:r>
              <a:rPr lang="en-US" dirty="0" smtClean="0"/>
              <a:t> evaluation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6355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Anticipate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Intubation for airway protection</a:t>
            </a:r>
          </a:p>
          <a:p>
            <a:r>
              <a:rPr lang="en-US" dirty="0" smtClean="0"/>
              <a:t>AVOID SEDATION w/ BENZOS PLEASE</a:t>
            </a:r>
          </a:p>
          <a:p>
            <a:r>
              <a:rPr lang="en-US" dirty="0" smtClean="0"/>
              <a:t>Early dialysis</a:t>
            </a:r>
          </a:p>
          <a:p>
            <a:r>
              <a:rPr lang="en-US" dirty="0" smtClean="0"/>
              <a:t>D10 drip (no coding from hypoglycemia)</a:t>
            </a:r>
          </a:p>
          <a:p>
            <a:r>
              <a:rPr lang="en-US" dirty="0" smtClean="0"/>
              <a:t>Rapid </a:t>
            </a:r>
            <a:r>
              <a:rPr lang="en-US" dirty="0" err="1" smtClean="0"/>
              <a:t>decompensation</a:t>
            </a:r>
            <a:endParaRPr lang="en-US" dirty="0" smtClean="0"/>
          </a:p>
          <a:p>
            <a:r>
              <a:rPr lang="en-US" dirty="0" smtClean="0"/>
              <a:t>Brain herniation</a:t>
            </a:r>
          </a:p>
          <a:p>
            <a:r>
              <a:rPr lang="en-US" dirty="0" smtClean="0"/>
              <a:t>Need for transfer if </a:t>
            </a:r>
            <a:r>
              <a:rPr lang="en-US" dirty="0" err="1" smtClean="0"/>
              <a:t>tx</a:t>
            </a:r>
            <a:r>
              <a:rPr lang="en-US" dirty="0" smtClean="0"/>
              <a:t> is on the table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63636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GI bleed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29498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Acute on Chronic Liver Failure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It is less scary, and more common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80813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basics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What’s the cirrhosis from? (top 3 causes)</a:t>
            </a:r>
          </a:p>
          <a:p>
            <a:r>
              <a:rPr lang="en-US" dirty="0" smtClean="0"/>
              <a:t>What’s their MELD/Na? (what goes into it)</a:t>
            </a:r>
          </a:p>
          <a:p>
            <a:r>
              <a:rPr lang="en-US" dirty="0" smtClean="0"/>
              <a:t>What are their complications? (5 major)</a:t>
            </a:r>
          </a:p>
          <a:p>
            <a:r>
              <a:rPr lang="en-US" dirty="0" smtClean="0"/>
              <a:t>Why did they decompensate? (causes)</a:t>
            </a:r>
          </a:p>
          <a:p>
            <a:r>
              <a:rPr lang="en-US" dirty="0" smtClean="0"/>
              <a:t>Are they a </a:t>
            </a:r>
            <a:r>
              <a:rPr lang="en-US" dirty="0" err="1" smtClean="0"/>
              <a:t>tx</a:t>
            </a:r>
            <a:r>
              <a:rPr lang="en-US" dirty="0" smtClean="0"/>
              <a:t> candidate?</a:t>
            </a:r>
          </a:p>
        </p:txBody>
      </p:sp>
    </p:spTree>
    <p:extLst>
      <p:ext uri="{BB962C8B-B14F-4D97-AF65-F5344CB8AC3E}">
        <p14:creationId xmlns:p14="http://schemas.microsoft.com/office/powerpoint/2010/main" val="8486355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Anticipate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SBP</a:t>
            </a:r>
          </a:p>
          <a:p>
            <a:r>
              <a:rPr lang="en-US" dirty="0" smtClean="0"/>
              <a:t>GIB</a:t>
            </a:r>
          </a:p>
          <a:p>
            <a:r>
              <a:rPr lang="en-US" dirty="0" smtClean="0"/>
              <a:t>Very bad hepatic encephalopathy</a:t>
            </a:r>
          </a:p>
          <a:p>
            <a:pPr lvl="1"/>
            <a:r>
              <a:rPr lang="en-US" dirty="0" smtClean="0"/>
              <a:t>Intubate for airway protection, avoid BZs</a:t>
            </a:r>
          </a:p>
          <a:p>
            <a:r>
              <a:rPr lang="en-US" dirty="0" smtClean="0"/>
              <a:t>High output state, low BPs, wide PP</a:t>
            </a:r>
          </a:p>
          <a:p>
            <a:r>
              <a:rPr lang="en-US" dirty="0" smtClean="0"/>
              <a:t>?</a:t>
            </a:r>
            <a:r>
              <a:rPr lang="en-US" dirty="0" err="1" smtClean="0"/>
              <a:t>Portopulmonary</a:t>
            </a:r>
            <a:r>
              <a:rPr lang="en-US" dirty="0" smtClean="0"/>
              <a:t> HTN</a:t>
            </a:r>
          </a:p>
          <a:p>
            <a:r>
              <a:rPr lang="en-US" dirty="0" smtClean="0"/>
              <a:t>?</a:t>
            </a:r>
            <a:r>
              <a:rPr lang="en-US" dirty="0" err="1" smtClean="0"/>
              <a:t>Hepatopulmonary</a:t>
            </a:r>
            <a:r>
              <a:rPr lang="en-US" dirty="0" smtClean="0"/>
              <a:t> syndrome</a:t>
            </a:r>
          </a:p>
          <a:p>
            <a:r>
              <a:rPr lang="en-US" dirty="0" smtClean="0"/>
              <a:t>Family meeting (know your percentages)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055556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Perf’d</a:t>
            </a:r>
            <a:r>
              <a:rPr lang="en-US" dirty="0" smtClean="0"/>
              <a:t> bowel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Not our territory, but we’re happy to help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12377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basics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Physical exam</a:t>
            </a:r>
          </a:p>
          <a:p>
            <a:pPr lvl="1"/>
            <a:r>
              <a:rPr lang="en-US" dirty="0" smtClean="0"/>
              <a:t>Tense gut</a:t>
            </a:r>
          </a:p>
          <a:p>
            <a:pPr lvl="1"/>
            <a:r>
              <a:rPr lang="en-US" dirty="0" smtClean="0"/>
              <a:t>No bowel sounds</a:t>
            </a:r>
          </a:p>
          <a:p>
            <a:pPr lvl="1"/>
            <a:r>
              <a:rPr lang="en-US" dirty="0" smtClean="0"/>
              <a:t>Severe pain (may be tubed/AMS)</a:t>
            </a:r>
          </a:p>
          <a:p>
            <a:pPr lvl="1"/>
            <a:r>
              <a:rPr lang="en-US" dirty="0" smtClean="0"/>
              <a:t>NGT output</a:t>
            </a:r>
          </a:p>
          <a:p>
            <a:r>
              <a:rPr lang="en-US" dirty="0" smtClean="0"/>
              <a:t>Lactate out of proportion</a:t>
            </a:r>
          </a:p>
          <a:p>
            <a:r>
              <a:rPr lang="en-US" dirty="0" smtClean="0"/>
              <a:t>History of hernia, </a:t>
            </a:r>
            <a:r>
              <a:rPr lang="en-US" dirty="0" err="1" smtClean="0"/>
              <a:t>abd</a:t>
            </a:r>
            <a:r>
              <a:rPr lang="en-US" dirty="0" smtClean="0"/>
              <a:t> </a:t>
            </a:r>
            <a:r>
              <a:rPr lang="en-US" dirty="0" err="1" smtClean="0"/>
              <a:t>surg</a:t>
            </a:r>
            <a:r>
              <a:rPr lang="en-US" dirty="0" smtClean="0"/>
              <a:t>, or cancer</a:t>
            </a:r>
          </a:p>
          <a:p>
            <a:r>
              <a:rPr lang="en-US" dirty="0" smtClean="0"/>
              <a:t>Acute </a:t>
            </a:r>
            <a:r>
              <a:rPr lang="en-US" dirty="0" err="1" smtClean="0"/>
              <a:t>decompensation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6355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Anticipate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Severe </a:t>
            </a:r>
            <a:r>
              <a:rPr lang="en-US" dirty="0" err="1" smtClean="0"/>
              <a:t>acidemia</a:t>
            </a:r>
            <a:r>
              <a:rPr lang="en-US" dirty="0" smtClean="0"/>
              <a:t> </a:t>
            </a:r>
            <a:r>
              <a:rPr lang="en-US" dirty="0" smtClean="0">
                <a:sym typeface="Wingdings"/>
              </a:rPr>
              <a:t> respiratory failure</a:t>
            </a:r>
          </a:p>
          <a:p>
            <a:r>
              <a:rPr lang="en-US" dirty="0" smtClean="0">
                <a:sym typeface="Wingdings"/>
              </a:rPr>
              <a:t>Severe shock refractory to medication</a:t>
            </a:r>
          </a:p>
          <a:p>
            <a:r>
              <a:rPr lang="en-US" dirty="0" smtClean="0">
                <a:sym typeface="Wingdings"/>
              </a:rPr>
              <a:t>Needs tons of fluids (losing all in gut)</a:t>
            </a:r>
          </a:p>
          <a:p>
            <a:r>
              <a:rPr lang="en-US" dirty="0" smtClean="0">
                <a:sym typeface="Wingdings"/>
              </a:rPr>
              <a:t>Needs OR NOW!!!</a:t>
            </a:r>
          </a:p>
          <a:p>
            <a:pPr lvl="1"/>
            <a:r>
              <a:rPr lang="en-US" sz="4800" dirty="0" smtClean="0">
                <a:sym typeface="Wingdings"/>
              </a:rPr>
              <a:t>NOW!!!!!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2292310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end</a:t>
            </a:r>
            <a:r>
              <a:rPr lang="is-IS" dirty="0" smtClean="0"/>
              <a:t>…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May expand more on liver failure next week </a:t>
            </a:r>
            <a:r>
              <a:rPr lang="en-US" dirty="0" smtClean="0">
                <a:sym typeface="Wingdings"/>
              </a:rPr>
              <a:t>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745797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like its har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76300" y="1231900"/>
            <a:ext cx="7391400" cy="4394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2473415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basics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6777317" cy="4005181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2 large bore IVs</a:t>
            </a:r>
          </a:p>
          <a:p>
            <a:pPr lvl="1"/>
            <a:r>
              <a:rPr lang="en-US" dirty="0" smtClean="0"/>
              <a:t>20G </a:t>
            </a:r>
            <a:r>
              <a:rPr lang="en-US" dirty="0"/>
              <a:t>– 60 cc/</a:t>
            </a:r>
            <a:r>
              <a:rPr lang="en-US" dirty="0" smtClean="0"/>
              <a:t>min (1L in 16 </a:t>
            </a:r>
            <a:r>
              <a:rPr lang="en-US" dirty="0" err="1" smtClean="0"/>
              <a:t>mins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18G – 100cc/min</a:t>
            </a:r>
          </a:p>
          <a:p>
            <a:pPr lvl="1"/>
            <a:r>
              <a:rPr lang="en-US" dirty="0" smtClean="0"/>
              <a:t>16G – 180cc/min</a:t>
            </a:r>
          </a:p>
          <a:p>
            <a:pPr lvl="1"/>
            <a:r>
              <a:rPr lang="en-US" dirty="0" smtClean="0"/>
              <a:t>14G – 240cc/min (1L in 4 </a:t>
            </a:r>
            <a:r>
              <a:rPr lang="en-US" dirty="0" err="1" smtClean="0"/>
              <a:t>mins</a:t>
            </a:r>
            <a:r>
              <a:rPr lang="en-US" dirty="0" smtClean="0"/>
              <a:t> = 4U blood?)</a:t>
            </a:r>
          </a:p>
          <a:p>
            <a:pPr lvl="1"/>
            <a:r>
              <a:rPr lang="en-US" dirty="0" err="1" smtClean="0"/>
              <a:t>Cordis</a:t>
            </a:r>
            <a:r>
              <a:rPr lang="en-US" dirty="0" smtClean="0"/>
              <a:t> – </a:t>
            </a:r>
            <a:r>
              <a:rPr lang="en-US" dirty="0"/>
              <a:t>126cc/min (333 w/ </a:t>
            </a:r>
            <a:r>
              <a:rPr lang="en-US" dirty="0" smtClean="0"/>
              <a:t>pressure </a:t>
            </a:r>
            <a:r>
              <a:rPr lang="en-US" dirty="0"/>
              <a:t>bag)</a:t>
            </a:r>
            <a:endParaRPr lang="en-US" dirty="0" smtClean="0"/>
          </a:p>
          <a:p>
            <a:pPr lvl="1"/>
            <a:r>
              <a:rPr lang="en-US" dirty="0" smtClean="0"/>
              <a:t>Central line – 52cc/min for brown port, 26 lousy cc/min for blue and white</a:t>
            </a:r>
          </a:p>
          <a:p>
            <a:r>
              <a:rPr lang="en-US" dirty="0" smtClean="0"/>
              <a:t>Moral of the story?</a:t>
            </a:r>
          </a:p>
          <a:p>
            <a:pPr lvl="1"/>
            <a:r>
              <a:rPr lang="en-US" dirty="0" smtClean="0"/>
              <a:t>LEARN HOW TO PLACE EJs!!!</a:t>
            </a:r>
          </a:p>
        </p:txBody>
      </p:sp>
    </p:spTree>
    <p:extLst>
      <p:ext uri="{BB962C8B-B14F-4D97-AF65-F5344CB8AC3E}">
        <p14:creationId xmlns:p14="http://schemas.microsoft.com/office/powerpoint/2010/main" val="37639237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basics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6777317" cy="3878181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Fluid resuscitation</a:t>
            </a:r>
          </a:p>
          <a:p>
            <a:r>
              <a:rPr lang="en-US" dirty="0" err="1" smtClean="0"/>
              <a:t>pRBCs</a:t>
            </a:r>
            <a:r>
              <a:rPr lang="en-US" dirty="0" smtClean="0"/>
              <a:t> resuscitation</a:t>
            </a:r>
          </a:p>
          <a:p>
            <a:r>
              <a:rPr lang="en-US" dirty="0" smtClean="0"/>
              <a:t>Correction of bleeding/</a:t>
            </a:r>
            <a:r>
              <a:rPr lang="en-US" dirty="0" err="1" smtClean="0"/>
              <a:t>coags</a:t>
            </a:r>
            <a:endParaRPr lang="en-US" dirty="0" smtClean="0"/>
          </a:p>
          <a:p>
            <a:r>
              <a:rPr lang="en-US" dirty="0" smtClean="0"/>
              <a:t>IV PPI BID</a:t>
            </a:r>
          </a:p>
          <a:p>
            <a:r>
              <a:rPr lang="en-US" dirty="0" err="1" smtClean="0"/>
              <a:t>Octreotide</a:t>
            </a:r>
            <a:r>
              <a:rPr lang="en-US" dirty="0" smtClean="0"/>
              <a:t> </a:t>
            </a:r>
            <a:r>
              <a:rPr lang="en-US" dirty="0" err="1" smtClean="0"/>
              <a:t>gtt</a:t>
            </a:r>
            <a:r>
              <a:rPr lang="en-US" dirty="0" smtClean="0"/>
              <a:t> (if </a:t>
            </a:r>
            <a:r>
              <a:rPr lang="en-US" dirty="0" err="1" smtClean="0"/>
              <a:t>varices</a:t>
            </a:r>
            <a:r>
              <a:rPr lang="en-US" dirty="0" smtClean="0"/>
              <a:t>, or suspect)</a:t>
            </a:r>
          </a:p>
          <a:p>
            <a:r>
              <a:rPr lang="en-US" dirty="0" err="1" smtClean="0"/>
              <a:t>Abx</a:t>
            </a:r>
            <a:r>
              <a:rPr lang="en-US" dirty="0" smtClean="0"/>
              <a:t> + </a:t>
            </a:r>
            <a:r>
              <a:rPr lang="en-US" dirty="0" err="1" smtClean="0"/>
              <a:t>Alb</a:t>
            </a:r>
            <a:r>
              <a:rPr lang="en-US" dirty="0" smtClean="0"/>
              <a:t> if liver patient</a:t>
            </a:r>
          </a:p>
          <a:p>
            <a:r>
              <a:rPr lang="en-US" dirty="0" smtClean="0"/>
              <a:t>GI consult STAT</a:t>
            </a:r>
          </a:p>
          <a:p>
            <a:r>
              <a:rPr lang="en-US" dirty="0" smtClean="0"/>
              <a:t>?When to involve IR</a:t>
            </a:r>
          </a:p>
          <a:p>
            <a:r>
              <a:rPr lang="en-US" dirty="0" smtClean="0"/>
              <a:t>?When to involve surgery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6480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 NOT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Over-resuscitate a </a:t>
            </a:r>
            <a:r>
              <a:rPr lang="en-US" dirty="0" err="1" smtClean="0"/>
              <a:t>variceal</a:t>
            </a:r>
            <a:r>
              <a:rPr lang="en-US" dirty="0" smtClean="0"/>
              <a:t> bleeder</a:t>
            </a:r>
          </a:p>
          <a:p>
            <a:r>
              <a:rPr lang="en-US" dirty="0" smtClean="0"/>
              <a:t>You will increase splanchnic pressures, and can worsen the bleed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51761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 NOT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Underestimate the crump potential of a </a:t>
            </a:r>
            <a:r>
              <a:rPr lang="en-US" dirty="0" err="1" smtClean="0"/>
              <a:t>variceal</a:t>
            </a:r>
            <a:r>
              <a:rPr lang="en-US" dirty="0" smtClean="0"/>
              <a:t> bleeder</a:t>
            </a:r>
          </a:p>
          <a:p>
            <a:r>
              <a:rPr lang="en-US" dirty="0" smtClean="0"/>
              <a:t>Once they’ve bled once, 75% chance of </a:t>
            </a:r>
            <a:r>
              <a:rPr lang="en-US" dirty="0" err="1" smtClean="0"/>
              <a:t>rebleed</a:t>
            </a:r>
            <a:r>
              <a:rPr lang="en-US" dirty="0" smtClean="0"/>
              <a:t> during that hospital stay</a:t>
            </a:r>
          </a:p>
          <a:p>
            <a:r>
              <a:rPr lang="en-US" dirty="0" smtClean="0"/>
              <a:t>Better to overcall (over admit/over monitor) rather than wait until they open up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484663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43974"/>
            <a:ext cx="8229600" cy="1143000"/>
          </a:xfrm>
        </p:spPr>
        <p:txBody>
          <a:bodyPr>
            <a:normAutofit/>
          </a:bodyPr>
          <a:lstStyle/>
          <a:p>
            <a:pPr eaLnBrk="1" hangingPunct="1"/>
            <a:r>
              <a:rPr lang="en-US" sz="4000" dirty="0" smtClean="0">
                <a:latin typeface="+mn-lt"/>
                <a:cs typeface="Arial" charset="0"/>
              </a:rPr>
              <a:t>Upper GI </a:t>
            </a:r>
            <a:r>
              <a:rPr lang="en-US" sz="4000" dirty="0">
                <a:latin typeface="+mn-lt"/>
                <a:cs typeface="Arial" charset="0"/>
              </a:rPr>
              <a:t>bleed</a:t>
            </a:r>
          </a:p>
        </p:txBody>
      </p:sp>
      <p:graphicFrame>
        <p:nvGraphicFramePr>
          <p:cNvPr id="14417" name="Group 81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125527068"/>
              </p:ext>
            </p:extLst>
          </p:nvPr>
        </p:nvGraphicFramePr>
        <p:xfrm>
          <a:off x="584202" y="1964276"/>
          <a:ext cx="7988317" cy="4354924"/>
        </p:xfrm>
        <a:graphic>
          <a:graphicData uri="http://schemas.openxmlformats.org/drawingml/2006/table">
            <a:tbl>
              <a:tblPr/>
              <a:tblGrid>
                <a:gridCol w="2317170"/>
                <a:gridCol w="1927298"/>
                <a:gridCol w="1590477"/>
                <a:gridCol w="2153372"/>
              </a:tblGrid>
              <a:tr h="66379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Esophageal</a:t>
                      </a:r>
                    </a:p>
                  </a:txBody>
                  <a:tcPr marT="45722" marB="4572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Gastric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Duodenal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Misc.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0900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Varices</a:t>
                      </a:r>
                    </a:p>
                  </a:txBody>
                  <a:tcPr marT="45722" marB="4572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PUD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PUD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Iatrogenic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8790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Mallory-Weiss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Tear</a:t>
                      </a:r>
                    </a:p>
                  </a:txBody>
                  <a:tcPr marT="45722" marB="4572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Varices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Cancer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Coagulopathy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08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Cancer</a:t>
                      </a:r>
                    </a:p>
                  </a:txBody>
                  <a:tcPr marT="45722" marB="4572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Gastritis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AV fistula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Ischemia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386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Esophagitis</a:t>
                      </a:r>
                    </a:p>
                  </a:txBody>
                  <a:tcPr marT="45722" marB="4572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Cancer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Angiodysplasia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2292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22" marB="4572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Dieulafoy’s lesion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Hemobilia</a:t>
                      </a:r>
                      <a:endParaRPr kumimoji="0" lang="en-US" sz="2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241082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 you’re going to call GI</a:t>
            </a:r>
            <a:r>
              <a:rPr lang="is-IS" dirty="0" smtClean="0"/>
              <a:t>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Agree w/ above (endoscopy)</a:t>
            </a:r>
          </a:p>
          <a:p>
            <a:r>
              <a:rPr lang="en-US" dirty="0" smtClean="0"/>
              <a:t>Your main role is resuscitation and to keep them stable enough to scope</a:t>
            </a:r>
          </a:p>
          <a:p>
            <a:r>
              <a:rPr lang="en-US" dirty="0" smtClean="0"/>
              <a:t>Do what we discussed above, and for </a:t>
            </a:r>
            <a:r>
              <a:rPr lang="en-US" dirty="0" err="1" smtClean="0"/>
              <a:t>varices</a:t>
            </a:r>
            <a:r>
              <a:rPr lang="en-US" dirty="0" smtClean="0"/>
              <a:t>, think of the following</a:t>
            </a:r>
            <a:r>
              <a:rPr lang="is-IS" dirty="0" smtClean="0"/>
              <a:t>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724477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Austin.thmx</Template>
  <TotalTime>75</TotalTime>
  <Words>954</Words>
  <Application>Microsoft Macintosh PowerPoint</Application>
  <PresentationFormat>On-screen Show (4:3)</PresentationFormat>
  <Paragraphs>187</Paragraphs>
  <Slides>26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27" baseType="lpstr">
      <vt:lpstr>Austin</vt:lpstr>
      <vt:lpstr>GI emergencies</vt:lpstr>
      <vt:lpstr>GI bleed</vt:lpstr>
      <vt:lpstr>PowerPoint Presentation</vt:lpstr>
      <vt:lpstr>The basics</vt:lpstr>
      <vt:lpstr>The basics</vt:lpstr>
      <vt:lpstr>Do NOT</vt:lpstr>
      <vt:lpstr>Do NOT</vt:lpstr>
      <vt:lpstr>Upper GI bleed</vt:lpstr>
      <vt:lpstr>So you’re going to call GI…</vt:lpstr>
      <vt:lpstr>Fix the other stuff!</vt:lpstr>
      <vt:lpstr>Stuff to know to ask for?</vt:lpstr>
      <vt:lpstr>Lower GI bleed</vt:lpstr>
      <vt:lpstr>Again, you’re calling GI…</vt:lpstr>
      <vt:lpstr>How/when to call IR…</vt:lpstr>
      <vt:lpstr>How/when to call IR…</vt:lpstr>
      <vt:lpstr>How/when to call surgery?</vt:lpstr>
      <vt:lpstr>Acute Liver Failure</vt:lpstr>
      <vt:lpstr>The basics</vt:lpstr>
      <vt:lpstr>Anticipate</vt:lpstr>
      <vt:lpstr>Acute on Chronic Liver Failure</vt:lpstr>
      <vt:lpstr>The basics</vt:lpstr>
      <vt:lpstr>Anticipate</vt:lpstr>
      <vt:lpstr>Perf’d bowel</vt:lpstr>
      <vt:lpstr>The basics</vt:lpstr>
      <vt:lpstr>Anticipate</vt:lpstr>
      <vt:lpstr>The end…</vt:lpstr>
    </vt:vector>
  </TitlesOfParts>
  <Company>UTHSCSA SOM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GI emergencies</dc:title>
  <dc:creator>Meredith Greer</dc:creator>
  <cp:lastModifiedBy>Meredith Greer</cp:lastModifiedBy>
  <cp:revision>37</cp:revision>
  <dcterms:created xsi:type="dcterms:W3CDTF">2017-12-20T03:45:26Z</dcterms:created>
  <dcterms:modified xsi:type="dcterms:W3CDTF">2018-04-25T16:52:44Z</dcterms:modified>
</cp:coreProperties>
</file>

<file path=docProps/thumbnail.jpeg>
</file>